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6" r:id="rId2"/>
    <p:sldId id="299" r:id="rId3"/>
    <p:sldId id="273" r:id="rId4"/>
    <p:sldId id="274" r:id="rId5"/>
    <p:sldId id="305" r:id="rId6"/>
    <p:sldId id="275" r:id="rId7"/>
    <p:sldId id="321" r:id="rId8"/>
    <p:sldId id="322" r:id="rId9"/>
    <p:sldId id="306" r:id="rId10"/>
    <p:sldId id="324" r:id="rId11"/>
    <p:sldId id="326" r:id="rId12"/>
    <p:sldId id="309" r:id="rId13"/>
    <p:sldId id="278" r:id="rId14"/>
    <p:sldId id="282" r:id="rId15"/>
    <p:sldId id="281" r:id="rId16"/>
    <p:sldId id="279" r:id="rId17"/>
    <p:sldId id="280" r:id="rId18"/>
    <p:sldId id="318" r:id="rId19"/>
    <p:sldId id="283" r:id="rId20"/>
    <p:sldId id="289" r:id="rId21"/>
    <p:sldId id="310" r:id="rId22"/>
    <p:sldId id="300" r:id="rId23"/>
    <p:sldId id="284" r:id="rId24"/>
    <p:sldId id="294" r:id="rId25"/>
    <p:sldId id="285" r:id="rId26"/>
    <p:sldId id="311" r:id="rId27"/>
    <p:sldId id="286" r:id="rId28"/>
    <p:sldId id="292" r:id="rId29"/>
    <p:sldId id="291" r:id="rId30"/>
    <p:sldId id="312" r:id="rId31"/>
    <p:sldId id="313" r:id="rId32"/>
    <p:sldId id="301" r:id="rId33"/>
    <p:sldId id="302" r:id="rId34"/>
    <p:sldId id="304" r:id="rId35"/>
    <p:sldId id="314" r:id="rId36"/>
    <p:sldId id="315" r:id="rId37"/>
    <p:sldId id="319" r:id="rId38"/>
    <p:sldId id="320" r:id="rId39"/>
    <p:sldId id="298" r:id="rId40"/>
    <p:sldId id="317" r:id="rId41"/>
    <p:sldId id="293" r:id="rId42"/>
    <p:sldId id="296" r:id="rId43"/>
    <p:sldId id="316" r:id="rId44"/>
    <p:sldId id="297" r:id="rId45"/>
    <p:sldId id="258" r:id="rId4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9C"/>
    <a:srgbClr val="3333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057" autoAdjust="0"/>
  </p:normalViewPr>
  <p:slideViewPr>
    <p:cSldViewPr>
      <p:cViewPr varScale="1">
        <p:scale>
          <a:sx n="91" d="100"/>
          <a:sy n="91" d="100"/>
        </p:scale>
        <p:origin x="218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2EB8181-0583-439F-8A7C-B787B4FC4B53}" type="datetimeFigureOut">
              <a:rPr lang="en-US"/>
              <a:pPr>
                <a:defRPr/>
              </a:pPr>
              <a:t>7/23/2019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984DDBF3-3959-49DF-BDA4-66FAE7BAD910}" type="slidenum">
              <a:rPr lang="en-US" altLang="en-US"/>
              <a:pPr/>
              <a:t>‹#›</a:t>
            </a:fld>
            <a:endParaRPr lang="en-US" altLang="en-US"/>
          </a:p>
        </p:txBody>
      </p:sp>
    </p:spTree>
    <p:extLst>
      <p:ext uri="{BB962C8B-B14F-4D97-AF65-F5344CB8AC3E}">
        <p14:creationId xmlns:p14="http://schemas.microsoft.com/office/powerpoint/2010/main" val="8667784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EB2A6EB-039C-434D-98DD-9D505D5AADBA}" type="datetimeFigureOut">
              <a:rPr lang="en-US"/>
              <a:pPr>
                <a:defRPr/>
              </a:pPr>
              <a:t>7/23/2019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3CEF68C1-9876-49EA-9552-4F7B08944CB8}" type="slidenum">
              <a:rPr lang="en-US" altLang="en-US"/>
              <a:pPr/>
              <a:t>‹#›</a:t>
            </a:fld>
            <a:endParaRPr lang="en-US" altLang="en-US"/>
          </a:p>
        </p:txBody>
      </p:sp>
    </p:spTree>
    <p:extLst>
      <p:ext uri="{BB962C8B-B14F-4D97-AF65-F5344CB8AC3E}">
        <p14:creationId xmlns:p14="http://schemas.microsoft.com/office/powerpoint/2010/main" val="142870427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how long the</a:t>
            </a:r>
            <a:r>
              <a:rPr lang="en-US" baseline="0" dirty="0" smtClean="0"/>
              <a:t> audience thinks we have been manufacturing energy recovery and DOAS equipment. They will be surprised we have been doing it for as long as we have.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2</a:t>
            </a:fld>
            <a:endParaRPr lang="en-US" altLang="en-US"/>
          </a:p>
        </p:txBody>
      </p:sp>
    </p:spTree>
    <p:extLst>
      <p:ext uri="{BB962C8B-B14F-4D97-AF65-F5344CB8AC3E}">
        <p14:creationId xmlns:p14="http://schemas.microsoft.com/office/powerpoint/2010/main" val="2650243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r>
              <a:rPr lang="en-US" dirty="0" smtClean="0"/>
              <a:t>The</a:t>
            </a:r>
            <a:r>
              <a:rPr lang="en-US" baseline="0" dirty="0" smtClean="0"/>
              <a:t> Polymer Membrane core is going to be much like the wheel as far as that plastic like material. The Polymer core will provide an increase in effectiveness, decrease in pressure loss, and will also allow for washable cleaning.</a:t>
            </a:r>
            <a:endParaRPr lang="en-US" dirty="0"/>
          </a:p>
        </p:txBody>
      </p:sp>
      <p:sp>
        <p:nvSpPr>
          <p:cNvPr id="4" name="Slide Number Placeholder 3"/>
          <p:cNvSpPr>
            <a:spLocks noGrp="1"/>
          </p:cNvSpPr>
          <p:nvPr>
            <p:ph type="sldNum" sz="quarter" idx="10"/>
          </p:nvPr>
        </p:nvSpPr>
        <p:spPr/>
        <p:txBody>
          <a:bodyPr/>
          <a:lstStyle/>
          <a:p>
            <a:fld id="{66E96512-638F-4ECD-8336-9094B6DB3F34}" type="slidenum">
              <a:rPr lang="en-US" smtClean="0"/>
              <a:t>11</a:t>
            </a:fld>
            <a:endParaRPr lang="en-US" dirty="0"/>
          </a:p>
        </p:txBody>
      </p:sp>
    </p:spTree>
    <p:extLst>
      <p:ext uri="{BB962C8B-B14F-4D97-AF65-F5344CB8AC3E}">
        <p14:creationId xmlns:p14="http://schemas.microsoft.com/office/powerpoint/2010/main" val="950643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1144588" y="684213"/>
            <a:ext cx="4568825" cy="3427412"/>
          </a:xfrm>
          <a:ln/>
        </p:spPr>
      </p:sp>
      <p:sp>
        <p:nvSpPr>
          <p:cNvPr id="57347" name="Notes Placeholder 2"/>
          <p:cNvSpPr>
            <a:spLocks noGrp="1"/>
          </p:cNvSpPr>
          <p:nvPr>
            <p:ph type="body" idx="1"/>
          </p:nvPr>
        </p:nvSpPr>
        <p:spPr>
          <a:noFill/>
        </p:spPr>
        <p:txBody>
          <a:bodyPr/>
          <a:lstStyle/>
          <a:p>
            <a:r>
              <a:rPr lang="en-US" altLang="en-US" dirty="0" smtClean="0"/>
              <a:t>On the opposite</a:t>
            </a:r>
            <a:r>
              <a:rPr lang="en-US" altLang="en-US" baseline="0" dirty="0" smtClean="0"/>
              <a:t> side of the trailer there is an RV/E replica with all of the standard and selectable offerings you will see with that unit. </a:t>
            </a:r>
            <a:endParaRPr lang="en-US" altLang="en-US" dirty="0" smtClean="0"/>
          </a:p>
        </p:txBody>
      </p:sp>
      <p:sp>
        <p:nvSpPr>
          <p:cNvPr id="57348" name="Slide Number Placeholder 3"/>
          <p:cNvSpPr>
            <a:spLocks noGrp="1"/>
          </p:cNvSpPr>
          <p:nvPr>
            <p:ph type="sldNum" sz="quarter" idx="5"/>
          </p:nvPr>
        </p:nvSpPr>
        <p:spPr>
          <a:noFill/>
        </p:spPr>
        <p:txBody>
          <a:bodyPr/>
          <a:lstStyle>
            <a:lvl1pPr>
              <a:defRPr sz="3800" b="1">
                <a:solidFill>
                  <a:srgbClr val="333399"/>
                </a:solidFill>
                <a:latin typeface="Tahoma" pitchFamily="34" charset="0"/>
              </a:defRPr>
            </a:lvl1pPr>
            <a:lvl2pPr marL="699896" indent="-269191">
              <a:defRPr sz="3800" b="1">
                <a:solidFill>
                  <a:srgbClr val="333399"/>
                </a:solidFill>
                <a:latin typeface="Tahoma" pitchFamily="34" charset="0"/>
              </a:defRPr>
            </a:lvl2pPr>
            <a:lvl3pPr marL="1076762" indent="-215353">
              <a:defRPr sz="3800" b="1">
                <a:solidFill>
                  <a:srgbClr val="333399"/>
                </a:solidFill>
                <a:latin typeface="Tahoma" pitchFamily="34" charset="0"/>
              </a:defRPr>
            </a:lvl3pPr>
            <a:lvl4pPr marL="1507467" indent="-215353">
              <a:defRPr sz="3800" b="1">
                <a:solidFill>
                  <a:srgbClr val="333399"/>
                </a:solidFill>
                <a:latin typeface="Tahoma" pitchFamily="34" charset="0"/>
              </a:defRPr>
            </a:lvl4pPr>
            <a:lvl5pPr marL="1938172" indent="-215353">
              <a:defRPr sz="3800" b="1">
                <a:solidFill>
                  <a:srgbClr val="333399"/>
                </a:solidFill>
                <a:latin typeface="Tahoma" pitchFamily="34" charset="0"/>
              </a:defRPr>
            </a:lvl5pPr>
            <a:lvl6pPr marL="2368878" indent="-215353" algn="ctr" eaLnBrk="0" fontAlgn="base" hangingPunct="0">
              <a:spcBef>
                <a:spcPct val="0"/>
              </a:spcBef>
              <a:spcAft>
                <a:spcPct val="0"/>
              </a:spcAft>
              <a:defRPr sz="3800" b="1">
                <a:solidFill>
                  <a:srgbClr val="333399"/>
                </a:solidFill>
                <a:latin typeface="Tahoma" pitchFamily="34" charset="0"/>
              </a:defRPr>
            </a:lvl6pPr>
            <a:lvl7pPr marL="2799582" indent="-215353" algn="ctr" eaLnBrk="0" fontAlgn="base" hangingPunct="0">
              <a:spcBef>
                <a:spcPct val="0"/>
              </a:spcBef>
              <a:spcAft>
                <a:spcPct val="0"/>
              </a:spcAft>
              <a:defRPr sz="3800" b="1">
                <a:solidFill>
                  <a:srgbClr val="333399"/>
                </a:solidFill>
                <a:latin typeface="Tahoma" pitchFamily="34" charset="0"/>
              </a:defRPr>
            </a:lvl7pPr>
            <a:lvl8pPr marL="3230287" indent="-215353" algn="ctr" eaLnBrk="0" fontAlgn="base" hangingPunct="0">
              <a:spcBef>
                <a:spcPct val="0"/>
              </a:spcBef>
              <a:spcAft>
                <a:spcPct val="0"/>
              </a:spcAft>
              <a:defRPr sz="3800" b="1">
                <a:solidFill>
                  <a:srgbClr val="333399"/>
                </a:solidFill>
                <a:latin typeface="Tahoma" pitchFamily="34" charset="0"/>
              </a:defRPr>
            </a:lvl8pPr>
            <a:lvl9pPr marL="3660992" indent="-215353" algn="ctr" eaLnBrk="0" fontAlgn="base" hangingPunct="0">
              <a:spcBef>
                <a:spcPct val="0"/>
              </a:spcBef>
              <a:spcAft>
                <a:spcPct val="0"/>
              </a:spcAft>
              <a:defRPr sz="3800" b="1">
                <a:solidFill>
                  <a:srgbClr val="333399"/>
                </a:solidFill>
                <a:latin typeface="Tahoma" pitchFamily="34" charset="0"/>
              </a:defRPr>
            </a:lvl9pPr>
          </a:lstStyle>
          <a:p>
            <a:fld id="{BEAA95B6-4CCC-4958-A494-51CD719C45B6}" type="slidenum">
              <a:rPr lang="en-US" altLang="en-US" sz="1200" b="0">
                <a:solidFill>
                  <a:schemeClr val="tx1"/>
                </a:solidFill>
                <a:latin typeface="Times New Roman" pitchFamily="18" charset="0"/>
              </a:rPr>
              <a:pPr/>
              <a:t>12</a:t>
            </a:fld>
            <a:endParaRPr lang="en-US" altLang="en-US" sz="1200" b="0">
              <a:solidFill>
                <a:schemeClr val="tx1"/>
              </a:solidFill>
              <a:latin typeface="Times New Roman" pitchFamily="18" charset="0"/>
            </a:endParaRPr>
          </a:p>
        </p:txBody>
      </p:sp>
    </p:spTree>
    <p:extLst>
      <p:ext uri="{BB962C8B-B14F-4D97-AF65-F5344CB8AC3E}">
        <p14:creationId xmlns:p14="http://schemas.microsoft.com/office/powerpoint/2010/main" val="579059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-Reduces</a:t>
            </a:r>
            <a:r>
              <a:rPr lang="en-US" baseline="0" dirty="0" smtClean="0"/>
              <a:t> thermal losses and cabinet condensation</a:t>
            </a:r>
          </a:p>
          <a:p>
            <a:r>
              <a:rPr lang="en-US" dirty="0" smtClean="0"/>
              <a:t>-Fully insulated cabinet,</a:t>
            </a:r>
            <a:r>
              <a:rPr lang="en-US" baseline="0" dirty="0" smtClean="0"/>
              <a:t> including roof and base</a:t>
            </a:r>
          </a:p>
          <a:p>
            <a:r>
              <a:rPr lang="en-US" baseline="0" dirty="0" smtClean="0"/>
              <a:t>-Double wall design protects the insulation from microbial growth</a:t>
            </a:r>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13</a:t>
            </a:fld>
            <a:endParaRPr lang="en-US" altLang="en-US"/>
          </a:p>
        </p:txBody>
      </p:sp>
    </p:spTree>
    <p:extLst>
      <p:ext uri="{BB962C8B-B14F-4D97-AF65-F5344CB8AC3E}">
        <p14:creationId xmlns:p14="http://schemas.microsoft.com/office/powerpoint/2010/main" val="3288845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VAV, SZVAV,</a:t>
            </a:r>
            <a:r>
              <a:rPr lang="en-US" baseline="0" dirty="0" smtClean="0"/>
              <a:t> Constant volume and a number of different control sequences for full damper modulation come as options with our controller.</a:t>
            </a:r>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14</a:t>
            </a:fld>
            <a:endParaRPr lang="en-US" altLang="en-US"/>
          </a:p>
        </p:txBody>
      </p:sp>
    </p:spTree>
    <p:extLst>
      <p:ext uri="{BB962C8B-B14F-4D97-AF65-F5344CB8AC3E}">
        <p14:creationId xmlns:p14="http://schemas.microsoft.com/office/powerpoint/2010/main" val="1294415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all of our competitors offer this coil separation so they have the risk of adding humidity back into the air because of moisture carry over</a:t>
            </a:r>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15</a:t>
            </a:fld>
            <a:endParaRPr lang="en-US" altLang="en-US"/>
          </a:p>
        </p:txBody>
      </p:sp>
    </p:spTree>
    <p:extLst>
      <p:ext uri="{BB962C8B-B14F-4D97-AF65-F5344CB8AC3E}">
        <p14:creationId xmlns:p14="http://schemas.microsoft.com/office/powerpoint/2010/main" val="2833631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16</a:t>
            </a:fld>
            <a:endParaRPr lang="en-US" altLang="en-US"/>
          </a:p>
        </p:txBody>
      </p:sp>
    </p:spTree>
    <p:extLst>
      <p:ext uri="{BB962C8B-B14F-4D97-AF65-F5344CB8AC3E}">
        <p14:creationId xmlns:p14="http://schemas.microsoft.com/office/powerpoint/2010/main" val="1159860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15-20% part load efficiency increase (IEER) from a digital to inverter compressor.</a:t>
            </a:r>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17</a:t>
            </a:fld>
            <a:endParaRPr lang="en-US" altLang="en-US"/>
          </a:p>
        </p:txBody>
      </p:sp>
    </p:spTree>
    <p:extLst>
      <p:ext uri="{BB962C8B-B14F-4D97-AF65-F5344CB8AC3E}">
        <p14:creationId xmlns:p14="http://schemas.microsoft.com/office/powerpoint/2010/main" val="3046006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endParaRPr lang="en-US" altLang="en-US" dirty="0" smtClean="0"/>
          </a:p>
        </p:txBody>
      </p:sp>
      <p:sp>
        <p:nvSpPr>
          <p:cNvPr id="27652" name="Slide Number Placeholder 3"/>
          <p:cNvSpPr>
            <a:spLocks noGrp="1"/>
          </p:cNvSpPr>
          <p:nvPr>
            <p:ph type="sldNum" sz="quarter" idx="5"/>
          </p:nvPr>
        </p:nvSpPr>
        <p:spPr>
          <a:noFill/>
        </p:spPr>
        <p:txBody>
          <a:bodyPr/>
          <a:lstStyle>
            <a:lvl1pPr>
              <a:defRPr sz="4000" b="1">
                <a:solidFill>
                  <a:srgbClr val="333399"/>
                </a:solidFill>
                <a:latin typeface="Tahoma" panose="020B0604030504040204" pitchFamily="34" charset="0"/>
              </a:defRPr>
            </a:lvl1pPr>
            <a:lvl2pPr marL="742950" indent="-285750">
              <a:defRPr sz="4000" b="1">
                <a:solidFill>
                  <a:srgbClr val="333399"/>
                </a:solidFill>
                <a:latin typeface="Tahoma" panose="020B0604030504040204" pitchFamily="34" charset="0"/>
              </a:defRPr>
            </a:lvl2pPr>
            <a:lvl3pPr marL="1143000" indent="-228600">
              <a:defRPr sz="4000" b="1">
                <a:solidFill>
                  <a:srgbClr val="333399"/>
                </a:solidFill>
                <a:latin typeface="Tahoma" panose="020B0604030504040204" pitchFamily="34" charset="0"/>
              </a:defRPr>
            </a:lvl3pPr>
            <a:lvl4pPr marL="1600200" indent="-228600">
              <a:defRPr sz="4000" b="1">
                <a:solidFill>
                  <a:srgbClr val="333399"/>
                </a:solidFill>
                <a:latin typeface="Tahoma" panose="020B0604030504040204" pitchFamily="34" charset="0"/>
              </a:defRPr>
            </a:lvl4pPr>
            <a:lvl5pPr marL="2057400" indent="-228600">
              <a:defRPr sz="4000" b="1">
                <a:solidFill>
                  <a:srgbClr val="333399"/>
                </a:solidFill>
                <a:latin typeface="Tahoma" panose="020B0604030504040204" pitchFamily="34" charset="0"/>
              </a:defRPr>
            </a:lvl5pPr>
            <a:lvl6pPr marL="2514600" indent="-228600" eaLnBrk="0" fontAlgn="base" hangingPunct="0">
              <a:spcBef>
                <a:spcPct val="0"/>
              </a:spcBef>
              <a:spcAft>
                <a:spcPct val="0"/>
              </a:spcAft>
              <a:defRPr sz="4000" b="1">
                <a:solidFill>
                  <a:srgbClr val="333399"/>
                </a:solidFill>
                <a:latin typeface="Tahoma" panose="020B0604030504040204" pitchFamily="34" charset="0"/>
              </a:defRPr>
            </a:lvl6pPr>
            <a:lvl7pPr marL="2971800" indent="-228600" eaLnBrk="0" fontAlgn="base" hangingPunct="0">
              <a:spcBef>
                <a:spcPct val="0"/>
              </a:spcBef>
              <a:spcAft>
                <a:spcPct val="0"/>
              </a:spcAft>
              <a:defRPr sz="4000" b="1">
                <a:solidFill>
                  <a:srgbClr val="333399"/>
                </a:solidFill>
                <a:latin typeface="Tahoma" panose="020B0604030504040204" pitchFamily="34" charset="0"/>
              </a:defRPr>
            </a:lvl7pPr>
            <a:lvl8pPr marL="3429000" indent="-228600" eaLnBrk="0" fontAlgn="base" hangingPunct="0">
              <a:spcBef>
                <a:spcPct val="0"/>
              </a:spcBef>
              <a:spcAft>
                <a:spcPct val="0"/>
              </a:spcAft>
              <a:defRPr sz="4000" b="1">
                <a:solidFill>
                  <a:srgbClr val="333399"/>
                </a:solidFill>
                <a:latin typeface="Tahoma" panose="020B0604030504040204" pitchFamily="34" charset="0"/>
              </a:defRPr>
            </a:lvl8pPr>
            <a:lvl9pPr marL="3886200" indent="-228600" eaLnBrk="0" fontAlgn="base" hangingPunct="0">
              <a:spcBef>
                <a:spcPct val="0"/>
              </a:spcBef>
              <a:spcAft>
                <a:spcPct val="0"/>
              </a:spcAft>
              <a:defRPr sz="4000" b="1">
                <a:solidFill>
                  <a:srgbClr val="333399"/>
                </a:solidFill>
                <a:latin typeface="Tahoma" panose="020B0604030504040204" pitchFamily="34" charset="0"/>
              </a:defRPr>
            </a:lvl9pPr>
          </a:lstStyle>
          <a:p>
            <a:fld id="{F241652C-4CEB-45AA-A35B-D361DA9A9A81}" type="slidenum">
              <a:rPr lang="en-US" altLang="en-US" sz="1300" b="0" smtClean="0">
                <a:solidFill>
                  <a:schemeClr val="tx1"/>
                </a:solidFill>
                <a:latin typeface="Times New Roman" panose="02020603050405020304" pitchFamily="18" charset="0"/>
              </a:rPr>
              <a:pPr/>
              <a:t>18</a:t>
            </a:fld>
            <a:endParaRPr lang="en-US" altLang="en-US" sz="1300" b="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542574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 turndown</a:t>
            </a:r>
            <a:r>
              <a:rPr lang="en-US" baseline="0" dirty="0" smtClean="0"/>
              <a:t> is 4:1, with high turndown options up to 16:1. </a:t>
            </a:r>
          </a:p>
          <a:p>
            <a:endParaRPr lang="en-US" baseline="0" dirty="0" smtClean="0"/>
          </a:p>
          <a:p>
            <a:r>
              <a:rPr lang="en-US" baseline="0" dirty="0" smtClean="0"/>
              <a:t>Ex: Furnace is sized for an 80 degree temp rise. With a 4:1 turndown the minimum temp rise you will get is 20 degrees. This could result in furnace cycling/less precise temperature control especially in part load conditions. A 16:1 turndown would result in a 5 degree minimum temp rise for much tighter temperature control</a:t>
            </a:r>
          </a:p>
          <a:p>
            <a:endParaRPr lang="en-US" baseline="0" dirty="0" smtClean="0"/>
          </a:p>
          <a:p>
            <a:r>
              <a:rPr lang="en-US" baseline="0" dirty="0" smtClean="0"/>
              <a:t>The high turndown option is especially important in applications with varying air volumes. As design airflow is cut in half, the temp rise of the furnace doubles which means even less control at the standard 4:1 turndown.</a:t>
            </a:r>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19</a:t>
            </a:fld>
            <a:endParaRPr lang="en-US" altLang="en-US"/>
          </a:p>
        </p:txBody>
      </p:sp>
    </p:spTree>
    <p:extLst>
      <p:ext uri="{BB962C8B-B14F-4D97-AF65-F5344CB8AC3E}">
        <p14:creationId xmlns:p14="http://schemas.microsoft.com/office/powerpoint/2010/main" val="4144885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20</a:t>
            </a:fld>
            <a:endParaRPr lang="en-US" altLang="en-US"/>
          </a:p>
        </p:txBody>
      </p:sp>
    </p:spTree>
    <p:extLst>
      <p:ext uri="{BB962C8B-B14F-4D97-AF65-F5344CB8AC3E}">
        <p14:creationId xmlns:p14="http://schemas.microsoft.com/office/powerpoint/2010/main" val="2519282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layout of the unit itself. Sheet metal divider with side by side airstreams. </a:t>
            </a:r>
          </a:p>
          <a:p>
            <a:r>
              <a:rPr lang="en-US" baseline="0" dirty="0" smtClean="0"/>
              <a:t>-There are filters in both air streams protecting the wheel.</a:t>
            </a:r>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3</a:t>
            </a:fld>
            <a:endParaRPr lang="en-US" altLang="en-US"/>
          </a:p>
        </p:txBody>
      </p:sp>
    </p:spTree>
    <p:extLst>
      <p:ext uri="{BB962C8B-B14F-4D97-AF65-F5344CB8AC3E}">
        <p14:creationId xmlns:p14="http://schemas.microsoft.com/office/powerpoint/2010/main" val="3508770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24</a:t>
            </a:fld>
            <a:endParaRPr lang="en-US" altLang="en-US"/>
          </a:p>
        </p:txBody>
      </p:sp>
    </p:spTree>
    <p:extLst>
      <p:ext uri="{BB962C8B-B14F-4D97-AF65-F5344CB8AC3E}">
        <p14:creationId xmlns:p14="http://schemas.microsoft.com/office/powerpoint/2010/main" val="509142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Greenheck’s microprocessor controller has all of the built in sequences for this type of installation</a:t>
            </a:r>
          </a:p>
          <a:p>
            <a:pPr lvl="1"/>
            <a:r>
              <a:rPr lang="en-US" dirty="0" smtClean="0"/>
              <a:t>Single zone VAV fan control</a:t>
            </a:r>
          </a:p>
          <a:p>
            <a:pPr lvl="1"/>
            <a:r>
              <a:rPr lang="en-US" dirty="0" smtClean="0"/>
              <a:t>CO2 sensor damper control</a:t>
            </a:r>
          </a:p>
          <a:p>
            <a:pPr lvl="1"/>
            <a:r>
              <a:rPr lang="en-US" dirty="0" smtClean="0"/>
              <a:t>Room temperature control for heating/cooling</a:t>
            </a:r>
          </a:p>
          <a:p>
            <a:r>
              <a:rPr lang="en-US" dirty="0" smtClean="0"/>
              <a:t>Simple “plug and play” system</a:t>
            </a:r>
          </a:p>
          <a:p>
            <a:r>
              <a:rPr lang="en-US" dirty="0" smtClean="0"/>
              <a:t>Modulating fans, compressors, and furnaces make the RV and RVE ideal for these installations</a:t>
            </a:r>
          </a:p>
          <a:p>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26</a:t>
            </a:fld>
            <a:endParaRPr lang="en-US" altLang="en-US"/>
          </a:p>
        </p:txBody>
      </p:sp>
    </p:spTree>
    <p:extLst>
      <p:ext uri="{BB962C8B-B14F-4D97-AF65-F5344CB8AC3E}">
        <p14:creationId xmlns:p14="http://schemas.microsoft.com/office/powerpoint/2010/main" val="503891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anose="02020603050405020304" pitchFamily="18" charset="0"/>
                <a:cs typeface="Times New Roman" panose="02020603050405020304" pitchFamily="18" charset="0"/>
              </a:rPr>
              <a:t>Low-sound condensing fans</a:t>
            </a:r>
            <a:br>
              <a:rPr lang="en-US" dirty="0" smtClean="0">
                <a:latin typeface="Times New Roman" panose="02020603050405020304" pitchFamily="18" charset="0"/>
                <a:cs typeface="Times New Roman" panose="02020603050405020304" pitchFamily="18" charset="0"/>
              </a:rPr>
            </a:br>
            <a:r>
              <a:rPr lang="en-US" i="1" u="sng" dirty="0" smtClean="0">
                <a:latin typeface="Times New Roman" panose="02020603050405020304" pitchFamily="18" charset="0"/>
                <a:cs typeface="Times New Roman" panose="02020603050405020304" pitchFamily="18" charset="0"/>
              </a:rPr>
              <a:t>standard</a:t>
            </a:r>
            <a:r>
              <a:rPr lang="en-US" dirty="0" smtClean="0">
                <a:latin typeface="Times New Roman" panose="02020603050405020304" pitchFamily="18" charset="0"/>
                <a:cs typeface="Times New Roman" panose="02020603050405020304" pitchFamily="18" charset="0"/>
              </a:rPr>
              <a:t> on all RV(E) products</a:t>
            </a:r>
          </a:p>
          <a:p>
            <a:pPr lvl="1"/>
            <a:r>
              <a:rPr lang="en-US" dirty="0" smtClean="0">
                <a:latin typeface="Times New Roman" panose="02020603050405020304" pitchFamily="18" charset="0"/>
                <a:cs typeface="Times New Roman" panose="02020603050405020304" pitchFamily="18" charset="0"/>
              </a:rPr>
              <a:t>Swept blade design reduces sound</a:t>
            </a:r>
          </a:p>
          <a:p>
            <a:pPr lvl="1"/>
            <a:r>
              <a:rPr lang="en-US" dirty="0" smtClean="0">
                <a:latin typeface="Times New Roman" panose="02020603050405020304" pitchFamily="18" charset="0"/>
                <a:cs typeface="Times New Roman" panose="02020603050405020304" pitchFamily="18" charset="0"/>
              </a:rPr>
              <a:t>Reduces sound by 5-8 </a:t>
            </a:r>
            <a:r>
              <a:rPr lang="en-US" dirty="0" err="1" smtClean="0">
                <a:latin typeface="Times New Roman" panose="02020603050405020304" pitchFamily="18" charset="0"/>
                <a:cs typeface="Times New Roman" panose="02020603050405020304" pitchFamily="18" charset="0"/>
              </a:rPr>
              <a:t>dBA</a:t>
            </a:r>
            <a:r>
              <a:rPr lang="en-US" dirty="0" smtClean="0">
                <a:latin typeface="Times New Roman" panose="02020603050405020304" pitchFamily="18" charset="0"/>
                <a:cs typeface="Times New Roman" panose="02020603050405020304" pitchFamily="18" charset="0"/>
              </a:rPr>
              <a:t> per fan</a:t>
            </a:r>
          </a:p>
          <a:p>
            <a:pPr lvl="1"/>
            <a:r>
              <a:rPr lang="en-US" dirty="0" smtClean="0">
                <a:latin typeface="Times New Roman" panose="02020603050405020304" pitchFamily="18" charset="0"/>
                <a:cs typeface="Times New Roman" panose="02020603050405020304" pitchFamily="18" charset="0"/>
              </a:rPr>
              <a:t>Reduces perceived noise by ~50%</a:t>
            </a:r>
          </a:p>
          <a:p>
            <a:r>
              <a:rPr lang="en-US" dirty="0" smtClean="0">
                <a:latin typeface="Times New Roman" panose="02020603050405020304" pitchFamily="18" charset="0"/>
                <a:cs typeface="Times New Roman" panose="02020603050405020304" pitchFamily="18" charset="0"/>
              </a:rPr>
              <a:t>Optional Modulating Head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Pressure Control</a:t>
            </a:r>
          </a:p>
          <a:p>
            <a:pPr lvl="1"/>
            <a:r>
              <a:rPr lang="en-US" dirty="0" smtClean="0">
                <a:latin typeface="Times New Roman" panose="02020603050405020304" pitchFamily="18" charset="0"/>
                <a:cs typeface="Times New Roman" panose="02020603050405020304" pitchFamily="18" charset="0"/>
              </a:rPr>
              <a:t>EC Motors on lead condensing fan</a:t>
            </a:r>
          </a:p>
          <a:p>
            <a:pPr lvl="1"/>
            <a:r>
              <a:rPr lang="en-US" dirty="0" smtClean="0">
                <a:latin typeface="Times New Roman" panose="02020603050405020304" pitchFamily="18" charset="0"/>
                <a:cs typeface="Times New Roman" panose="02020603050405020304" pitchFamily="18" charset="0"/>
              </a:rPr>
              <a:t>More reheat capacity at part-load conditions</a:t>
            </a:r>
          </a:p>
          <a:p>
            <a:pPr lvl="1"/>
            <a:r>
              <a:rPr lang="en-US" dirty="0" smtClean="0">
                <a:latin typeface="Times New Roman" panose="02020603050405020304" pitchFamily="18" charset="0"/>
                <a:cs typeface="Times New Roman" panose="02020603050405020304" pitchFamily="18" charset="0"/>
              </a:rPr>
              <a:t>Quieter system as the condenser fan speed is based upon system demand</a:t>
            </a:r>
          </a:p>
          <a:p>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28</a:t>
            </a:fld>
            <a:endParaRPr lang="en-US" altLang="en-US"/>
          </a:p>
        </p:txBody>
      </p:sp>
    </p:spTree>
    <p:extLst>
      <p:ext uri="{BB962C8B-B14F-4D97-AF65-F5344CB8AC3E}">
        <p14:creationId xmlns:p14="http://schemas.microsoft.com/office/powerpoint/2010/main" val="3020967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a:t>
            </a:r>
            <a:r>
              <a:rPr lang="en-US" baseline="0" dirty="0" smtClean="0"/>
              <a:t> we have all of our sequences and logic built into the controller. It comes configured based on how it was selected, but if things need to change (ex: changing supply fan control from constant volume to duct pressure control) we can change a few screens and tie in the correct sensors and the unit will operate as it should.</a:t>
            </a:r>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32</a:t>
            </a:fld>
            <a:endParaRPr lang="en-US" altLang="en-US"/>
          </a:p>
        </p:txBody>
      </p:sp>
    </p:spTree>
    <p:extLst>
      <p:ext uri="{BB962C8B-B14F-4D97-AF65-F5344CB8AC3E}">
        <p14:creationId xmlns:p14="http://schemas.microsoft.com/office/powerpoint/2010/main" val="560057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All controls are programmed and tested in-house</a:t>
            </a:r>
          </a:p>
          <a:p>
            <a:pPr lvl="1"/>
            <a:r>
              <a:rPr lang="en-US" sz="2000" dirty="0" smtClean="0"/>
              <a:t>Sequences are designed for our units and components</a:t>
            </a:r>
          </a:p>
          <a:p>
            <a:pPr marL="457200" lvl="1" indent="0">
              <a:buNone/>
            </a:pPr>
            <a:endParaRPr lang="en-US" sz="2000" dirty="0" smtClean="0"/>
          </a:p>
          <a:p>
            <a:r>
              <a:rPr lang="en-US" sz="2400" dirty="0" smtClean="0"/>
              <a:t>We use feedback from </a:t>
            </a:r>
            <a:r>
              <a:rPr lang="en-US" sz="2400" b="1" u="sng" dirty="0" smtClean="0"/>
              <a:t>YOU</a:t>
            </a:r>
            <a:r>
              <a:rPr lang="en-US" sz="2400" dirty="0" smtClean="0"/>
              <a:t> to make our controls better</a:t>
            </a:r>
          </a:p>
          <a:p>
            <a:pPr lvl="1"/>
            <a:r>
              <a:rPr lang="en-US" sz="2000" dirty="0" smtClean="0"/>
              <a:t>Each version update we include new sequences/features that YOU have helped us create with your feedback. </a:t>
            </a:r>
          </a:p>
          <a:p>
            <a:pPr marL="457200" lvl="1" indent="0">
              <a:buNone/>
            </a:pPr>
            <a:endParaRPr lang="en-US" sz="2000" dirty="0" smtClean="0"/>
          </a:p>
          <a:p>
            <a:r>
              <a:rPr lang="en-US" sz="2400" dirty="0" smtClean="0"/>
              <a:t>Our in-house service team offers full technical support!</a:t>
            </a:r>
          </a:p>
          <a:p>
            <a:pPr lvl="1"/>
            <a:r>
              <a:rPr lang="en-US" sz="2000" dirty="0" smtClean="0"/>
              <a:t>Our all encompassing technical support team covers both the mechanical and control components</a:t>
            </a:r>
          </a:p>
          <a:p>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33</a:t>
            </a:fld>
            <a:endParaRPr lang="en-US" altLang="en-US"/>
          </a:p>
        </p:txBody>
      </p:sp>
    </p:spTree>
    <p:extLst>
      <p:ext uri="{BB962C8B-B14F-4D97-AF65-F5344CB8AC3E}">
        <p14:creationId xmlns:p14="http://schemas.microsoft.com/office/powerpoint/2010/main" val="963362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Greenheck is making equipment selections easy</a:t>
            </a:r>
          </a:p>
          <a:p>
            <a:r>
              <a:rPr lang="en-US" dirty="0" smtClean="0"/>
              <a:t>Only manufacturer providing this type of selection </a:t>
            </a:r>
          </a:p>
          <a:p>
            <a:r>
              <a:rPr lang="en-US" dirty="0" smtClean="0"/>
              <a:t>Two easy steps to get unit information </a:t>
            </a:r>
          </a:p>
          <a:p>
            <a:pPr lvl="1"/>
            <a:r>
              <a:rPr lang="en-US" dirty="0" smtClean="0"/>
              <a:t>Heating/cooling capacities </a:t>
            </a:r>
          </a:p>
          <a:p>
            <a:pPr lvl="1"/>
            <a:r>
              <a:rPr lang="en-US" dirty="0" smtClean="0"/>
              <a:t>Electrical</a:t>
            </a:r>
          </a:p>
          <a:p>
            <a:pPr lvl="1"/>
            <a:r>
              <a:rPr lang="en-US" dirty="0" smtClean="0"/>
              <a:t>Weight</a:t>
            </a:r>
          </a:p>
          <a:p>
            <a:pPr lvl="1"/>
            <a:r>
              <a:rPr lang="en-US" dirty="0" smtClean="0"/>
              <a:t>Dimensions</a:t>
            </a:r>
          </a:p>
          <a:p>
            <a:r>
              <a:rPr lang="en-US" dirty="0" smtClean="0"/>
              <a:t>Easiest way to get engineers to specify Greenheck RV and RVE products!</a:t>
            </a:r>
          </a:p>
          <a:p>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40</a:t>
            </a:fld>
            <a:endParaRPr lang="en-US" altLang="en-US"/>
          </a:p>
        </p:txBody>
      </p:sp>
    </p:spTree>
    <p:extLst>
      <p:ext uri="{BB962C8B-B14F-4D97-AF65-F5344CB8AC3E}">
        <p14:creationId xmlns:p14="http://schemas.microsoft.com/office/powerpoint/2010/main" val="1955542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 of rise, 100’ of equivalent line run </a:t>
            </a:r>
          </a:p>
          <a:p>
            <a:r>
              <a:rPr lang="en-US" dirty="0" smtClean="0"/>
              <a:t>Keeping the compressor indoors simplifies installation</a:t>
            </a:r>
          </a:p>
          <a:p>
            <a:pPr lvl="1"/>
            <a:r>
              <a:rPr lang="en-US" dirty="0" smtClean="0"/>
              <a:t>Greenheck pipes and wires hot gas reheat at the factory</a:t>
            </a:r>
          </a:p>
          <a:p>
            <a:r>
              <a:rPr lang="en-US" dirty="0" smtClean="0"/>
              <a:t>Reduces contractor installation and start up time</a:t>
            </a:r>
          </a:p>
          <a:p>
            <a:pPr lvl="1"/>
            <a:r>
              <a:rPr lang="en-US" dirty="0" smtClean="0"/>
              <a:t>Contractor just needs to connect the systems and charge the system</a:t>
            </a:r>
          </a:p>
          <a:p>
            <a:pPr lvl="1"/>
            <a:r>
              <a:rPr lang="en-US" dirty="0" smtClean="0"/>
              <a:t>Factory provided controls are all set for operation!</a:t>
            </a:r>
          </a:p>
          <a:p>
            <a:r>
              <a:rPr lang="en-US" dirty="0" smtClean="0"/>
              <a:t>Complete package from one manufacturer</a:t>
            </a:r>
          </a:p>
          <a:p>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41</a:t>
            </a:fld>
            <a:endParaRPr lang="en-US" altLang="en-US"/>
          </a:p>
        </p:txBody>
      </p:sp>
    </p:spTree>
    <p:extLst>
      <p:ext uri="{BB962C8B-B14F-4D97-AF65-F5344CB8AC3E}">
        <p14:creationId xmlns:p14="http://schemas.microsoft.com/office/powerpoint/2010/main" val="3089697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Offer</a:t>
            </a:r>
            <a:r>
              <a:rPr lang="en-US" baseline="0" dirty="0" smtClean="0"/>
              <a:t> to bring them up to Schofield, WI for product demonstrations, plant tours, and Wisconsin fun!</a:t>
            </a:r>
          </a:p>
          <a:p>
            <a:endParaRPr lang="en-US" baseline="0" dirty="0" smtClean="0"/>
          </a:p>
          <a:p>
            <a:r>
              <a:rPr lang="en-US" baseline="0" dirty="0" smtClean="0"/>
              <a:t>Thank you for </a:t>
            </a:r>
            <a:r>
              <a:rPr lang="en-US" baseline="0" smtClean="0"/>
              <a:t>continually using </a:t>
            </a:r>
            <a:r>
              <a:rPr lang="en-US" baseline="0" dirty="0" smtClean="0"/>
              <a:t>Greenheck and building value in air!</a:t>
            </a:r>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44</a:t>
            </a:fld>
            <a:endParaRPr lang="en-US" altLang="en-US"/>
          </a:p>
        </p:txBody>
      </p:sp>
    </p:spTree>
    <p:extLst>
      <p:ext uri="{BB962C8B-B14F-4D97-AF65-F5344CB8AC3E}">
        <p14:creationId xmlns:p14="http://schemas.microsoft.com/office/powerpoint/2010/main" val="3780201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total enthalpy device,</a:t>
            </a:r>
            <a:r>
              <a:rPr lang="en-US" baseline="0" dirty="0" smtClean="0"/>
              <a:t> so it will transfer both sensible and latent energy. That is important to point out for the different conditions that could be seen throughout the year.</a:t>
            </a:r>
            <a:endParaRPr lang="en-US" dirty="0" smtClean="0"/>
          </a:p>
          <a:p>
            <a:r>
              <a:rPr lang="en-US" dirty="0" smtClean="0"/>
              <a:t>-Once</a:t>
            </a:r>
            <a:r>
              <a:rPr lang="en-US" baseline="0" dirty="0" smtClean="0"/>
              <a:t> the electric heater and AC unit have created enough of a temperature differential, have the audience put their hands in front of the discharge location. </a:t>
            </a:r>
          </a:p>
          <a:p>
            <a:r>
              <a:rPr lang="en-US" baseline="0" dirty="0" smtClean="0"/>
              <a:t>-Turn the wheel on with their hand in front so they can feel the temperature change. Ask how quickly they feel it.</a:t>
            </a:r>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4</a:t>
            </a:fld>
            <a:endParaRPr lang="en-US" altLang="en-US"/>
          </a:p>
        </p:txBody>
      </p:sp>
    </p:spTree>
    <p:extLst>
      <p:ext uri="{BB962C8B-B14F-4D97-AF65-F5344CB8AC3E}">
        <p14:creationId xmlns:p14="http://schemas.microsoft.com/office/powerpoint/2010/main" val="2152963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energy recovery wheel is typically between 70-80% effective (enthalpy recovery ratio). This effectiveness results in a cooling capacity reduction of 3-4 tons per 1,000 CFM.</a:t>
            </a:r>
          </a:p>
          <a:p>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5</a:t>
            </a:fld>
            <a:endParaRPr lang="en-US" altLang="en-US"/>
          </a:p>
        </p:txBody>
      </p:sp>
    </p:spTree>
    <p:extLst>
      <p:ext uri="{BB962C8B-B14F-4D97-AF65-F5344CB8AC3E}">
        <p14:creationId xmlns:p14="http://schemas.microsoft.com/office/powerpoint/2010/main" val="3251635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always</a:t>
            </a:r>
            <a:r>
              <a:rPr lang="en-US" baseline="0" dirty="0" smtClean="0"/>
              <a:t> important to point out that it will operate in both summer and winter conditions. Energy transfer is the same regardless of airstreams, warm air transfers to cooler air and high humidity transfers to airstreams of lower humidity. This will give you a predictable range entering your cooling and heating device which will give you more precise temperature control and protect your equipment from too much cycling.</a:t>
            </a:r>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6</a:t>
            </a:fld>
            <a:endParaRPr lang="en-US" altLang="en-US"/>
          </a:p>
        </p:txBody>
      </p:sp>
    </p:spTree>
    <p:extLst>
      <p:ext uri="{BB962C8B-B14F-4D97-AF65-F5344CB8AC3E}">
        <p14:creationId xmlns:p14="http://schemas.microsoft.com/office/powerpoint/2010/main" val="3271565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Example.  A 45%</a:t>
            </a:r>
            <a:r>
              <a:rPr lang="en-US" altLang="en-US" baseline="0" dirty="0" smtClean="0"/>
              <a:t> outdoor air system in zone 1A requires energy recovery anytime the total supply volume for that system is greater than 4,500 CFM.  </a:t>
            </a:r>
          </a:p>
          <a:p>
            <a:endParaRPr lang="en-US" altLang="en-US" baseline="0" dirty="0" smtClean="0"/>
          </a:p>
          <a:p>
            <a:r>
              <a:rPr lang="en-US" altLang="en-US" baseline="0" dirty="0" smtClean="0"/>
              <a:t>If energy recovery is required per ASHRAE because of this chart, the device MUST be at least 50% effective.</a:t>
            </a:r>
            <a:endParaRPr lang="en-US" altLang="en-US" dirty="0" smtClean="0"/>
          </a:p>
        </p:txBody>
      </p:sp>
      <p:sp>
        <p:nvSpPr>
          <p:cNvPr id="768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86">
              <a:defRPr sz="2300">
                <a:solidFill>
                  <a:schemeClr val="tx1"/>
                </a:solidFill>
                <a:latin typeface="Times New Roman" pitchFamily="18" charset="0"/>
              </a:defRPr>
            </a:lvl1pPr>
            <a:lvl2pPr marL="748856" indent="-288022" defTabSz="923186">
              <a:defRPr sz="2300">
                <a:solidFill>
                  <a:schemeClr val="tx1"/>
                </a:solidFill>
                <a:latin typeface="Times New Roman" pitchFamily="18" charset="0"/>
              </a:defRPr>
            </a:lvl2pPr>
            <a:lvl3pPr marL="1153603" indent="-230417" defTabSz="923186">
              <a:defRPr sz="2300">
                <a:solidFill>
                  <a:schemeClr val="tx1"/>
                </a:solidFill>
                <a:latin typeface="Times New Roman" pitchFamily="18" charset="0"/>
              </a:defRPr>
            </a:lvl3pPr>
            <a:lvl4pPr marL="1614438" indent="-230417" defTabSz="923186">
              <a:defRPr sz="2300">
                <a:solidFill>
                  <a:schemeClr val="tx1"/>
                </a:solidFill>
                <a:latin typeface="Times New Roman" pitchFamily="18" charset="0"/>
              </a:defRPr>
            </a:lvl4pPr>
            <a:lvl5pPr marL="2076788" indent="-230417" defTabSz="923186">
              <a:defRPr sz="2300">
                <a:solidFill>
                  <a:schemeClr val="tx1"/>
                </a:solidFill>
                <a:latin typeface="Times New Roman" pitchFamily="18" charset="0"/>
              </a:defRPr>
            </a:lvl5pPr>
            <a:lvl6pPr marL="2513368" indent="-230417" defTabSz="923186" eaLnBrk="0" fontAlgn="base" hangingPunct="0">
              <a:spcBef>
                <a:spcPct val="0"/>
              </a:spcBef>
              <a:spcAft>
                <a:spcPct val="0"/>
              </a:spcAft>
              <a:defRPr sz="2300">
                <a:solidFill>
                  <a:schemeClr val="tx1"/>
                </a:solidFill>
                <a:latin typeface="Times New Roman" pitchFamily="18" charset="0"/>
              </a:defRPr>
            </a:lvl6pPr>
            <a:lvl7pPr marL="2949949" indent="-230417" defTabSz="923186" eaLnBrk="0" fontAlgn="base" hangingPunct="0">
              <a:spcBef>
                <a:spcPct val="0"/>
              </a:spcBef>
              <a:spcAft>
                <a:spcPct val="0"/>
              </a:spcAft>
              <a:defRPr sz="2300">
                <a:solidFill>
                  <a:schemeClr val="tx1"/>
                </a:solidFill>
                <a:latin typeface="Times New Roman" pitchFamily="18" charset="0"/>
              </a:defRPr>
            </a:lvl7pPr>
            <a:lvl8pPr marL="3386529" indent="-230417" defTabSz="923186" eaLnBrk="0" fontAlgn="base" hangingPunct="0">
              <a:spcBef>
                <a:spcPct val="0"/>
              </a:spcBef>
              <a:spcAft>
                <a:spcPct val="0"/>
              </a:spcAft>
              <a:defRPr sz="2300">
                <a:solidFill>
                  <a:schemeClr val="tx1"/>
                </a:solidFill>
                <a:latin typeface="Times New Roman" pitchFamily="18" charset="0"/>
              </a:defRPr>
            </a:lvl8pPr>
            <a:lvl9pPr marL="3823109" indent="-230417" defTabSz="923186" eaLnBrk="0" fontAlgn="base" hangingPunct="0">
              <a:spcBef>
                <a:spcPct val="0"/>
              </a:spcBef>
              <a:spcAft>
                <a:spcPct val="0"/>
              </a:spcAft>
              <a:defRPr sz="2300">
                <a:solidFill>
                  <a:schemeClr val="tx1"/>
                </a:solidFill>
                <a:latin typeface="Times New Roman" pitchFamily="18" charset="0"/>
              </a:defRPr>
            </a:lvl9pPr>
          </a:lstStyle>
          <a:p>
            <a:fld id="{BB09111C-690A-440B-B4B8-9934127552C5}" type="slidenum">
              <a:rPr lang="en-US" altLang="en-US" sz="1200"/>
              <a:pPr/>
              <a:t>7</a:t>
            </a:fld>
            <a:endParaRPr lang="en-US" altLang="en-US" sz="1200" dirty="0"/>
          </a:p>
        </p:txBody>
      </p:sp>
    </p:spTree>
    <p:extLst>
      <p:ext uri="{BB962C8B-B14F-4D97-AF65-F5344CB8AC3E}">
        <p14:creationId xmlns:p14="http://schemas.microsoft.com/office/powerpoint/2010/main" val="2621303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8500"/>
            <a:ext cx="4649788" cy="3486150"/>
          </a:xfrm>
        </p:spPr>
      </p:sp>
      <p:sp>
        <p:nvSpPr>
          <p:cNvPr id="3" name="Notes Placeholder 2"/>
          <p:cNvSpPr>
            <a:spLocks noGrp="1"/>
          </p:cNvSpPr>
          <p:nvPr>
            <p:ph type="body" idx="1"/>
          </p:nvPr>
        </p:nvSpPr>
        <p:spPr/>
        <p:txBody>
          <a:bodyPr/>
          <a:lstStyle/>
          <a:p>
            <a:r>
              <a:rPr lang="en-US" altLang="en-US" dirty="0" smtClean="0"/>
              <a:t>This formula looks at enthalpy</a:t>
            </a:r>
            <a:r>
              <a:rPr lang="en-US" altLang="en-US" baseline="0" dirty="0" smtClean="0"/>
              <a:t>, not just sensible or latent effectiveness. Look at the OA enthalpy vs the SA enthalpy and compare it to the OA enthalpy vs the RA enthalpy. To simplify this, it is looking at the reduction you are getting vs the total reduction you could get based on the current return air.</a:t>
            </a:r>
            <a:endParaRPr lang="en-US" altLang="en-US" dirty="0" smtClean="0"/>
          </a:p>
        </p:txBody>
      </p:sp>
      <p:sp>
        <p:nvSpPr>
          <p:cNvPr id="4" name="Slide Number Placeholder 3"/>
          <p:cNvSpPr>
            <a:spLocks noGrp="1"/>
          </p:cNvSpPr>
          <p:nvPr>
            <p:ph type="sldNum" sz="quarter" idx="10"/>
          </p:nvPr>
        </p:nvSpPr>
        <p:spPr/>
        <p:txBody>
          <a:bodyPr/>
          <a:lstStyle/>
          <a:p>
            <a:pPr>
              <a:defRPr/>
            </a:pPr>
            <a:fld id="{7C6153DB-D825-400F-AE0F-8448994E697D}" type="slidenum">
              <a:rPr lang="en-US" smtClean="0"/>
              <a:pPr>
                <a:defRPr/>
              </a:pPr>
              <a:t>8</a:t>
            </a:fld>
            <a:endParaRPr lang="en-US" dirty="0"/>
          </a:p>
        </p:txBody>
      </p:sp>
    </p:spTree>
    <p:extLst>
      <p:ext uri="{BB962C8B-B14F-4D97-AF65-F5344CB8AC3E}">
        <p14:creationId xmlns:p14="http://schemas.microsoft.com/office/powerpoint/2010/main" val="1907207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polymer material</a:t>
            </a:r>
            <a:r>
              <a:rPr lang="en-US" baseline="0" dirty="0" smtClean="0"/>
              <a:t> is a plastic like material doing the sensible energy transfer.</a:t>
            </a:r>
          </a:p>
          <a:p>
            <a:r>
              <a:rPr lang="en-US" baseline="0" dirty="0" smtClean="0"/>
              <a:t>-The silica gel is a chemically embedded process not just a topical application which increases the longevity of the latent energy transfer.</a:t>
            </a:r>
          </a:p>
          <a:p>
            <a:r>
              <a:rPr lang="en-US" baseline="0" dirty="0" smtClean="0"/>
              <a:t>-70-80% effectiveness, 3-5% cross leakage rating.</a:t>
            </a:r>
          </a:p>
          <a:p>
            <a:r>
              <a:rPr lang="en-US" baseline="0" dirty="0" smtClean="0"/>
              <a:t>-Because the polymer material is like plastic, it can get wet. Combining water with a mild detergent (dawn dish soap, fantastic, 409, etc..) and soaking that wheel segment is how you will want to clean it. We recommend cleaning that every 3-5 years but that does depend on applications as well as proper filter maintenance.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-AHRI 1060 certification gives us</a:t>
            </a:r>
            <a:r>
              <a:rPr lang="en-US" baseline="0" dirty="0" smtClean="0"/>
              <a:t> a third party stamp of approval. Every energy recovery device from Greenheck will have an AHRI certificate associated with it showing performance, effectiveness, cross leakage, etc.</a:t>
            </a:r>
          </a:p>
          <a:p>
            <a:endParaRPr lang="en-US" baseline="0" dirty="0" smtClean="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9</a:t>
            </a:fld>
            <a:endParaRPr lang="en-US" altLang="en-US"/>
          </a:p>
        </p:txBody>
      </p:sp>
    </p:spTree>
    <p:extLst>
      <p:ext uri="{BB962C8B-B14F-4D97-AF65-F5344CB8AC3E}">
        <p14:creationId xmlns:p14="http://schemas.microsoft.com/office/powerpoint/2010/main" val="4224810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exiting room air and the fresh outside air pass through the core, they are kept separate by partition plates made of a specially processed paper. It allows the transmission of temperature and humidity but prevents the passage of air. The idea for this technology was sparked when an engineer, watching his daughter</a:t>
            </a:r>
            <a:r>
              <a:rPr lang="en-US" baseline="0" dirty="0" smtClean="0"/>
              <a:t> </a:t>
            </a:r>
            <a:r>
              <a:rPr lang="en-US" dirty="0" smtClean="0"/>
              <a:t>play, rolled a sheet of paper into a tube and then blew air through it. He noticed that the heat of her breath was transferred through the paper to his hand.</a:t>
            </a:r>
          </a:p>
          <a:p>
            <a:endParaRPr lang="en-US" dirty="0" smtClean="0"/>
          </a:p>
          <a:p>
            <a:r>
              <a:rPr lang="en-US" dirty="0" smtClean="0"/>
              <a:t>-Cores can handle a face velocity of ~350</a:t>
            </a:r>
            <a:r>
              <a:rPr lang="en-US" baseline="0" dirty="0" smtClean="0"/>
              <a:t> FPM while wheels can handle ~750 FPM. Because of this, cores are most popular in smaller CFM applications (2,500 CFM and below). The larger the airflow, the faster the footprint increases with the core.</a:t>
            </a:r>
          </a:p>
          <a:p>
            <a:r>
              <a:rPr lang="en-US" baseline="0" dirty="0" smtClean="0"/>
              <a:t>-50-60% effectiveness, 0-1% cross leakage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CEF68C1-9876-49EA-9552-4F7B08944CB8}" type="slidenum">
              <a:rPr lang="en-US" altLang="en-US" smtClean="0"/>
              <a:pPr/>
              <a:t>10</a:t>
            </a:fld>
            <a:endParaRPr lang="en-US" altLang="en-US"/>
          </a:p>
        </p:txBody>
      </p:sp>
    </p:spTree>
    <p:extLst>
      <p:ext uri="{BB962C8B-B14F-4D97-AF65-F5344CB8AC3E}">
        <p14:creationId xmlns:p14="http://schemas.microsoft.com/office/powerpoint/2010/main" val="1542262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1143000"/>
          </a:xfrm>
        </p:spPr>
        <p:txBody>
          <a:bodyPr>
            <a:normAutofit/>
          </a:bodyPr>
          <a:lstStyle>
            <a:lvl1pPr>
              <a:defRPr sz="3600" b="1"/>
            </a:lvl1pPr>
          </a:lstStyle>
          <a:p>
            <a:r>
              <a:rPr lang="en-US" smtClean="0"/>
              <a:t>Click to edit Master title style</a:t>
            </a:r>
            <a:endParaRPr lang="en-US" dirty="0"/>
          </a:p>
        </p:txBody>
      </p:sp>
      <p:sp>
        <p:nvSpPr>
          <p:cNvPr id="3" name="Subtitle 2"/>
          <p:cNvSpPr>
            <a:spLocks noGrp="1"/>
          </p:cNvSpPr>
          <p:nvPr>
            <p:ph type="subTitle" idx="1"/>
          </p:nvPr>
        </p:nvSpPr>
        <p:spPr>
          <a:xfrm>
            <a:off x="1371600" y="2514600"/>
            <a:ext cx="6400800" cy="533400"/>
          </a:xfrm>
        </p:spPr>
        <p:txBody>
          <a:bodyPr/>
          <a:lstStyle>
            <a:lvl1pPr marL="0" indent="0" algn="ctr">
              <a:buNone/>
              <a:defRPr sz="2400" b="0" i="0">
                <a:solidFill>
                  <a:srgbClr val="005A9C"/>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6"/>
          <p:cNvSpPr>
            <a:spLocks noGrp="1"/>
          </p:cNvSpPr>
          <p:nvPr>
            <p:ph type="sldNum" sz="quarter" idx="10"/>
          </p:nvPr>
        </p:nvSpPr>
        <p:spPr>
          <a:xfrm>
            <a:off x="8686800" y="6477000"/>
            <a:ext cx="533400" cy="381000"/>
          </a:xfrm>
        </p:spPr>
        <p:txBody>
          <a:bodyPr/>
          <a:lstStyle>
            <a:lvl1pPr>
              <a:defRPr/>
            </a:lvl1pPr>
          </a:lstStyle>
          <a:p>
            <a:fld id="{CBE04F10-61F0-40F5-866C-A781CA579150}" type="slidenum">
              <a:rPr lang="en-US" altLang="en-US"/>
              <a:pPr/>
              <a:t>‹#›</a:t>
            </a:fld>
            <a:endParaRPr lang="en-US" altLang="en-US"/>
          </a:p>
        </p:txBody>
      </p:sp>
    </p:spTree>
    <p:extLst>
      <p:ext uri="{BB962C8B-B14F-4D97-AF65-F5344CB8AC3E}">
        <p14:creationId xmlns:p14="http://schemas.microsoft.com/office/powerpoint/2010/main" val="209080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5" name="Text Placeholder 4"/>
          <p:cNvSpPr>
            <a:spLocks noGrp="1"/>
          </p:cNvSpPr>
          <p:nvPr>
            <p:ph type="body" sz="quarter" idx="11"/>
          </p:nvPr>
        </p:nvSpPr>
        <p:spPr>
          <a:xfrm>
            <a:off x="533400" y="1143000"/>
            <a:ext cx="8153400" cy="45720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Rectangle 10"/>
          <p:cNvSpPr>
            <a:spLocks noGrp="1" noChangeArrowheads="1"/>
          </p:cNvSpPr>
          <p:nvPr>
            <p:ph type="sldNum" sz="quarter" idx="12"/>
          </p:nvPr>
        </p:nvSpPr>
        <p:spPr/>
        <p:txBody>
          <a:bodyPr/>
          <a:lstStyle>
            <a:lvl1pPr>
              <a:defRPr/>
            </a:lvl1pPr>
          </a:lstStyle>
          <a:p>
            <a:fld id="{B699B9D0-021C-4876-8499-6BFC827ABD59}" type="slidenum">
              <a:rPr lang="en-US" altLang="en-US"/>
              <a:pPr/>
              <a:t>‹#›</a:t>
            </a:fld>
            <a:endParaRPr lang="en-US" altLang="en-US" sz="1400"/>
          </a:p>
        </p:txBody>
      </p:sp>
    </p:spTree>
    <p:extLst>
      <p:ext uri="{BB962C8B-B14F-4D97-AF65-F5344CB8AC3E}">
        <p14:creationId xmlns:p14="http://schemas.microsoft.com/office/powerpoint/2010/main" val="58053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066803"/>
            <a:ext cx="8229600" cy="4495799"/>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2400"/>
            </a:lvl4pPr>
            <a:lvl5pPr>
              <a:defRPr sz="2800"/>
            </a:lvl5pPr>
          </a:lstStyle>
          <a:p>
            <a:pPr lvl="0"/>
            <a:r>
              <a:rPr lang="en-US" smtClean="0"/>
              <a:t>Click to edit Master text styles</a:t>
            </a:r>
          </a:p>
          <a:p>
            <a:pPr lvl="1"/>
            <a:r>
              <a:rPr lang="en-US" smtClean="0"/>
              <a:t>Second level</a:t>
            </a:r>
          </a:p>
          <a:p>
            <a:pPr lvl="2"/>
            <a:r>
              <a:rPr lang="en-US" smtClean="0"/>
              <a:t>Third level</a:t>
            </a:r>
          </a:p>
        </p:txBody>
      </p:sp>
      <p:sp>
        <p:nvSpPr>
          <p:cNvPr id="4" name="Rectangle 10"/>
          <p:cNvSpPr>
            <a:spLocks noGrp="1" noChangeArrowheads="1"/>
          </p:cNvSpPr>
          <p:nvPr>
            <p:ph type="sldNum" sz="quarter" idx="10"/>
          </p:nvPr>
        </p:nvSpPr>
        <p:spPr/>
        <p:txBody>
          <a:bodyPr/>
          <a:lstStyle>
            <a:lvl1pPr>
              <a:defRPr/>
            </a:lvl1pPr>
          </a:lstStyle>
          <a:p>
            <a:fld id="{E57A8FBE-210B-4D18-BFAD-1783E60171E3}" type="slidenum">
              <a:rPr lang="en-US" altLang="en-US"/>
              <a:pPr/>
              <a:t>‹#›</a:t>
            </a:fld>
            <a:endParaRPr lang="en-US" altLang="en-US" sz="1400"/>
          </a:p>
        </p:txBody>
      </p:sp>
    </p:spTree>
    <p:extLst>
      <p:ext uri="{BB962C8B-B14F-4D97-AF65-F5344CB8AC3E}">
        <p14:creationId xmlns:p14="http://schemas.microsoft.com/office/powerpoint/2010/main" val="2829644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143000"/>
            <a:ext cx="4038600" cy="43434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143000"/>
            <a:ext cx="4038600" cy="43434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5" name="Rectangle 10"/>
          <p:cNvSpPr>
            <a:spLocks noGrp="1" noChangeArrowheads="1"/>
          </p:cNvSpPr>
          <p:nvPr>
            <p:ph type="sldNum" sz="quarter" idx="10"/>
          </p:nvPr>
        </p:nvSpPr>
        <p:spPr/>
        <p:txBody>
          <a:bodyPr/>
          <a:lstStyle>
            <a:lvl1pPr>
              <a:defRPr/>
            </a:lvl1pPr>
          </a:lstStyle>
          <a:p>
            <a:fld id="{57E600BD-7E6B-4F7C-BB78-AC4DF7AE5526}" type="slidenum">
              <a:rPr lang="en-US" altLang="en-US"/>
              <a:pPr/>
              <a:t>‹#›</a:t>
            </a:fld>
            <a:endParaRPr lang="en-US" altLang="en-US" sz="1400"/>
          </a:p>
        </p:txBody>
      </p:sp>
    </p:spTree>
    <p:extLst>
      <p:ext uri="{BB962C8B-B14F-4D97-AF65-F5344CB8AC3E}">
        <p14:creationId xmlns:p14="http://schemas.microsoft.com/office/powerpoint/2010/main" val="2046862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57200" y="1143000"/>
            <a:ext cx="3962400" cy="4267200"/>
          </a:xfrm>
        </p:spPr>
        <p:txBody>
          <a:bodyPr/>
          <a:lstStyle>
            <a:lvl1pPr>
              <a:defRPr sz="2800">
                <a:solidFill>
                  <a:schemeClr val="tx1"/>
                </a:solidFill>
              </a:defRPr>
            </a:lvl1pPr>
            <a:lvl2pPr>
              <a:defRPr sz="2400">
                <a:solidFill>
                  <a:schemeClr val="tx1"/>
                </a:solidFill>
              </a:defRPr>
            </a:lvl2pPr>
            <a:lvl3pP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7" name="Picture Placeholder 6"/>
          <p:cNvSpPr>
            <a:spLocks noGrp="1"/>
          </p:cNvSpPr>
          <p:nvPr>
            <p:ph type="pic" sz="quarter" idx="12"/>
          </p:nvPr>
        </p:nvSpPr>
        <p:spPr>
          <a:xfrm>
            <a:off x="4876800" y="1143000"/>
            <a:ext cx="3810000" cy="4267200"/>
          </a:xfrm>
        </p:spPr>
        <p:txBody>
          <a:bodyPr rtlCol="0">
            <a:normAutofit/>
          </a:bodyPr>
          <a:lstStyle>
            <a:lvl1pPr>
              <a:defRPr sz="2800"/>
            </a:lvl1pPr>
          </a:lstStyle>
          <a:p>
            <a:pPr lvl="0"/>
            <a:r>
              <a:rPr lang="en-US" noProof="0" smtClean="0"/>
              <a:t>Click icon to add picture</a:t>
            </a:r>
            <a:endParaRPr lang="en-US" noProof="0" dirty="0"/>
          </a:p>
        </p:txBody>
      </p:sp>
      <p:sp>
        <p:nvSpPr>
          <p:cNvPr id="8" name="Title 1"/>
          <p:cNvSpPr>
            <a:spLocks noGrp="1"/>
          </p:cNvSpPr>
          <p:nvPr>
            <p:ph type="title"/>
          </p:nvPr>
        </p:nvSpPr>
        <p:spPr>
          <a:xfrm>
            <a:off x="457200" y="228600"/>
            <a:ext cx="8229600" cy="609600"/>
          </a:xfrm>
        </p:spPr>
        <p:txBody>
          <a:bodyPr>
            <a:normAutofit/>
          </a:bodyPr>
          <a:lstStyle>
            <a:lvl1pPr>
              <a:defRPr sz="3200"/>
            </a:lvl1pPr>
          </a:lstStyle>
          <a:p>
            <a:r>
              <a:rPr lang="en-US" smtClean="0"/>
              <a:t>Click to edit Master title style</a:t>
            </a:r>
            <a:endParaRPr lang="en-US" dirty="0"/>
          </a:p>
        </p:txBody>
      </p:sp>
      <p:sp>
        <p:nvSpPr>
          <p:cNvPr id="6" name="Rectangle 10"/>
          <p:cNvSpPr>
            <a:spLocks noGrp="1" noChangeArrowheads="1"/>
          </p:cNvSpPr>
          <p:nvPr>
            <p:ph type="sldNum" sz="quarter" idx="13"/>
          </p:nvPr>
        </p:nvSpPr>
        <p:spPr/>
        <p:txBody>
          <a:bodyPr/>
          <a:lstStyle>
            <a:lvl1pPr>
              <a:defRPr/>
            </a:lvl1pPr>
          </a:lstStyle>
          <a:p>
            <a:fld id="{10FC5330-FFEF-40F6-92E6-4A74F4E96BC1}" type="slidenum">
              <a:rPr lang="en-US" altLang="en-US"/>
              <a:pPr/>
              <a:t>‹#›</a:t>
            </a:fld>
            <a:endParaRPr lang="en-US" altLang="en-US" sz="1400"/>
          </a:p>
        </p:txBody>
      </p:sp>
    </p:spTree>
    <p:extLst>
      <p:ext uri="{BB962C8B-B14F-4D97-AF65-F5344CB8AC3E}">
        <p14:creationId xmlns:p14="http://schemas.microsoft.com/office/powerpoint/2010/main" val="349397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1"/>
          </p:nvPr>
        </p:nvSpPr>
        <p:spPr>
          <a:xfrm>
            <a:off x="533400" y="1143000"/>
            <a:ext cx="8153400" cy="4572000"/>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1297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44450"/>
            <a:ext cx="9220200" cy="691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286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9906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14" name="Text Box 33"/>
          <p:cNvSpPr txBox="1">
            <a:spLocks noChangeArrowheads="1"/>
          </p:cNvSpPr>
          <p:nvPr/>
        </p:nvSpPr>
        <p:spPr bwMode="auto">
          <a:xfrm>
            <a:off x="1694" y="6662738"/>
            <a:ext cx="1762021" cy="19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r" eaLnBrk="1" hangingPunct="1">
              <a:lnSpc>
                <a:spcPct val="95000"/>
              </a:lnSpc>
              <a:spcBef>
                <a:spcPct val="20000"/>
              </a:spcBef>
              <a:defRPr/>
            </a:pPr>
            <a:r>
              <a:rPr lang="en-US" sz="700" dirty="0" smtClean="0">
                <a:solidFill>
                  <a:srgbClr val="FFFFFF"/>
                </a:solidFill>
                <a:latin typeface="Tahoma" pitchFamily="34" charset="0"/>
              </a:rPr>
              <a:t>Copyright © 2019 Greenheck Fan Corp.</a:t>
            </a:r>
          </a:p>
        </p:txBody>
      </p:sp>
      <p:sp>
        <p:nvSpPr>
          <p:cNvPr id="7" name="Slide Number Placeholder 6"/>
          <p:cNvSpPr>
            <a:spLocks noGrp="1"/>
          </p:cNvSpPr>
          <p:nvPr>
            <p:ph type="sldNum" sz="quarter" idx="4"/>
          </p:nvPr>
        </p:nvSpPr>
        <p:spPr>
          <a:xfrm>
            <a:off x="8610600" y="6477000"/>
            <a:ext cx="533400" cy="3810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bg1"/>
                </a:solidFill>
                <a:latin typeface="Arial" pitchFamily="34" charset="0"/>
                <a:cs typeface="Arial" pitchFamily="34" charset="0"/>
              </a:defRPr>
            </a:lvl1pPr>
          </a:lstStyle>
          <a:p>
            <a:fld id="{ED87A5BB-FD03-412A-A125-51DA5E4F94A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Lst>
  <p:timing>
    <p:tnLst>
      <p:par>
        <p:cTn id="1" dur="indefinite" restart="never" nodeType="tmRoot"/>
      </p:par>
    </p:tnLst>
  </p:timing>
  <p:hf hdr="0" ftr="0" dt="0"/>
  <p:txStyles>
    <p:titleStyle>
      <a:lvl1pPr algn="ctr" rtl="0" eaLnBrk="1" fontAlgn="base" hangingPunct="1">
        <a:spcBef>
          <a:spcPct val="0"/>
        </a:spcBef>
        <a:spcAft>
          <a:spcPct val="0"/>
        </a:spcAft>
        <a:defRPr sz="3200" b="1" kern="1200">
          <a:solidFill>
            <a:srgbClr val="005A9C"/>
          </a:solidFill>
          <a:latin typeface="Arial"/>
          <a:ea typeface="+mj-ea"/>
          <a:cs typeface="Arial"/>
        </a:defRPr>
      </a:lvl1pPr>
      <a:lvl2pPr algn="ctr" rtl="0" eaLnBrk="1" fontAlgn="base" hangingPunct="1">
        <a:spcBef>
          <a:spcPct val="0"/>
        </a:spcBef>
        <a:spcAft>
          <a:spcPct val="0"/>
        </a:spcAft>
        <a:defRPr sz="3200" b="1">
          <a:solidFill>
            <a:srgbClr val="005A9C"/>
          </a:solidFill>
          <a:latin typeface="Arial" pitchFamily="34" charset="0"/>
          <a:cs typeface="Arial" pitchFamily="34" charset="0"/>
        </a:defRPr>
      </a:lvl2pPr>
      <a:lvl3pPr algn="ctr" rtl="0" eaLnBrk="1" fontAlgn="base" hangingPunct="1">
        <a:spcBef>
          <a:spcPct val="0"/>
        </a:spcBef>
        <a:spcAft>
          <a:spcPct val="0"/>
        </a:spcAft>
        <a:defRPr sz="3200" b="1">
          <a:solidFill>
            <a:srgbClr val="005A9C"/>
          </a:solidFill>
          <a:latin typeface="Arial" pitchFamily="34" charset="0"/>
          <a:cs typeface="Arial" pitchFamily="34" charset="0"/>
        </a:defRPr>
      </a:lvl3pPr>
      <a:lvl4pPr algn="ctr" rtl="0" eaLnBrk="1" fontAlgn="base" hangingPunct="1">
        <a:spcBef>
          <a:spcPct val="0"/>
        </a:spcBef>
        <a:spcAft>
          <a:spcPct val="0"/>
        </a:spcAft>
        <a:defRPr sz="3200" b="1">
          <a:solidFill>
            <a:srgbClr val="005A9C"/>
          </a:solidFill>
          <a:latin typeface="Arial" pitchFamily="34" charset="0"/>
          <a:cs typeface="Arial" pitchFamily="34" charset="0"/>
        </a:defRPr>
      </a:lvl4pPr>
      <a:lvl5pPr algn="ctr" rtl="0" eaLnBrk="1" fontAlgn="base" hangingPunct="1">
        <a:spcBef>
          <a:spcPct val="0"/>
        </a:spcBef>
        <a:spcAft>
          <a:spcPct val="0"/>
        </a:spcAft>
        <a:defRPr sz="3200" b="1">
          <a:solidFill>
            <a:srgbClr val="005A9C"/>
          </a:solidFill>
          <a:latin typeface="Arial" pitchFamily="34" charset="0"/>
          <a:cs typeface="Arial" pitchFamily="34" charset="0"/>
        </a:defRPr>
      </a:lvl5pPr>
      <a:lvl6pPr marL="457200" algn="ctr" rtl="0" eaLnBrk="1" fontAlgn="base" hangingPunct="1">
        <a:spcBef>
          <a:spcPct val="0"/>
        </a:spcBef>
        <a:spcAft>
          <a:spcPct val="0"/>
        </a:spcAft>
        <a:defRPr sz="2800" b="1">
          <a:solidFill>
            <a:srgbClr val="005A9C"/>
          </a:solidFill>
          <a:latin typeface="Arial" pitchFamily="34" charset="0"/>
          <a:cs typeface="Arial" pitchFamily="34" charset="0"/>
        </a:defRPr>
      </a:lvl6pPr>
      <a:lvl7pPr marL="914400" algn="ctr" rtl="0" eaLnBrk="1" fontAlgn="base" hangingPunct="1">
        <a:spcBef>
          <a:spcPct val="0"/>
        </a:spcBef>
        <a:spcAft>
          <a:spcPct val="0"/>
        </a:spcAft>
        <a:defRPr sz="2800" b="1">
          <a:solidFill>
            <a:srgbClr val="005A9C"/>
          </a:solidFill>
          <a:latin typeface="Arial" pitchFamily="34" charset="0"/>
          <a:cs typeface="Arial" pitchFamily="34" charset="0"/>
        </a:defRPr>
      </a:lvl7pPr>
      <a:lvl8pPr marL="1371600" algn="ctr" rtl="0" eaLnBrk="1" fontAlgn="base" hangingPunct="1">
        <a:spcBef>
          <a:spcPct val="0"/>
        </a:spcBef>
        <a:spcAft>
          <a:spcPct val="0"/>
        </a:spcAft>
        <a:defRPr sz="2800" b="1">
          <a:solidFill>
            <a:srgbClr val="005A9C"/>
          </a:solidFill>
          <a:latin typeface="Arial" pitchFamily="34" charset="0"/>
          <a:cs typeface="Arial" pitchFamily="34" charset="0"/>
        </a:defRPr>
      </a:lvl8pPr>
      <a:lvl9pPr marL="1828800" algn="ctr" rtl="0" eaLnBrk="1" fontAlgn="base" hangingPunct="1">
        <a:spcBef>
          <a:spcPct val="0"/>
        </a:spcBef>
        <a:spcAft>
          <a:spcPct val="0"/>
        </a:spcAft>
        <a:defRPr sz="2800" b="1">
          <a:solidFill>
            <a:srgbClr val="005A9C"/>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Font typeface="Arial" pitchFamily="34" charset="0"/>
        <a:buChar char="•"/>
        <a:defRPr sz="2800" kern="1200">
          <a:solidFill>
            <a:schemeClr val="tx1"/>
          </a:solidFill>
          <a:latin typeface="Arial"/>
          <a:ea typeface="+mn-ea"/>
          <a:cs typeface="Arial"/>
        </a:defRPr>
      </a:lvl1pPr>
      <a:lvl2pPr marL="742950" indent="-285750" algn="l" rtl="0" eaLnBrk="1" fontAlgn="base" hangingPunct="1">
        <a:spcBef>
          <a:spcPct val="20000"/>
        </a:spcBef>
        <a:spcAft>
          <a:spcPct val="0"/>
        </a:spcAft>
        <a:buFont typeface="Arial" pitchFamily="34" charset="0"/>
        <a:buChar char="–"/>
        <a:defRPr sz="2400" kern="1200">
          <a:solidFill>
            <a:schemeClr val="tx1"/>
          </a:solidFill>
          <a:latin typeface="Arial"/>
          <a:ea typeface="+mn-ea"/>
          <a:cs typeface="Arial"/>
        </a:defRPr>
      </a:lvl2pPr>
      <a:lvl3pPr marL="1143000" indent="-228600" algn="l" rtl="0" eaLnBrk="1" fontAlgn="base" hangingPunct="1">
        <a:spcBef>
          <a:spcPct val="20000"/>
        </a:spcBef>
        <a:spcAft>
          <a:spcPct val="0"/>
        </a:spcAft>
        <a:buFont typeface="Arial" pitchFamily="34" charset="0"/>
        <a:buChar char="•"/>
        <a:defRPr sz="2000" kern="1200">
          <a:solidFill>
            <a:schemeClr val="tx1"/>
          </a:solidFill>
          <a:latin typeface="Arial"/>
          <a:ea typeface="+mn-ea"/>
          <a:cs typeface="Arial"/>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Arial"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0.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685800" y="1143000"/>
            <a:ext cx="7772400" cy="1143000"/>
          </a:xfrm>
        </p:spPr>
        <p:txBody>
          <a:bodyPr>
            <a:noAutofit/>
          </a:bodyPr>
          <a:lstStyle/>
          <a:p>
            <a:r>
              <a:rPr lang="en-US" altLang="en-US" dirty="0" smtClean="0">
                <a:latin typeface="Arial" pitchFamily="34" charset="0"/>
                <a:cs typeface="Arial" pitchFamily="34" charset="0"/>
              </a:rPr>
              <a:t>Mini AirTour Demo</a:t>
            </a:r>
            <a:br>
              <a:rPr lang="en-US" altLang="en-US" dirty="0" smtClean="0">
                <a:latin typeface="Arial" pitchFamily="34" charset="0"/>
                <a:cs typeface="Arial" pitchFamily="34" charset="0"/>
              </a:rPr>
            </a:br>
            <a:r>
              <a:rPr lang="en-US" altLang="en-US" dirty="0" smtClean="0">
                <a:latin typeface="Arial" pitchFamily="34" charset="0"/>
                <a:cs typeface="Arial" pitchFamily="34" charset="0"/>
              </a:rPr>
              <a:t>Talking Points</a:t>
            </a:r>
          </a:p>
        </p:txBody>
      </p:sp>
      <p:sp>
        <p:nvSpPr>
          <p:cNvPr id="1024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a:spcBef>
                <a:spcPct val="20000"/>
              </a:spcBef>
              <a:buFont typeface="Arial" pitchFamily="34" charset="0"/>
              <a:buChar char="–"/>
              <a:defRPr sz="2400">
                <a:solidFill>
                  <a:schemeClr val="tx1"/>
                </a:solidFill>
                <a:latin typeface="Arial" pitchFamily="34" charset="0"/>
                <a:cs typeface="Arial" pitchFamily="34" charset="0"/>
              </a:defRPr>
            </a:lvl2pPr>
            <a:lvl3pPr marL="1143000" indent="-228600">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spcBef>
                <a:spcPct val="0"/>
              </a:spcBef>
              <a:buFontTx/>
              <a:buNone/>
            </a:pPr>
            <a:fld id="{7A858E2A-C9F8-430D-9912-91A481D5F3E4}" type="slidenum">
              <a:rPr lang="en-US" altLang="en-US" sz="900">
                <a:solidFill>
                  <a:schemeClr val="bg1"/>
                </a:solidFill>
              </a:rPr>
              <a:pPr>
                <a:spcBef>
                  <a:spcPct val="0"/>
                </a:spcBef>
                <a:buFontTx/>
                <a:buNone/>
              </a:pPr>
              <a:t>1</a:t>
            </a:fld>
            <a:endParaRPr lang="en-US" altLang="en-US" sz="900">
              <a:solidFill>
                <a:schemeClr val="bg1"/>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33643"/>
          <a:stretch/>
        </p:blipFill>
        <p:spPr>
          <a:xfrm>
            <a:off x="2057400" y="4102238"/>
            <a:ext cx="4953000" cy="128211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Energy Core</a:t>
            </a:r>
            <a:endParaRPr lang="en-US" dirty="0"/>
          </a:p>
        </p:txBody>
      </p:sp>
      <p:sp>
        <p:nvSpPr>
          <p:cNvPr id="3" name="Text Placeholder 2"/>
          <p:cNvSpPr>
            <a:spLocks noGrp="1"/>
          </p:cNvSpPr>
          <p:nvPr>
            <p:ph type="body" sz="quarter" idx="11"/>
          </p:nvPr>
        </p:nvSpPr>
        <p:spPr/>
        <p:txBody>
          <a:bodyPr/>
          <a:lstStyle/>
          <a:p>
            <a:r>
              <a:rPr lang="en-US" dirty="0" smtClean="0"/>
              <a:t>Expands Greenheck’s product offering</a:t>
            </a:r>
          </a:p>
          <a:p>
            <a:r>
              <a:rPr lang="en-US" dirty="0" smtClean="0"/>
              <a:t>Benefits</a:t>
            </a:r>
          </a:p>
          <a:p>
            <a:pPr lvl="1"/>
            <a:r>
              <a:rPr lang="en-US" dirty="0" smtClean="0"/>
              <a:t>Total enthalpy core</a:t>
            </a:r>
          </a:p>
          <a:p>
            <a:pPr lvl="1"/>
            <a:r>
              <a:rPr lang="en-US" dirty="0" smtClean="0"/>
              <a:t>No moving parts</a:t>
            </a:r>
          </a:p>
          <a:p>
            <a:pPr lvl="1"/>
            <a:r>
              <a:rPr lang="en-US" dirty="0" smtClean="0"/>
              <a:t>Smaller footprint</a:t>
            </a:r>
          </a:p>
          <a:p>
            <a:pPr lvl="1"/>
            <a:r>
              <a:rPr lang="en-US" dirty="0" smtClean="0"/>
              <a:t>Low cross leakage </a:t>
            </a:r>
          </a:p>
          <a:p>
            <a:r>
              <a:rPr lang="en-US" dirty="0" smtClean="0"/>
              <a:t>Unbiased design assistance on which energy recovery technology is best for your system</a:t>
            </a:r>
          </a:p>
          <a:p>
            <a:r>
              <a:rPr lang="en-US" dirty="0"/>
              <a:t>Fiber or polymer membrane energy </a:t>
            </a:r>
            <a:r>
              <a:rPr lang="en-US" dirty="0" smtClean="0"/>
              <a:t>cores available </a:t>
            </a:r>
          </a:p>
          <a:p>
            <a:endParaRPr lang="en-US" dirty="0" smtClean="0"/>
          </a:p>
          <a:p>
            <a:pPr lvl="1"/>
            <a:endParaRPr lang="en-US" dirty="0"/>
          </a:p>
        </p:txBody>
      </p:sp>
      <p:sp>
        <p:nvSpPr>
          <p:cNvPr id="4" name="Slide Number Placeholder 3"/>
          <p:cNvSpPr>
            <a:spLocks noGrp="1"/>
          </p:cNvSpPr>
          <p:nvPr>
            <p:ph type="sldNum" sz="quarter" idx="12"/>
          </p:nvPr>
        </p:nvSpPr>
        <p:spPr/>
        <p:txBody>
          <a:bodyPr/>
          <a:lstStyle/>
          <a:p>
            <a:fld id="{B699B9D0-021C-4876-8499-6BFC827ABD59}" type="slidenum">
              <a:rPr lang="en-US" altLang="en-US" smtClean="0"/>
              <a:pPr/>
              <a:t>10</a:t>
            </a:fld>
            <a:endParaRPr lang="en-US" altLang="en-US" sz="1400"/>
          </a:p>
        </p:txBody>
      </p:sp>
    </p:spTree>
    <p:extLst>
      <p:ext uri="{BB962C8B-B14F-4D97-AF65-F5344CB8AC3E}">
        <p14:creationId xmlns:p14="http://schemas.microsoft.com/office/powerpoint/2010/main" val="1489407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normAutofit fontScale="90000"/>
          </a:bodyPr>
          <a:lstStyle/>
          <a:p>
            <a:r>
              <a:rPr lang="en-US" sz="3600" dirty="0" smtClean="0"/>
              <a:t>Total Energy Core</a:t>
            </a:r>
            <a:br>
              <a:rPr lang="en-US" sz="3600" dirty="0" smtClean="0"/>
            </a:br>
            <a:r>
              <a:rPr lang="en-US" sz="2700" dirty="0" smtClean="0"/>
              <a:t>Fiber vs. Polymer</a:t>
            </a:r>
            <a:br>
              <a:rPr lang="en-US" sz="2700" dirty="0" smtClean="0"/>
            </a:br>
            <a:endParaRPr lang="en-US" sz="2000" dirty="0"/>
          </a:p>
        </p:txBody>
      </p:sp>
      <p:sp>
        <p:nvSpPr>
          <p:cNvPr id="8"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a:spcBef>
                <a:spcPct val="20000"/>
              </a:spcBef>
              <a:buFont typeface="Arial" pitchFamily="34" charset="0"/>
              <a:buChar char="–"/>
              <a:defRPr sz="2400">
                <a:solidFill>
                  <a:schemeClr val="tx1"/>
                </a:solidFill>
                <a:latin typeface="Arial" pitchFamily="34" charset="0"/>
                <a:cs typeface="Arial" pitchFamily="34" charset="0"/>
              </a:defRPr>
            </a:lvl2pPr>
            <a:lvl3pPr marL="1143000" indent="-228600">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r">
              <a:spcBef>
                <a:spcPct val="0"/>
              </a:spcBef>
              <a:buFontTx/>
              <a:buNone/>
            </a:pPr>
            <a:fld id="{F821FF94-94EB-48A7-B17D-114F2DBCD5B8}" type="slidenum">
              <a:rPr lang="en-US" altLang="en-US" sz="900" smtClean="0">
                <a:solidFill>
                  <a:schemeClr val="bg1"/>
                </a:solidFill>
              </a:rPr>
              <a:pPr algn="r">
                <a:spcBef>
                  <a:spcPct val="0"/>
                </a:spcBef>
                <a:buFontTx/>
                <a:buNone/>
              </a:pPr>
              <a:t>11</a:t>
            </a:fld>
            <a:endParaRPr lang="en-US" altLang="en-US" sz="900" dirty="0" smtClean="0">
              <a:solidFill>
                <a:schemeClr val="bg1"/>
              </a:solidFill>
            </a:endParaRPr>
          </a:p>
        </p:txBody>
      </p:sp>
      <p:pic>
        <p:nvPicPr>
          <p:cNvPr id="5" name="Picture 4" descr="C:\Users\borzecki\AppData\Local\Microsoft\Windows\Temporary Internet Files\Content.Outlook\247MF0I5\co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09800" y="1363980"/>
            <a:ext cx="1700256" cy="17372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1273254"/>
            <a:ext cx="1981200" cy="1866043"/>
          </a:xfrm>
          <a:prstGeom prst="rect">
            <a:avLst/>
          </a:prstGeom>
        </p:spPr>
      </p:pic>
      <p:graphicFrame>
        <p:nvGraphicFramePr>
          <p:cNvPr id="9" name="Table 8"/>
          <p:cNvGraphicFramePr>
            <a:graphicFrameLocks noGrp="1"/>
          </p:cNvGraphicFramePr>
          <p:nvPr>
            <p:extLst/>
          </p:nvPr>
        </p:nvGraphicFramePr>
        <p:xfrm>
          <a:off x="1219200" y="3429000"/>
          <a:ext cx="6934200" cy="2225040"/>
        </p:xfrm>
        <a:graphic>
          <a:graphicData uri="http://schemas.openxmlformats.org/drawingml/2006/table">
            <a:tbl>
              <a:tblPr firstRow="1" bandRow="1">
                <a:tableStyleId>{5C22544A-7EE6-4342-B048-85BDC9FD1C3A}</a:tableStyleId>
              </a:tblPr>
              <a:tblGrid>
                <a:gridCol w="3467100"/>
                <a:gridCol w="3467100"/>
              </a:tblGrid>
              <a:tr h="370840">
                <a:tc>
                  <a:txBody>
                    <a:bodyPr/>
                    <a:lstStyle/>
                    <a:p>
                      <a:pPr algn="ctr"/>
                      <a:r>
                        <a:rPr lang="en-US" dirty="0" smtClean="0"/>
                        <a:t>Fiber Membrane</a:t>
                      </a:r>
                      <a:r>
                        <a:rPr lang="en-US" baseline="0" dirty="0" smtClean="0"/>
                        <a:t> (-FM)</a:t>
                      </a:r>
                      <a:endParaRPr lang="en-US" dirty="0"/>
                    </a:p>
                  </a:txBody>
                  <a:tcPr anchor="ctr"/>
                </a:tc>
                <a:tc>
                  <a:txBody>
                    <a:bodyPr/>
                    <a:lstStyle/>
                    <a:p>
                      <a:pPr algn="ctr"/>
                      <a:r>
                        <a:rPr lang="en-US" dirty="0" smtClean="0"/>
                        <a:t>Polymer Membrane (-PM)</a:t>
                      </a:r>
                      <a:endParaRPr lang="en-US" dirty="0"/>
                    </a:p>
                  </a:txBody>
                  <a:tcPr anchor="ctr"/>
                </a:tc>
              </a:tr>
              <a:tr h="370840">
                <a:tc gridSpan="2">
                  <a:txBody>
                    <a:bodyPr/>
                    <a:lstStyle/>
                    <a:p>
                      <a:pPr algn="ctr"/>
                      <a:r>
                        <a:rPr lang="en-US" dirty="0" smtClean="0"/>
                        <a:t>AHRI 1060 Certified</a:t>
                      </a:r>
                      <a:endParaRPr lang="en-US" dirty="0"/>
                    </a:p>
                  </a:txBody>
                  <a:tcPr anchor="ctr"/>
                </a:tc>
                <a:tc hMerge="1">
                  <a:txBody>
                    <a:bodyPr/>
                    <a:lstStyle/>
                    <a:p>
                      <a:pPr algn="ctr"/>
                      <a:endParaRPr lang="en-US" dirty="0"/>
                    </a:p>
                  </a:txBody>
                  <a:tcPr anchor="ctr"/>
                </a:tc>
              </a:tr>
              <a:tr h="370840">
                <a:tc gridSpan="2">
                  <a:txBody>
                    <a:bodyPr/>
                    <a:lstStyle/>
                    <a:p>
                      <a:pPr algn="ctr"/>
                      <a:r>
                        <a:rPr lang="en-US" dirty="0" smtClean="0"/>
                        <a:t>Sensible &amp; Latent Energy Transfer</a:t>
                      </a:r>
                      <a:endParaRPr lang="en-US" dirty="0"/>
                    </a:p>
                  </a:txBody>
                  <a:tcPr anchor="ctr"/>
                </a:tc>
                <a:tc hMerge="1">
                  <a:txBody>
                    <a:bodyPr/>
                    <a:lstStyle/>
                    <a:p>
                      <a:pPr algn="ctr"/>
                      <a:endParaRPr lang="en-US" dirty="0"/>
                    </a:p>
                  </a:txBody>
                  <a:tcPr anchor="ctr"/>
                </a:tc>
              </a:tr>
              <a:tr h="370840">
                <a:tc gridSpan="2">
                  <a:txBody>
                    <a:bodyPr/>
                    <a:lstStyle/>
                    <a:p>
                      <a:pPr algn="ctr"/>
                      <a:r>
                        <a:rPr lang="en-US" dirty="0" smtClean="0"/>
                        <a:t>0-1% EATR</a:t>
                      </a:r>
                      <a:endParaRPr lang="en-US" dirty="0"/>
                    </a:p>
                  </a:txBody>
                  <a:tcPr anchor="ctr"/>
                </a:tc>
                <a:tc hMerge="1">
                  <a:txBody>
                    <a:bodyPr/>
                    <a:lstStyle/>
                    <a:p>
                      <a:pPr algn="ctr"/>
                      <a:endParaRPr lang="en-US" dirty="0"/>
                    </a:p>
                  </a:txBody>
                  <a:tcPr anchor="ctr"/>
                </a:tc>
              </a:tr>
              <a:tr h="370840">
                <a:tc>
                  <a:txBody>
                    <a:bodyPr/>
                    <a:lstStyle/>
                    <a:p>
                      <a:pPr algn="ctr"/>
                      <a:r>
                        <a:rPr lang="en-US" dirty="0" smtClean="0"/>
                        <a:t>Vacuum Cleanable</a:t>
                      </a:r>
                      <a:endParaRPr lang="en-US" dirty="0"/>
                    </a:p>
                  </a:txBody>
                  <a:tcPr anchor="ctr"/>
                </a:tc>
                <a:tc>
                  <a:txBody>
                    <a:bodyPr/>
                    <a:lstStyle/>
                    <a:p>
                      <a:pPr algn="ctr"/>
                      <a:r>
                        <a:rPr lang="en-US" dirty="0" smtClean="0"/>
                        <a:t>Washable</a:t>
                      </a:r>
                      <a:endParaRPr lang="en-US" dirty="0"/>
                    </a:p>
                  </a:txBody>
                  <a:tcPr anchor="ctr"/>
                </a:tc>
              </a:tr>
              <a:tr h="370840">
                <a:tc>
                  <a:txBody>
                    <a:bodyPr/>
                    <a:lstStyle/>
                    <a:p>
                      <a:pPr algn="ctr"/>
                      <a:r>
                        <a:rPr lang="en-US" dirty="0" smtClean="0"/>
                        <a:t>50-60%</a:t>
                      </a:r>
                      <a:r>
                        <a:rPr lang="en-US" baseline="0" dirty="0" smtClean="0"/>
                        <a:t> ERR</a:t>
                      </a:r>
                      <a:endParaRPr lang="en-US" dirty="0"/>
                    </a:p>
                  </a:txBody>
                  <a:tcPr anchor="ctr"/>
                </a:tc>
                <a:tc>
                  <a:txBody>
                    <a:bodyPr/>
                    <a:lstStyle/>
                    <a:p>
                      <a:pPr algn="ctr"/>
                      <a:r>
                        <a:rPr lang="en-US" dirty="0" smtClean="0"/>
                        <a:t>55-65% ERR</a:t>
                      </a:r>
                      <a:endParaRPr lang="en-US" dirty="0"/>
                    </a:p>
                  </a:txBody>
                  <a:tcPr anchor="ctr"/>
                </a:tc>
              </a:tr>
            </a:tbl>
          </a:graphicData>
        </a:graphic>
      </p:graphicFrame>
    </p:spTree>
    <p:extLst>
      <p:ext uri="{BB962C8B-B14F-4D97-AF65-F5344CB8AC3E}">
        <p14:creationId xmlns:p14="http://schemas.microsoft.com/office/powerpoint/2010/main" val="1227416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title"/>
          </p:nvPr>
        </p:nvSpPr>
        <p:spPr>
          <a:xfrm>
            <a:off x="457200" y="152400"/>
            <a:ext cx="8229600" cy="1143000"/>
          </a:xfrm>
        </p:spPr>
        <p:txBody>
          <a:bodyPr>
            <a:normAutofit/>
          </a:bodyPr>
          <a:lstStyle/>
          <a:p>
            <a:r>
              <a:rPr lang="en-US" altLang="en-US" dirty="0" smtClean="0">
                <a:latin typeface="Arial" pitchFamily="34" charset="0"/>
                <a:cs typeface="Arial" pitchFamily="34" charset="0"/>
              </a:rPr>
              <a:t>Greenheck Solution-Model RV(E)</a:t>
            </a:r>
            <a:r>
              <a:rPr lang="en-US" altLang="en-US" sz="3600" dirty="0" smtClean="0">
                <a:latin typeface="Arial" pitchFamily="34" charset="0"/>
                <a:cs typeface="Arial" pitchFamily="34" charset="0"/>
              </a:rPr>
              <a:t/>
            </a:r>
            <a:br>
              <a:rPr lang="en-US" altLang="en-US" sz="3600" dirty="0" smtClean="0">
                <a:latin typeface="Arial" pitchFamily="34" charset="0"/>
                <a:cs typeface="Arial" pitchFamily="34" charset="0"/>
              </a:rPr>
            </a:br>
            <a:r>
              <a:rPr lang="en-US" altLang="en-US" sz="2400" dirty="0" smtClean="0">
                <a:latin typeface="Arial" pitchFamily="34" charset="0"/>
                <a:cs typeface="Arial" pitchFamily="34" charset="0"/>
              </a:rPr>
              <a:t>DOAS / VAV Applications</a:t>
            </a:r>
            <a:endParaRPr lang="en-US" altLang="en-US" sz="2000" b="0" dirty="0" smtClean="0">
              <a:solidFill>
                <a:schemeClr val="tx1"/>
              </a:solidFill>
              <a:latin typeface="Arial" pitchFamily="34" charset="0"/>
              <a:cs typeface="Arial" pitchFamily="34" charset="0"/>
            </a:endParaRPr>
          </a:p>
        </p:txBody>
      </p:sp>
      <p:sp>
        <p:nvSpPr>
          <p:cNvPr id="26627" name="Rectangle 4"/>
          <p:cNvSpPr>
            <a:spLocks noGrp="1" noChangeArrowheads="1"/>
          </p:cNvSpPr>
          <p:nvPr>
            <p:ph sz="half" idx="1"/>
          </p:nvPr>
        </p:nvSpPr>
        <p:spPr>
          <a:xfrm>
            <a:off x="837126" y="1362025"/>
            <a:ext cx="6922394" cy="4343400"/>
          </a:xfrm>
        </p:spPr>
        <p:txBody>
          <a:bodyPr/>
          <a:lstStyle/>
          <a:p>
            <a:pPr>
              <a:lnSpc>
                <a:spcPts val="2000"/>
              </a:lnSpc>
            </a:pPr>
            <a:r>
              <a:rPr lang="en-US" altLang="en-US" sz="2000" dirty="0" smtClean="0">
                <a:latin typeface="Arial" pitchFamily="34" charset="0"/>
                <a:cs typeface="Arial" pitchFamily="34" charset="0"/>
              </a:rPr>
              <a:t>Performance range</a:t>
            </a:r>
          </a:p>
          <a:p>
            <a:pPr lvl="1">
              <a:lnSpc>
                <a:spcPts val="2000"/>
              </a:lnSpc>
            </a:pPr>
            <a:r>
              <a:rPr lang="en-US" altLang="en-US" sz="1800" dirty="0" smtClean="0">
                <a:latin typeface="Arial" pitchFamily="34" charset="0"/>
                <a:cs typeface="Arial" pitchFamily="34" charset="0"/>
              </a:rPr>
              <a:t>1,000 to 18,000 CFM</a:t>
            </a:r>
          </a:p>
          <a:p>
            <a:pPr>
              <a:lnSpc>
                <a:spcPts val="2000"/>
              </a:lnSpc>
            </a:pPr>
            <a:r>
              <a:rPr lang="en-US" altLang="en-US" sz="2000" dirty="0" smtClean="0">
                <a:latin typeface="Arial" pitchFamily="34" charset="0"/>
                <a:cs typeface="Arial" pitchFamily="34" charset="0"/>
              </a:rPr>
              <a:t>Construction Features</a:t>
            </a:r>
          </a:p>
          <a:p>
            <a:pPr lvl="1">
              <a:lnSpc>
                <a:spcPts val="2000"/>
              </a:lnSpc>
            </a:pPr>
            <a:r>
              <a:rPr lang="en-US" altLang="en-US" sz="1800" b="1" u="sng" dirty="0" smtClean="0">
                <a:latin typeface="Arial" pitchFamily="34" charset="0"/>
                <a:cs typeface="Arial" pitchFamily="34" charset="0"/>
              </a:rPr>
              <a:t>2” R13 foam double wall</a:t>
            </a:r>
          </a:p>
          <a:p>
            <a:pPr lvl="1">
              <a:lnSpc>
                <a:spcPts val="2000"/>
              </a:lnSpc>
            </a:pPr>
            <a:r>
              <a:rPr lang="en-US" altLang="en-US" sz="1800" dirty="0">
                <a:latin typeface="Arial" pitchFamily="34" charset="0"/>
                <a:cs typeface="Arial" pitchFamily="34" charset="0"/>
              </a:rPr>
              <a:t>Direct-drive plenum fans </a:t>
            </a:r>
            <a:br>
              <a:rPr lang="en-US" altLang="en-US" sz="1800" dirty="0">
                <a:latin typeface="Arial" pitchFamily="34" charset="0"/>
                <a:cs typeface="Arial" pitchFamily="34" charset="0"/>
              </a:rPr>
            </a:br>
            <a:r>
              <a:rPr lang="en-US" altLang="en-US" sz="1800" dirty="0">
                <a:latin typeface="Arial" pitchFamily="34" charset="0"/>
                <a:cs typeface="Arial" pitchFamily="34" charset="0"/>
              </a:rPr>
              <a:t>with VFD</a:t>
            </a:r>
            <a:endParaRPr lang="en-US" altLang="en-US" sz="2000" dirty="0">
              <a:latin typeface="Arial" pitchFamily="34" charset="0"/>
              <a:cs typeface="Arial" pitchFamily="34" charset="0"/>
            </a:endParaRPr>
          </a:p>
          <a:p>
            <a:pPr>
              <a:lnSpc>
                <a:spcPts val="2000"/>
              </a:lnSpc>
            </a:pPr>
            <a:endParaRPr lang="en-US" altLang="en-US" sz="1800" dirty="0" smtClean="0">
              <a:latin typeface="Arial" pitchFamily="34" charset="0"/>
              <a:cs typeface="Arial" pitchFamily="34" charset="0"/>
            </a:endParaRPr>
          </a:p>
        </p:txBody>
      </p:sp>
      <p:sp>
        <p:nvSpPr>
          <p:cNvPr id="2" name="Content Placeholder 1"/>
          <p:cNvSpPr>
            <a:spLocks noGrp="1"/>
          </p:cNvSpPr>
          <p:nvPr>
            <p:ph sz="half" idx="2"/>
          </p:nvPr>
        </p:nvSpPr>
        <p:spPr>
          <a:xfrm>
            <a:off x="4648201" y="1498600"/>
            <a:ext cx="4160949" cy="4343400"/>
          </a:xfrm>
        </p:spPr>
        <p:txBody>
          <a:bodyPr/>
          <a:lstStyle/>
          <a:p>
            <a:pPr>
              <a:lnSpc>
                <a:spcPts val="2000"/>
              </a:lnSpc>
            </a:pPr>
            <a:r>
              <a:rPr lang="en-US" altLang="en-US" sz="2000" dirty="0">
                <a:latin typeface="Arial" pitchFamily="34" charset="0"/>
                <a:cs typeface="Arial" pitchFamily="34" charset="0"/>
              </a:rPr>
              <a:t>Cooling options</a:t>
            </a:r>
          </a:p>
          <a:p>
            <a:pPr lvl="1">
              <a:lnSpc>
                <a:spcPts val="2000"/>
              </a:lnSpc>
            </a:pPr>
            <a:r>
              <a:rPr lang="en-US" altLang="en-US" sz="1800" dirty="0" smtClean="0">
                <a:latin typeface="Arial" pitchFamily="34" charset="0"/>
                <a:cs typeface="Arial" pitchFamily="34" charset="0"/>
              </a:rPr>
              <a:t>DX cooling up to 70 tons</a:t>
            </a:r>
          </a:p>
          <a:p>
            <a:pPr lvl="1">
              <a:lnSpc>
                <a:spcPts val="2000"/>
              </a:lnSpc>
            </a:pPr>
            <a:r>
              <a:rPr lang="en-US" altLang="en-US" sz="1800" dirty="0" smtClean="0">
                <a:latin typeface="Arial" pitchFamily="34" charset="0"/>
                <a:cs typeface="Arial" pitchFamily="34" charset="0"/>
              </a:rPr>
              <a:t>Chilled Water/Remote Condenser</a:t>
            </a:r>
            <a:endParaRPr lang="en-US" altLang="en-US" sz="1800" dirty="0">
              <a:latin typeface="Arial" pitchFamily="34" charset="0"/>
              <a:cs typeface="Arial" pitchFamily="34" charset="0"/>
            </a:endParaRPr>
          </a:p>
          <a:p>
            <a:pPr>
              <a:lnSpc>
                <a:spcPts val="2000"/>
              </a:lnSpc>
            </a:pPr>
            <a:r>
              <a:rPr lang="en-US" altLang="en-US" sz="2000" dirty="0">
                <a:latin typeface="Arial" pitchFamily="34" charset="0"/>
                <a:cs typeface="Arial" pitchFamily="34" charset="0"/>
              </a:rPr>
              <a:t>Heating options</a:t>
            </a:r>
          </a:p>
          <a:p>
            <a:pPr lvl="1">
              <a:lnSpc>
                <a:spcPts val="2000"/>
              </a:lnSpc>
            </a:pPr>
            <a:r>
              <a:rPr lang="en-US" altLang="en-US" sz="1800" dirty="0" smtClean="0">
                <a:latin typeface="Arial" pitchFamily="34" charset="0"/>
                <a:cs typeface="Arial" pitchFamily="34" charset="0"/>
              </a:rPr>
              <a:t>Indirect Gas/Hot Water/Electric</a:t>
            </a:r>
          </a:p>
          <a:p>
            <a:pPr>
              <a:lnSpc>
                <a:spcPts val="2000"/>
              </a:lnSpc>
            </a:pPr>
            <a:r>
              <a:rPr lang="en-US" altLang="en-US" sz="2000" dirty="0" smtClean="0">
                <a:latin typeface="Arial" pitchFamily="34" charset="0"/>
                <a:cs typeface="Arial" pitchFamily="34" charset="0"/>
              </a:rPr>
              <a:t>Controls</a:t>
            </a:r>
          </a:p>
          <a:p>
            <a:pPr lvl="1">
              <a:lnSpc>
                <a:spcPts val="2000"/>
              </a:lnSpc>
            </a:pPr>
            <a:r>
              <a:rPr lang="en-US" altLang="en-US" sz="1800" dirty="0" smtClean="0">
                <a:latin typeface="Arial" pitchFamily="34" charset="0"/>
                <a:cs typeface="Arial" pitchFamily="34" charset="0"/>
              </a:rPr>
              <a:t>Stand alone microprocessor</a:t>
            </a:r>
          </a:p>
          <a:p>
            <a:pPr lvl="1">
              <a:lnSpc>
                <a:spcPts val="2000"/>
              </a:lnSpc>
            </a:pPr>
            <a:r>
              <a:rPr lang="en-US" altLang="en-US" sz="1800" dirty="0" err="1" smtClean="0">
                <a:latin typeface="Arial" pitchFamily="34" charset="0"/>
                <a:cs typeface="Arial" pitchFamily="34" charset="0"/>
              </a:rPr>
              <a:t>BACnet</a:t>
            </a:r>
            <a:r>
              <a:rPr lang="en-US" altLang="en-US" sz="1800" dirty="0" smtClean="0">
                <a:latin typeface="Arial" pitchFamily="34" charset="0"/>
                <a:cs typeface="Arial" pitchFamily="34" charset="0"/>
              </a:rPr>
              <a:t>/Modbus/</a:t>
            </a:r>
            <a:r>
              <a:rPr lang="en-US" altLang="en-US" sz="1800" dirty="0" err="1" smtClean="0">
                <a:latin typeface="Arial" pitchFamily="34" charset="0"/>
                <a:cs typeface="Arial" pitchFamily="34" charset="0"/>
              </a:rPr>
              <a:t>LonWorks</a:t>
            </a:r>
            <a:r>
              <a:rPr lang="en-US" altLang="en-US" sz="1800" dirty="0" smtClean="0">
                <a:latin typeface="Arial" pitchFamily="34" charset="0"/>
                <a:cs typeface="Arial" pitchFamily="34" charset="0"/>
              </a:rPr>
              <a:t> capable</a:t>
            </a:r>
          </a:p>
          <a:p>
            <a:pPr lvl="1">
              <a:lnSpc>
                <a:spcPts val="2000"/>
              </a:lnSpc>
            </a:pPr>
            <a:r>
              <a:rPr lang="en-US" altLang="en-US" sz="1800" dirty="0" smtClean="0">
                <a:latin typeface="Arial" pitchFamily="34" charset="0"/>
                <a:cs typeface="Arial" pitchFamily="34" charset="0"/>
              </a:rPr>
              <a:t>Fully programmed from factory</a:t>
            </a:r>
          </a:p>
          <a:p>
            <a:pPr lvl="1">
              <a:lnSpc>
                <a:spcPts val="2000"/>
              </a:lnSpc>
            </a:pPr>
            <a:r>
              <a:rPr lang="en-US" altLang="en-US" sz="1800" dirty="0" smtClean="0">
                <a:latin typeface="Arial" pitchFamily="34" charset="0"/>
                <a:cs typeface="Arial" pitchFamily="34" charset="0"/>
              </a:rPr>
              <a:t>Standard web user interface</a:t>
            </a:r>
            <a:endParaRPr lang="en-US" altLang="en-US" sz="1800" dirty="0">
              <a:latin typeface="Arial" pitchFamily="34" charset="0"/>
              <a:cs typeface="Arial" pitchFamily="34" charset="0"/>
            </a:endParaRPr>
          </a:p>
          <a:p>
            <a:pPr>
              <a:lnSpc>
                <a:spcPts val="2000"/>
              </a:lnSpc>
              <a:defRPr/>
            </a:pPr>
            <a:endParaRPr lang="en-US" sz="1800" dirty="0"/>
          </a:p>
        </p:txBody>
      </p:sp>
      <p:pic>
        <p:nvPicPr>
          <p:cNvPr id="26629"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529" y="3235780"/>
            <a:ext cx="3657465" cy="236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785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RV and RVE Overview</a:t>
            </a:r>
            <a:endParaRPr lang="en-US" dirty="0"/>
          </a:p>
        </p:txBody>
      </p:sp>
      <p:sp>
        <p:nvSpPr>
          <p:cNvPr id="3" name="Text Placeholder 2"/>
          <p:cNvSpPr>
            <a:spLocks noGrp="1"/>
          </p:cNvSpPr>
          <p:nvPr>
            <p:ph type="body" sz="quarter" idx="11"/>
          </p:nvPr>
        </p:nvSpPr>
        <p:spPr/>
        <p:txBody>
          <a:bodyPr/>
          <a:lstStyle/>
          <a:p>
            <a:r>
              <a:rPr lang="en-US" dirty="0" smtClean="0"/>
              <a:t>Feature: Standard 2” R13 foam construction </a:t>
            </a:r>
          </a:p>
          <a:p>
            <a:r>
              <a:rPr lang="en-US" dirty="0" smtClean="0"/>
              <a:t>Benefit: Reduces thermal losses and cabinet condensation</a:t>
            </a:r>
            <a:endParaRPr lang="en-US" dirty="0"/>
          </a:p>
        </p:txBody>
      </p:sp>
      <p:sp>
        <p:nvSpPr>
          <p:cNvPr id="4" name="Slide Number Placeholder 3"/>
          <p:cNvSpPr>
            <a:spLocks noGrp="1"/>
          </p:cNvSpPr>
          <p:nvPr>
            <p:ph type="sldNum" sz="quarter" idx="12"/>
          </p:nvPr>
        </p:nvSpPr>
        <p:spPr/>
        <p:txBody>
          <a:bodyPr/>
          <a:lstStyle/>
          <a:p>
            <a:fld id="{B699B9D0-021C-4876-8499-6BFC827ABD59}" type="slidenum">
              <a:rPr lang="en-US" altLang="en-US" smtClean="0"/>
              <a:pPr/>
              <a:t>13</a:t>
            </a:fld>
            <a:endParaRPr lang="en-US" altLang="en-US" sz="140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028950" y="2914650"/>
            <a:ext cx="32004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8478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RV and RVE Overview</a:t>
            </a:r>
            <a:endParaRPr lang="en-US" dirty="0"/>
          </a:p>
        </p:txBody>
      </p:sp>
      <p:sp>
        <p:nvSpPr>
          <p:cNvPr id="3" name="Text Placeholder 2"/>
          <p:cNvSpPr>
            <a:spLocks noGrp="1"/>
          </p:cNvSpPr>
          <p:nvPr>
            <p:ph type="body" sz="quarter" idx="11"/>
          </p:nvPr>
        </p:nvSpPr>
        <p:spPr/>
        <p:txBody>
          <a:bodyPr/>
          <a:lstStyle/>
          <a:p>
            <a:r>
              <a:rPr lang="en-US" dirty="0" smtClean="0"/>
              <a:t>Feature: 100% outdoor air or return air capabilities with full economizer</a:t>
            </a:r>
          </a:p>
          <a:p>
            <a:r>
              <a:rPr lang="en-US" dirty="0" smtClean="0"/>
              <a:t>Benefit: RV and RVE products are designed to fit many applications</a:t>
            </a:r>
          </a:p>
          <a:p>
            <a:pPr lvl="1"/>
            <a:r>
              <a:rPr lang="en-US" dirty="0" smtClean="0"/>
              <a:t>Schools</a:t>
            </a:r>
          </a:p>
          <a:p>
            <a:pPr lvl="1"/>
            <a:r>
              <a:rPr lang="en-US" dirty="0" smtClean="0"/>
              <a:t>Hotels</a:t>
            </a:r>
          </a:p>
          <a:p>
            <a:pPr lvl="1"/>
            <a:r>
              <a:rPr lang="en-US" dirty="0" smtClean="0"/>
              <a:t>Conference centers</a:t>
            </a:r>
          </a:p>
          <a:p>
            <a:pPr lvl="1"/>
            <a:r>
              <a:rPr lang="en-US" dirty="0" smtClean="0"/>
              <a:t>Gymnasiums </a:t>
            </a:r>
          </a:p>
          <a:p>
            <a:pPr lvl="1"/>
            <a:r>
              <a:rPr lang="en-US" dirty="0" smtClean="0"/>
              <a:t>Locker rooms </a:t>
            </a:r>
            <a:endParaRPr lang="en-US" dirty="0"/>
          </a:p>
        </p:txBody>
      </p:sp>
      <p:sp>
        <p:nvSpPr>
          <p:cNvPr id="4" name="Slide Number Placeholder 3"/>
          <p:cNvSpPr>
            <a:spLocks noGrp="1"/>
          </p:cNvSpPr>
          <p:nvPr>
            <p:ph type="sldNum" sz="quarter" idx="12"/>
          </p:nvPr>
        </p:nvSpPr>
        <p:spPr/>
        <p:txBody>
          <a:bodyPr/>
          <a:lstStyle/>
          <a:p>
            <a:fld id="{B699B9D0-021C-4876-8499-6BFC827ABD59}" type="slidenum">
              <a:rPr lang="en-US" altLang="en-US" smtClean="0"/>
              <a:pPr/>
              <a:t>14</a:t>
            </a:fld>
            <a:endParaRPr lang="en-US" altLang="en-US" sz="140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067425" y="3000375"/>
            <a:ext cx="32766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5605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RV and RVE Overview</a:t>
            </a:r>
            <a:endParaRPr lang="en-US" dirty="0"/>
          </a:p>
        </p:txBody>
      </p:sp>
      <p:sp>
        <p:nvSpPr>
          <p:cNvPr id="3" name="Text Placeholder 2"/>
          <p:cNvSpPr>
            <a:spLocks noGrp="1"/>
          </p:cNvSpPr>
          <p:nvPr>
            <p:ph type="body" sz="quarter" idx="11"/>
          </p:nvPr>
        </p:nvSpPr>
        <p:spPr/>
        <p:txBody>
          <a:bodyPr/>
          <a:lstStyle/>
          <a:p>
            <a:r>
              <a:rPr lang="en-US" dirty="0" smtClean="0"/>
              <a:t>Feature: modulating hot gas reheat coil with 6” of coil separation</a:t>
            </a:r>
          </a:p>
          <a:p>
            <a:r>
              <a:rPr lang="en-US" dirty="0" smtClean="0"/>
              <a:t>Benefit: neutral air discharge for dehumidification applications.  Eliminates energy wasting moisture carry over</a:t>
            </a:r>
            <a:endParaRPr lang="en-US" dirty="0"/>
          </a:p>
        </p:txBody>
      </p:sp>
      <p:sp>
        <p:nvSpPr>
          <p:cNvPr id="4" name="Slide Number Placeholder 3"/>
          <p:cNvSpPr>
            <a:spLocks noGrp="1"/>
          </p:cNvSpPr>
          <p:nvPr>
            <p:ph type="sldNum" sz="quarter" idx="12"/>
          </p:nvPr>
        </p:nvSpPr>
        <p:spPr/>
        <p:txBody>
          <a:bodyPr/>
          <a:lstStyle/>
          <a:p>
            <a:fld id="{B699B9D0-021C-4876-8499-6BFC827ABD59}" type="slidenum">
              <a:rPr lang="en-US" altLang="en-US" smtClean="0"/>
              <a:pPr/>
              <a:t>15</a:t>
            </a:fld>
            <a:endParaRPr lang="en-US" altLang="en-US" sz="140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727224" y="3467100"/>
            <a:ext cx="2743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310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RV and RVE Overview</a:t>
            </a:r>
            <a:endParaRPr lang="en-US" dirty="0"/>
          </a:p>
        </p:txBody>
      </p:sp>
      <p:sp>
        <p:nvSpPr>
          <p:cNvPr id="3" name="Text Placeholder 2"/>
          <p:cNvSpPr>
            <a:spLocks noGrp="1"/>
          </p:cNvSpPr>
          <p:nvPr>
            <p:ph type="body" sz="quarter" idx="11"/>
          </p:nvPr>
        </p:nvSpPr>
        <p:spPr/>
        <p:txBody>
          <a:bodyPr/>
          <a:lstStyle/>
          <a:p>
            <a:r>
              <a:rPr lang="en-US" dirty="0" smtClean="0"/>
              <a:t>Feature: Direct drive plenum fans with VFD’s up to 18,000 CFM</a:t>
            </a:r>
          </a:p>
          <a:p>
            <a:r>
              <a:rPr lang="en-US" dirty="0" smtClean="0"/>
              <a:t>Benefit: Ease of initial airflow balance.  No belt maintenance </a:t>
            </a:r>
            <a:endParaRPr lang="en-US" dirty="0"/>
          </a:p>
        </p:txBody>
      </p:sp>
      <p:sp>
        <p:nvSpPr>
          <p:cNvPr id="4" name="Slide Number Placeholder 3"/>
          <p:cNvSpPr>
            <a:spLocks noGrp="1"/>
          </p:cNvSpPr>
          <p:nvPr>
            <p:ph type="sldNum" sz="quarter" idx="12"/>
          </p:nvPr>
        </p:nvSpPr>
        <p:spPr/>
        <p:txBody>
          <a:bodyPr/>
          <a:lstStyle/>
          <a:p>
            <a:fld id="{B699B9D0-021C-4876-8499-6BFC827ABD59}" type="slidenum">
              <a:rPr lang="en-US" altLang="en-US" smtClean="0"/>
              <a:pPr/>
              <a:t>16</a:t>
            </a:fld>
            <a:endParaRPr lang="en-US" altLang="en-US" sz="140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04141" y="3125259"/>
            <a:ext cx="3056466" cy="229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91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RV and RVE Overview</a:t>
            </a:r>
            <a:endParaRPr lang="en-US" dirty="0"/>
          </a:p>
        </p:txBody>
      </p:sp>
      <p:sp>
        <p:nvSpPr>
          <p:cNvPr id="3" name="Text Placeholder 2"/>
          <p:cNvSpPr>
            <a:spLocks noGrp="1"/>
          </p:cNvSpPr>
          <p:nvPr>
            <p:ph type="body" sz="quarter" idx="11"/>
          </p:nvPr>
        </p:nvSpPr>
        <p:spPr/>
        <p:txBody>
          <a:bodyPr/>
          <a:lstStyle/>
          <a:p>
            <a:r>
              <a:rPr lang="en-US" dirty="0" smtClean="0"/>
              <a:t>Feature: modulating capacity and speed compressors up to 70 tons</a:t>
            </a:r>
          </a:p>
          <a:p>
            <a:pPr lvl="1"/>
            <a:r>
              <a:rPr lang="en-US" dirty="0" smtClean="0"/>
              <a:t>Standard, Digital, and Inverter compressor offerings</a:t>
            </a:r>
          </a:p>
          <a:p>
            <a:r>
              <a:rPr lang="en-US" dirty="0" smtClean="0"/>
              <a:t>Benefit: precise temperature control for varying air conditions </a:t>
            </a:r>
            <a:endParaRPr lang="en-US" dirty="0"/>
          </a:p>
        </p:txBody>
      </p:sp>
      <p:sp>
        <p:nvSpPr>
          <p:cNvPr id="4" name="Slide Number Placeholder 3"/>
          <p:cNvSpPr>
            <a:spLocks noGrp="1"/>
          </p:cNvSpPr>
          <p:nvPr>
            <p:ph type="sldNum" sz="quarter" idx="12"/>
          </p:nvPr>
        </p:nvSpPr>
        <p:spPr/>
        <p:txBody>
          <a:bodyPr/>
          <a:lstStyle/>
          <a:p>
            <a:fld id="{B699B9D0-021C-4876-8499-6BFC827ABD59}" type="slidenum">
              <a:rPr lang="en-US" altLang="en-US" smtClean="0"/>
              <a:pPr/>
              <a:t>17</a:t>
            </a:fld>
            <a:endParaRPr lang="en-US" altLang="en-US" sz="1400"/>
          </a:p>
        </p:txBody>
      </p:sp>
      <p:sp>
        <p:nvSpPr>
          <p:cNvPr id="5" name="AutoShape 2" descr="Image result for copeland compress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3030592"/>
            <a:ext cx="171450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2182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smtClean="0">
                <a:latin typeface="Arial" panose="020B0604020202020204" pitchFamily="34" charset="0"/>
                <a:cs typeface="Arial" panose="020B0604020202020204" pitchFamily="34" charset="0"/>
              </a:rPr>
              <a:t>Digital Scroll vs. Inverter Scroll</a:t>
            </a:r>
          </a:p>
        </p:txBody>
      </p:sp>
      <p:pic>
        <p:nvPicPr>
          <p:cNvPr id="26628" name="Picture 6" descr="Digital_scroll-lif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7638" y="1117600"/>
            <a:ext cx="4071937"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a:spLocks noGrp="1"/>
          </p:cNvSpPr>
          <p:nvPr>
            <p:ph type="body" sz="quarter" idx="11"/>
          </p:nvPr>
        </p:nvSpPr>
        <p:spPr>
          <a:xfrm>
            <a:off x="4362450" y="4083050"/>
            <a:ext cx="4684835" cy="3429000"/>
          </a:xfrm>
        </p:spPr>
        <p:txBody>
          <a:bodyPr>
            <a:normAutofit/>
          </a:bodyPr>
          <a:lstStyle/>
          <a:p>
            <a:pPr>
              <a:defRPr/>
            </a:pPr>
            <a:r>
              <a:rPr lang="en-US" sz="1800" dirty="0" smtClean="0"/>
              <a:t>Refrigerant flow varies with motor speed</a:t>
            </a:r>
          </a:p>
          <a:p>
            <a:pPr lvl="1">
              <a:defRPr/>
            </a:pPr>
            <a:r>
              <a:rPr lang="en-US" sz="1600" dirty="0" smtClean="0"/>
              <a:t>AC motor with VFD</a:t>
            </a:r>
          </a:p>
          <a:p>
            <a:pPr>
              <a:defRPr/>
            </a:pPr>
            <a:r>
              <a:rPr lang="en-US" sz="1800" dirty="0" smtClean="0"/>
              <a:t>Controls to stay within compressor envelope and meeting cooling/dehumidification demand</a:t>
            </a:r>
          </a:p>
          <a:p>
            <a:pPr>
              <a:defRPr/>
            </a:pPr>
            <a:endParaRPr lang="en-US" sz="1600" dirty="0"/>
          </a:p>
          <a:p>
            <a:pPr marL="457200" lvl="1" indent="0">
              <a:buFont typeface="Arial" panose="020B0604020202020204" pitchFamily="34" charset="0"/>
              <a:buNone/>
              <a:defRPr/>
            </a:pPr>
            <a:endParaRPr lang="en-US" sz="1600" b="1" dirty="0"/>
          </a:p>
        </p:txBody>
      </p:sp>
      <p:sp>
        <p:nvSpPr>
          <p:cNvPr id="9" name="Text Placeholder 2"/>
          <p:cNvSpPr txBox="1">
            <a:spLocks/>
          </p:cNvSpPr>
          <p:nvPr/>
        </p:nvSpPr>
        <p:spPr bwMode="auto">
          <a:xfrm>
            <a:off x="0" y="4083050"/>
            <a:ext cx="428567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n-ea"/>
                <a:cs typeface="Arial"/>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n-ea"/>
                <a:cs typeface="Arial"/>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
              <a:spcBef>
                <a:spcPts val="200"/>
              </a:spcBef>
              <a:defRPr/>
            </a:pPr>
            <a:r>
              <a:rPr lang="en-US" sz="1800" b="0" dirty="0" smtClean="0"/>
              <a:t>Unloaded state: Scrolls separate</a:t>
            </a:r>
          </a:p>
          <a:p>
            <a:pPr lvl="1">
              <a:spcBef>
                <a:spcPts val="200"/>
              </a:spcBef>
              <a:defRPr/>
            </a:pPr>
            <a:r>
              <a:rPr lang="en-US" sz="1600" b="0" dirty="0" smtClean="0"/>
              <a:t>No compression, motor and scrolls still rotate</a:t>
            </a:r>
          </a:p>
          <a:p>
            <a:pPr>
              <a:spcBef>
                <a:spcPts val="200"/>
              </a:spcBef>
              <a:defRPr/>
            </a:pPr>
            <a:r>
              <a:rPr lang="en-US" sz="1800" b="0" dirty="0" smtClean="0"/>
              <a:t>Loaded state: Scrolls join</a:t>
            </a:r>
          </a:p>
          <a:p>
            <a:pPr lvl="1">
              <a:spcBef>
                <a:spcPts val="200"/>
              </a:spcBef>
              <a:defRPr/>
            </a:pPr>
            <a:r>
              <a:rPr lang="en-US" sz="1600" b="0" dirty="0" smtClean="0"/>
              <a:t>Operates at full capacity</a:t>
            </a:r>
          </a:p>
          <a:p>
            <a:pPr>
              <a:spcBef>
                <a:spcPts val="200"/>
              </a:spcBef>
              <a:defRPr/>
            </a:pPr>
            <a:r>
              <a:rPr lang="en-US" sz="1800" b="0" dirty="0" smtClean="0"/>
              <a:t>Unload/load based cooling demand</a:t>
            </a:r>
          </a:p>
          <a:p>
            <a:pPr>
              <a:defRPr/>
            </a:pPr>
            <a:endParaRPr lang="en-US" sz="1800" b="0" dirty="0" smtClean="0"/>
          </a:p>
        </p:txBody>
      </p:sp>
      <p:pic>
        <p:nvPicPr>
          <p:cNvPr id="7" name="VS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623"/>
          <a:stretch/>
        </p:blipFill>
        <p:spPr>
          <a:xfrm>
            <a:off x="5002823" y="1068722"/>
            <a:ext cx="3494156" cy="2978685"/>
          </a:xfrm>
          <a:prstGeom prst="rect">
            <a:avLst/>
          </a:prstGeom>
        </p:spPr>
      </p:pic>
    </p:spTree>
    <p:extLst>
      <p:ext uri="{BB962C8B-B14F-4D97-AF65-F5344CB8AC3E}">
        <p14:creationId xmlns:p14="http://schemas.microsoft.com/office/powerpoint/2010/main" val="423581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RV and RVE Overview</a:t>
            </a:r>
            <a:endParaRPr lang="en-US" dirty="0"/>
          </a:p>
        </p:txBody>
      </p:sp>
      <p:sp>
        <p:nvSpPr>
          <p:cNvPr id="3" name="Text Placeholder 2"/>
          <p:cNvSpPr>
            <a:spLocks noGrp="1"/>
          </p:cNvSpPr>
          <p:nvPr>
            <p:ph type="body" sz="quarter" idx="11"/>
          </p:nvPr>
        </p:nvSpPr>
        <p:spPr/>
        <p:txBody>
          <a:bodyPr/>
          <a:lstStyle/>
          <a:p>
            <a:r>
              <a:rPr lang="en-US" dirty="0" smtClean="0"/>
              <a:t>Feature: Indirect gas fired furnaces up to 1,200 MBH</a:t>
            </a:r>
          </a:p>
          <a:p>
            <a:r>
              <a:rPr lang="en-US" dirty="0" smtClean="0"/>
              <a:t>Benefit: 16:1 modulation for precise temperature control.  Improves system performance </a:t>
            </a:r>
            <a:endParaRPr lang="en-US" dirty="0"/>
          </a:p>
        </p:txBody>
      </p:sp>
      <p:sp>
        <p:nvSpPr>
          <p:cNvPr id="4" name="Slide Number Placeholder 3"/>
          <p:cNvSpPr>
            <a:spLocks noGrp="1"/>
          </p:cNvSpPr>
          <p:nvPr>
            <p:ph type="sldNum" sz="quarter" idx="12"/>
          </p:nvPr>
        </p:nvSpPr>
        <p:spPr/>
        <p:txBody>
          <a:bodyPr/>
          <a:lstStyle/>
          <a:p>
            <a:fld id="{B699B9D0-021C-4876-8499-6BFC827ABD59}" type="slidenum">
              <a:rPr lang="en-US" altLang="en-US" smtClean="0"/>
              <a:pPr/>
              <a:t>19</a:t>
            </a:fld>
            <a:endParaRPr lang="en-US" altLang="en-US" sz="1400"/>
          </a:p>
        </p:txBody>
      </p:sp>
      <p:grpSp>
        <p:nvGrpSpPr>
          <p:cNvPr id="5" name="Group 5"/>
          <p:cNvGrpSpPr>
            <a:grpSpLocks/>
          </p:cNvGrpSpPr>
          <p:nvPr/>
        </p:nvGrpSpPr>
        <p:grpSpPr bwMode="auto">
          <a:xfrm>
            <a:off x="3254909" y="3174357"/>
            <a:ext cx="2050257" cy="2403155"/>
            <a:chOff x="3216" y="1824"/>
            <a:chExt cx="1727" cy="2078"/>
          </a:xfrm>
        </p:grpSpPr>
        <p:grpSp>
          <p:nvGrpSpPr>
            <p:cNvPr id="6" name="Group 6"/>
            <p:cNvGrpSpPr>
              <a:grpSpLocks/>
            </p:cNvGrpSpPr>
            <p:nvPr/>
          </p:nvGrpSpPr>
          <p:grpSpPr bwMode="auto">
            <a:xfrm>
              <a:off x="3216" y="1824"/>
              <a:ext cx="1727" cy="2078"/>
              <a:chOff x="673" y="1714"/>
              <a:chExt cx="1727" cy="2078"/>
            </a:xfrm>
          </p:grpSpPr>
          <p:grpSp>
            <p:nvGrpSpPr>
              <p:cNvPr id="8" name="Group 7"/>
              <p:cNvGrpSpPr>
                <a:grpSpLocks/>
              </p:cNvGrpSpPr>
              <p:nvPr/>
            </p:nvGrpSpPr>
            <p:grpSpPr bwMode="auto">
              <a:xfrm>
                <a:off x="673" y="1728"/>
                <a:ext cx="1705" cy="2064"/>
                <a:chOff x="673" y="1728"/>
                <a:chExt cx="1705" cy="2064"/>
              </a:xfrm>
            </p:grpSpPr>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728"/>
                  <a:ext cx="1610" cy="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9"/>
                <p:cNvSpPr>
                  <a:spLocks noChangeArrowheads="1"/>
                </p:cNvSpPr>
                <p:nvPr/>
              </p:nvSpPr>
              <p:spPr bwMode="auto">
                <a:xfrm>
                  <a:off x="673" y="3109"/>
                  <a:ext cx="671" cy="683"/>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algn="l">
                    <a:spcBef>
                      <a:spcPct val="20000"/>
                    </a:spcBef>
                    <a:buFont typeface="Arial" pitchFamily="34" charset="0"/>
                    <a:buChar char="–"/>
                    <a:defRPr sz="2400">
                      <a:solidFill>
                        <a:schemeClr val="tx1"/>
                      </a:solidFill>
                      <a:latin typeface="Arial" pitchFamily="34" charset="0"/>
                      <a:cs typeface="Arial" pitchFamily="34" charset="0"/>
                    </a:defRPr>
                  </a:lvl2pPr>
                  <a:lvl3pPr marL="1143000" indent="-228600" algn="l">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algn="l">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l">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a:spcBef>
                      <a:spcPct val="0"/>
                    </a:spcBef>
                    <a:buFontTx/>
                    <a:buNone/>
                  </a:pPr>
                  <a:endParaRPr lang="en-US" altLang="en-US" sz="2400">
                    <a:latin typeface="Times New Roman" pitchFamily="18" charset="0"/>
                  </a:endParaRPr>
                </a:p>
              </p:txBody>
            </p:sp>
          </p:grpSp>
          <p:sp>
            <p:nvSpPr>
              <p:cNvPr id="9" name="AutoShape 10"/>
              <p:cNvSpPr>
                <a:spLocks noChangeArrowheads="1"/>
              </p:cNvSpPr>
              <p:nvPr/>
            </p:nvSpPr>
            <p:spPr bwMode="auto">
              <a:xfrm flipH="1" flipV="1">
                <a:off x="1707" y="1714"/>
                <a:ext cx="693" cy="627"/>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algn="l">
                  <a:spcBef>
                    <a:spcPct val="20000"/>
                  </a:spcBef>
                  <a:buFont typeface="Arial" pitchFamily="34" charset="0"/>
                  <a:buChar char="–"/>
                  <a:defRPr sz="2400">
                    <a:solidFill>
                      <a:schemeClr val="tx1"/>
                    </a:solidFill>
                    <a:latin typeface="Arial" pitchFamily="34" charset="0"/>
                    <a:cs typeface="Arial" pitchFamily="34" charset="0"/>
                  </a:defRPr>
                </a:lvl2pPr>
                <a:lvl3pPr marL="1143000" indent="-228600" algn="l">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algn="l">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l">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a:spcBef>
                    <a:spcPct val="0"/>
                  </a:spcBef>
                  <a:buFontTx/>
                  <a:buNone/>
                </a:pPr>
                <a:endParaRPr lang="en-US" altLang="en-US" sz="2400">
                  <a:latin typeface="Times New Roman" pitchFamily="18" charset="0"/>
                </a:endParaRPr>
              </a:p>
            </p:txBody>
          </p:sp>
        </p:grpSp>
        <p:sp>
          <p:nvSpPr>
            <p:cNvPr id="7" name="AutoShape 11"/>
            <p:cNvSpPr>
              <a:spLocks noChangeArrowheads="1"/>
            </p:cNvSpPr>
            <p:nvPr/>
          </p:nvSpPr>
          <p:spPr bwMode="auto">
            <a:xfrm flipV="1">
              <a:off x="3264" y="1832"/>
              <a:ext cx="775" cy="328"/>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algn="l">
                <a:spcBef>
                  <a:spcPct val="20000"/>
                </a:spcBef>
                <a:buFont typeface="Arial" pitchFamily="34" charset="0"/>
                <a:buChar char="–"/>
                <a:defRPr sz="2400">
                  <a:solidFill>
                    <a:schemeClr val="tx1"/>
                  </a:solidFill>
                  <a:latin typeface="Arial" pitchFamily="34" charset="0"/>
                  <a:cs typeface="Arial" pitchFamily="34" charset="0"/>
                </a:defRPr>
              </a:lvl2pPr>
              <a:lvl3pPr marL="1143000" indent="-228600" algn="l">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algn="l">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lgn="l">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a:spcBef>
                  <a:spcPct val="0"/>
                </a:spcBef>
                <a:buFontTx/>
                <a:buNone/>
              </a:pPr>
              <a:endParaRPr lang="en-US" altLang="en-US" sz="2400">
                <a:latin typeface="Times New Roman" pitchFamily="18" charset="0"/>
              </a:endParaRPr>
            </a:p>
          </p:txBody>
        </p:sp>
      </p:grpSp>
    </p:spTree>
    <p:extLst>
      <p:ext uri="{BB962C8B-B14F-4D97-AF65-F5344CB8AC3E}">
        <p14:creationId xmlns:p14="http://schemas.microsoft.com/office/powerpoint/2010/main" val="13185605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Points</a:t>
            </a:r>
            <a:endParaRPr lang="en-US" dirty="0"/>
          </a:p>
        </p:txBody>
      </p:sp>
      <p:sp>
        <p:nvSpPr>
          <p:cNvPr id="3" name="Text Placeholder 2"/>
          <p:cNvSpPr>
            <a:spLocks noGrp="1"/>
          </p:cNvSpPr>
          <p:nvPr>
            <p:ph type="body" sz="quarter" idx="11"/>
          </p:nvPr>
        </p:nvSpPr>
        <p:spPr/>
        <p:txBody>
          <a:bodyPr/>
          <a:lstStyle/>
          <a:p>
            <a:r>
              <a:rPr lang="en-US" dirty="0" smtClean="0"/>
              <a:t>Greenheck has been building energy recovery products for over 20 years </a:t>
            </a:r>
          </a:p>
          <a:p>
            <a:r>
              <a:rPr lang="en-US" dirty="0" smtClean="0"/>
              <a:t>Equipment with compressors for over 10 years </a:t>
            </a:r>
          </a:p>
          <a:p>
            <a:r>
              <a:rPr lang="en-US" dirty="0" smtClean="0"/>
              <a:t>Trailer overview </a:t>
            </a:r>
          </a:p>
          <a:p>
            <a:pPr lvl="1"/>
            <a:r>
              <a:rPr lang="en-US" dirty="0" smtClean="0"/>
              <a:t>Energy recovery technologies and performance </a:t>
            </a:r>
          </a:p>
          <a:p>
            <a:pPr lvl="1"/>
            <a:r>
              <a:rPr lang="en-US" dirty="0" smtClean="0"/>
              <a:t>Greenheck RV/E exposure </a:t>
            </a:r>
          </a:p>
          <a:p>
            <a:pPr lvl="1"/>
            <a:r>
              <a:rPr lang="en-US" dirty="0" smtClean="0"/>
              <a:t>Specifiable Greenheck technologies </a:t>
            </a:r>
          </a:p>
          <a:p>
            <a:pPr lvl="2"/>
            <a:r>
              <a:rPr lang="en-US" dirty="0" smtClean="0"/>
              <a:t>High turndown furnace, low sound condenser fans </a:t>
            </a:r>
          </a:p>
          <a:p>
            <a:pPr lvl="1"/>
            <a:r>
              <a:rPr lang="en-US" dirty="0" smtClean="0"/>
              <a:t>Commitment to new product development 	</a:t>
            </a:r>
          </a:p>
          <a:p>
            <a:pPr lvl="2"/>
            <a:r>
              <a:rPr lang="en-US" dirty="0" smtClean="0"/>
              <a:t>Remote condenser, web user interface</a:t>
            </a:r>
            <a:endParaRPr lang="en-US" dirty="0"/>
          </a:p>
          <a:p>
            <a:pPr lvl="2"/>
            <a:endParaRPr lang="en-US" dirty="0"/>
          </a:p>
        </p:txBody>
      </p:sp>
      <p:sp>
        <p:nvSpPr>
          <p:cNvPr id="4" name="Slide Number Placeholder 3"/>
          <p:cNvSpPr>
            <a:spLocks noGrp="1"/>
          </p:cNvSpPr>
          <p:nvPr>
            <p:ph type="sldNum" sz="quarter" idx="12"/>
          </p:nvPr>
        </p:nvSpPr>
        <p:spPr/>
        <p:txBody>
          <a:bodyPr/>
          <a:lstStyle/>
          <a:p>
            <a:fld id="{B699B9D0-021C-4876-8499-6BFC827ABD59}" type="slidenum">
              <a:rPr lang="en-US" altLang="en-US" smtClean="0"/>
              <a:pPr/>
              <a:t>2</a:t>
            </a:fld>
            <a:endParaRPr lang="en-US" altLang="en-US" sz="1400"/>
          </a:p>
        </p:txBody>
      </p:sp>
    </p:spTree>
    <p:extLst>
      <p:ext uri="{BB962C8B-B14F-4D97-AF65-F5344CB8AC3E}">
        <p14:creationId xmlns:p14="http://schemas.microsoft.com/office/powerpoint/2010/main" val="3267724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62000"/>
            <a:ext cx="8077200" cy="4495799"/>
          </a:xfrm>
        </p:spPr>
        <p:txBody>
          <a:bodyPr/>
          <a:lstStyle/>
          <a:p>
            <a:r>
              <a:rPr lang="en-US" dirty="0"/>
              <a:t>Greenheck’s 16:1 modulation is industry leading </a:t>
            </a:r>
          </a:p>
          <a:p>
            <a:r>
              <a:rPr lang="en-US" dirty="0"/>
              <a:t>Using two modulating valves provides seamless modulation </a:t>
            </a:r>
          </a:p>
          <a:p>
            <a:r>
              <a:rPr lang="en-US" dirty="0"/>
              <a:t>Traditional high turndown furnaces use a on/off value and a modulating valve so there are dead band areas</a:t>
            </a:r>
          </a:p>
          <a:p>
            <a:r>
              <a:rPr lang="en-US" dirty="0"/>
              <a:t>Provides improved discharge control regardless of airflow and temperature</a:t>
            </a:r>
          </a:p>
          <a:p>
            <a:r>
              <a:rPr lang="en-US" dirty="0"/>
              <a:t>Reduces furnace cycling and increases furnace longevity.  </a:t>
            </a:r>
          </a:p>
          <a:p>
            <a:endParaRPr lang="en-US" sz="2200" dirty="0" smtClean="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95D313E-EF7F-4E42-BEBB-C75DE22B3E98}" type="slidenum">
              <a:rPr lang="en-US" altLang="en-US" smtClean="0"/>
              <a:pPr/>
              <a:t>20</a:t>
            </a:fld>
            <a:endParaRPr lang="en-US" altLang="en-US" sz="1400"/>
          </a:p>
        </p:txBody>
      </p:sp>
      <p:sp>
        <p:nvSpPr>
          <p:cNvPr id="5" name="Title 1"/>
          <p:cNvSpPr>
            <a:spLocks noGrp="1"/>
          </p:cNvSpPr>
          <p:nvPr>
            <p:ph type="title"/>
          </p:nvPr>
        </p:nvSpPr>
        <p:spPr>
          <a:xfrm>
            <a:off x="304800" y="76200"/>
            <a:ext cx="8458200" cy="609600"/>
          </a:xfrm>
        </p:spPr>
        <p:txBody>
          <a:bodyPr>
            <a:noAutofit/>
          </a:bodyPr>
          <a:lstStyle/>
          <a:p>
            <a:r>
              <a:rPr lang="en-US" altLang="en-US" dirty="0">
                <a:latin typeface="Arial" pitchFamily="34" charset="0"/>
                <a:cs typeface="Arial" pitchFamily="34" charset="0"/>
              </a:rPr>
              <a:t>High Turndown </a:t>
            </a:r>
            <a:r>
              <a:rPr lang="en-US" altLang="en-US" dirty="0" smtClean="0">
                <a:latin typeface="Arial" pitchFamily="34" charset="0"/>
                <a:cs typeface="Arial" pitchFamily="34" charset="0"/>
              </a:rPr>
              <a:t>Talking Points</a:t>
            </a:r>
            <a:endParaRPr lang="en-US" altLang="en-US" dirty="0">
              <a:latin typeface="Arial" pitchFamily="34" charset="0"/>
              <a:cs typeface="Arial" pitchFamily="34" charset="0"/>
            </a:endParaRPr>
          </a:p>
        </p:txBody>
      </p:sp>
    </p:spTree>
    <p:extLst>
      <p:ext uri="{BB962C8B-B14F-4D97-AF65-F5344CB8AC3E}">
        <p14:creationId xmlns:p14="http://schemas.microsoft.com/office/powerpoint/2010/main" val="1987263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Overview Talking Points</a:t>
            </a:r>
            <a:endParaRPr lang="en-US" dirty="0"/>
          </a:p>
        </p:txBody>
      </p:sp>
      <p:sp>
        <p:nvSpPr>
          <p:cNvPr id="3" name="Text Placeholder 2"/>
          <p:cNvSpPr>
            <a:spLocks noGrp="1"/>
          </p:cNvSpPr>
          <p:nvPr>
            <p:ph type="body" sz="quarter" idx="11"/>
          </p:nvPr>
        </p:nvSpPr>
        <p:spPr/>
        <p:txBody>
          <a:bodyPr/>
          <a:lstStyle/>
          <a:p>
            <a:r>
              <a:rPr lang="en-US" dirty="0" smtClean="0"/>
              <a:t>Greenheck’s RV and RVE can be used in many applications</a:t>
            </a:r>
          </a:p>
          <a:p>
            <a:r>
              <a:rPr lang="en-US" dirty="0" smtClean="0"/>
              <a:t>Features like modulating fans, compressors, and furnaces provide exceptional unit control and superior energy efficiency. </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B699B9D0-021C-4876-8499-6BFC827ABD59}" type="slidenum">
              <a:rPr lang="en-US" altLang="en-US" smtClean="0"/>
              <a:pPr/>
              <a:t>21</a:t>
            </a:fld>
            <a:endParaRPr lang="en-US" altLang="en-US" sz="1400"/>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3429000"/>
            <a:ext cx="3657465" cy="236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7586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RV/E Applications</a:t>
            </a:r>
            <a:endParaRPr lang="en-US" dirty="0"/>
          </a:p>
        </p:txBody>
      </p:sp>
      <p:sp>
        <p:nvSpPr>
          <p:cNvPr id="4" name="Slide Number Placeholder 3"/>
          <p:cNvSpPr>
            <a:spLocks noGrp="1"/>
          </p:cNvSpPr>
          <p:nvPr>
            <p:ph type="sldNum" sz="quarter" idx="10"/>
          </p:nvPr>
        </p:nvSpPr>
        <p:spPr/>
        <p:txBody>
          <a:bodyPr/>
          <a:lstStyle/>
          <a:p>
            <a:fld id="{B699B9D0-021C-4876-8499-6BFC827ABD59}" type="slidenum">
              <a:rPr lang="en-US" altLang="en-US" smtClean="0"/>
              <a:pPr/>
              <a:t>22</a:t>
            </a:fld>
            <a:endParaRPr lang="en-US" altLang="en-US" sz="1400"/>
          </a:p>
        </p:txBody>
      </p:sp>
    </p:spTree>
    <p:extLst>
      <p:ext uri="{BB962C8B-B14F-4D97-AF65-F5344CB8AC3E}">
        <p14:creationId xmlns:p14="http://schemas.microsoft.com/office/powerpoint/2010/main" val="2609976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Facilities</a:t>
            </a:r>
            <a:endParaRPr lang="en-US" dirty="0"/>
          </a:p>
        </p:txBody>
      </p:sp>
      <p:sp>
        <p:nvSpPr>
          <p:cNvPr id="3" name="Text Placeholder 2"/>
          <p:cNvSpPr>
            <a:spLocks noGrp="1"/>
          </p:cNvSpPr>
          <p:nvPr>
            <p:ph type="body" sz="quarter" idx="11"/>
          </p:nvPr>
        </p:nvSpPr>
        <p:spPr/>
        <p:txBody>
          <a:bodyPr/>
          <a:lstStyle/>
          <a:p>
            <a:r>
              <a:rPr lang="en-US" dirty="0" smtClean="0"/>
              <a:t>RV and RVE units are great for educational facilities</a:t>
            </a:r>
            <a:endParaRPr lang="en-US" dirty="0"/>
          </a:p>
          <a:p>
            <a:r>
              <a:rPr lang="en-US" dirty="0" smtClean="0"/>
              <a:t>Commonly used as 100% outdoor air units that meet ventilation requirements and provide dehumidification</a:t>
            </a:r>
          </a:p>
          <a:p>
            <a:r>
              <a:rPr lang="en-US" dirty="0" smtClean="0"/>
              <a:t>Ability to modulate cooling, heating, and fans make these units ideal for the high outdoor air demands of education facilities </a:t>
            </a:r>
            <a:endParaRPr lang="en-US" dirty="0"/>
          </a:p>
        </p:txBody>
      </p:sp>
      <p:sp>
        <p:nvSpPr>
          <p:cNvPr id="4" name="Slide Number Placeholder 3"/>
          <p:cNvSpPr>
            <a:spLocks noGrp="1"/>
          </p:cNvSpPr>
          <p:nvPr>
            <p:ph type="sldNum" sz="quarter" idx="12"/>
          </p:nvPr>
        </p:nvSpPr>
        <p:spPr/>
        <p:txBody>
          <a:bodyPr/>
          <a:lstStyle/>
          <a:p>
            <a:fld id="{B699B9D0-021C-4876-8499-6BFC827ABD59}" type="slidenum">
              <a:rPr lang="en-US" altLang="en-US" smtClean="0"/>
              <a:pPr/>
              <a:t>23</a:t>
            </a:fld>
            <a:endParaRPr lang="en-US" altLang="en-US" sz="1400"/>
          </a:p>
        </p:txBody>
      </p:sp>
    </p:spTree>
    <p:extLst>
      <p:ext uri="{BB962C8B-B14F-4D97-AF65-F5344CB8AC3E}">
        <p14:creationId xmlns:p14="http://schemas.microsoft.com/office/powerpoint/2010/main" val="2375897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Room Wing Example</a:t>
            </a:r>
            <a:endParaRPr lang="en-US" dirty="0"/>
          </a:p>
        </p:txBody>
      </p:sp>
      <p:sp>
        <p:nvSpPr>
          <p:cNvPr id="3" name="Text Placeholder 2"/>
          <p:cNvSpPr>
            <a:spLocks noGrp="1"/>
          </p:cNvSpPr>
          <p:nvPr>
            <p:ph type="body" sz="quarter" idx="11"/>
          </p:nvPr>
        </p:nvSpPr>
        <p:spPr>
          <a:xfrm>
            <a:off x="533400" y="838200"/>
            <a:ext cx="8153400" cy="4876800"/>
          </a:xfrm>
        </p:spPr>
        <p:txBody>
          <a:bodyPr/>
          <a:lstStyle/>
          <a:p>
            <a:r>
              <a:rPr lang="en-US" dirty="0" smtClean="0"/>
              <a:t>RVE unit exhausting from both the classrooms and restrooms while supplying ventilation air</a:t>
            </a:r>
          </a:p>
          <a:p>
            <a:r>
              <a:rPr lang="en-US" dirty="0" smtClean="0"/>
              <a:t>Decoupled 100% outdoor air units are increasing in popularity</a:t>
            </a:r>
            <a:endParaRPr lang="en-US" dirty="0"/>
          </a:p>
        </p:txBody>
      </p:sp>
      <p:sp>
        <p:nvSpPr>
          <p:cNvPr id="4" name="Slide Number Placeholder 3"/>
          <p:cNvSpPr>
            <a:spLocks noGrp="1"/>
          </p:cNvSpPr>
          <p:nvPr>
            <p:ph type="sldNum" sz="quarter" idx="12"/>
          </p:nvPr>
        </p:nvSpPr>
        <p:spPr/>
        <p:txBody>
          <a:bodyPr/>
          <a:lstStyle/>
          <a:p>
            <a:fld id="{B699B9D0-021C-4876-8499-6BFC827ABD59}" type="slidenum">
              <a:rPr lang="en-US" altLang="en-US" smtClean="0"/>
              <a:pPr/>
              <a:t>24</a:t>
            </a:fld>
            <a:endParaRPr lang="en-US" altLang="en-US" sz="140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635" y="2743200"/>
            <a:ext cx="4534929" cy="3093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21940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Gymnasium Demo</a:t>
            </a:r>
            <a:endParaRPr lang="en-US" dirty="0"/>
          </a:p>
        </p:txBody>
      </p:sp>
      <p:sp>
        <p:nvSpPr>
          <p:cNvPr id="3" name="Text Placeholder 2"/>
          <p:cNvSpPr>
            <a:spLocks noGrp="1"/>
          </p:cNvSpPr>
          <p:nvPr>
            <p:ph sz="half" idx="1"/>
          </p:nvPr>
        </p:nvSpPr>
        <p:spPr>
          <a:xfrm>
            <a:off x="457200" y="838200"/>
            <a:ext cx="8534400" cy="2743200"/>
          </a:xfrm>
        </p:spPr>
        <p:txBody>
          <a:bodyPr/>
          <a:lstStyle/>
          <a:p>
            <a:r>
              <a:rPr lang="en-US" dirty="0" smtClean="0"/>
              <a:t>Demo showcases the RV and RVE’s ability to handle different ventilation requirements</a:t>
            </a:r>
          </a:p>
          <a:p>
            <a:r>
              <a:rPr lang="en-US" dirty="0" smtClean="0"/>
              <a:t>Includes single zone VAV sequence were the supply fan modulates to maintain zone temperature</a:t>
            </a:r>
          </a:p>
        </p:txBody>
      </p:sp>
      <p:sp>
        <p:nvSpPr>
          <p:cNvPr id="4" name="Slide Number Placeholder 3"/>
          <p:cNvSpPr>
            <a:spLocks noGrp="1"/>
          </p:cNvSpPr>
          <p:nvPr>
            <p:ph type="sldNum" sz="quarter" idx="10"/>
          </p:nvPr>
        </p:nvSpPr>
        <p:spPr/>
        <p:txBody>
          <a:bodyPr/>
          <a:lstStyle/>
          <a:p>
            <a:fld id="{B699B9D0-021C-4876-8499-6BFC827ABD59}" type="slidenum">
              <a:rPr lang="en-US" altLang="en-US" smtClean="0"/>
              <a:pPr/>
              <a:t>25</a:t>
            </a:fld>
            <a:endParaRPr lang="en-US" altLang="en-US" sz="1400"/>
          </a:p>
        </p:txBody>
      </p:sp>
      <p:pic>
        <p:nvPicPr>
          <p:cNvPr id="614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2819400"/>
            <a:ext cx="5410200" cy="2985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8842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Gymnasium Demo</a:t>
            </a:r>
            <a:endParaRPr lang="en-US" dirty="0"/>
          </a:p>
        </p:txBody>
      </p:sp>
      <p:sp>
        <p:nvSpPr>
          <p:cNvPr id="3" name="Text Placeholder 2"/>
          <p:cNvSpPr>
            <a:spLocks noGrp="1"/>
          </p:cNvSpPr>
          <p:nvPr>
            <p:ph type="body" sz="quarter" idx="11"/>
          </p:nvPr>
        </p:nvSpPr>
        <p:spPr/>
        <p:txBody>
          <a:bodyPr/>
          <a:lstStyle/>
          <a:p>
            <a:r>
              <a:rPr lang="en-US" sz="2400" dirty="0" smtClean="0"/>
              <a:t>Turn Demo On </a:t>
            </a:r>
          </a:p>
          <a:p>
            <a:r>
              <a:rPr lang="en-US" sz="2400" dirty="0" smtClean="0"/>
              <a:t>Open Gym Demo on computer desktop </a:t>
            </a:r>
          </a:p>
          <a:p>
            <a:r>
              <a:rPr lang="en-US" sz="2400" dirty="0" smtClean="0"/>
              <a:t>Turn unit on with demo</a:t>
            </a:r>
          </a:p>
          <a:p>
            <a:r>
              <a:rPr lang="en-US" sz="2400" dirty="0" smtClean="0"/>
              <a:t>Four examples </a:t>
            </a:r>
          </a:p>
          <a:p>
            <a:pPr lvl="1"/>
            <a:r>
              <a:rPr lang="en-US" sz="2000" dirty="0" smtClean="0"/>
              <a:t>Empty (in-between classes)</a:t>
            </a:r>
          </a:p>
          <a:p>
            <a:pPr lvl="2"/>
            <a:r>
              <a:rPr lang="en-US" sz="1800" dirty="0"/>
              <a:t>Fans, dampers, and cooling at a minimum position </a:t>
            </a:r>
            <a:endParaRPr lang="en-US" sz="1800" dirty="0" smtClean="0"/>
          </a:p>
          <a:p>
            <a:pPr lvl="1"/>
            <a:r>
              <a:rPr lang="en-US" sz="2000" dirty="0" smtClean="0"/>
              <a:t>Gym Class (Minimum occupancy)</a:t>
            </a:r>
          </a:p>
          <a:p>
            <a:pPr lvl="2"/>
            <a:r>
              <a:rPr lang="en-US" sz="1800" dirty="0" smtClean="0"/>
              <a:t>Fans, dampers, and cooling slightly above minimums </a:t>
            </a:r>
          </a:p>
          <a:p>
            <a:pPr lvl="1"/>
            <a:r>
              <a:rPr lang="en-US" sz="2000" dirty="0" smtClean="0"/>
              <a:t>School assembly (intermediate occupancy)</a:t>
            </a:r>
          </a:p>
          <a:p>
            <a:pPr lvl="2"/>
            <a:r>
              <a:rPr lang="en-US" sz="1800" dirty="0" smtClean="0"/>
              <a:t>Fans, dampers, and cooling at intermediate position</a:t>
            </a:r>
          </a:p>
          <a:p>
            <a:pPr lvl="1"/>
            <a:r>
              <a:rPr lang="en-US" sz="2000" dirty="0" smtClean="0"/>
              <a:t>Basketball game </a:t>
            </a:r>
          </a:p>
          <a:p>
            <a:pPr lvl="2"/>
            <a:r>
              <a:rPr lang="en-US" sz="1800" dirty="0" smtClean="0"/>
              <a:t>Fans, dampers, and cooling at maximum position </a:t>
            </a:r>
          </a:p>
        </p:txBody>
      </p:sp>
      <p:sp>
        <p:nvSpPr>
          <p:cNvPr id="4" name="Slide Number Placeholder 3"/>
          <p:cNvSpPr>
            <a:spLocks noGrp="1"/>
          </p:cNvSpPr>
          <p:nvPr>
            <p:ph type="sldNum" sz="quarter" idx="12"/>
          </p:nvPr>
        </p:nvSpPr>
        <p:spPr/>
        <p:txBody>
          <a:bodyPr/>
          <a:lstStyle/>
          <a:p>
            <a:fld id="{B699B9D0-021C-4876-8499-6BFC827ABD59}" type="slidenum">
              <a:rPr lang="en-US" altLang="en-US" smtClean="0"/>
              <a:pPr/>
              <a:t>26</a:t>
            </a:fld>
            <a:endParaRPr lang="en-US" altLang="en-US" sz="140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970" y="986481"/>
            <a:ext cx="1591623" cy="220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58591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Gymnasium Demo Talking Points</a:t>
            </a:r>
            <a:endParaRPr lang="en-US" dirty="0"/>
          </a:p>
        </p:txBody>
      </p:sp>
      <p:sp>
        <p:nvSpPr>
          <p:cNvPr id="3" name="Text Placeholder 2"/>
          <p:cNvSpPr>
            <a:spLocks noGrp="1"/>
          </p:cNvSpPr>
          <p:nvPr>
            <p:ph type="body" sz="quarter" idx="11"/>
          </p:nvPr>
        </p:nvSpPr>
        <p:spPr/>
        <p:txBody>
          <a:bodyPr/>
          <a:lstStyle/>
          <a:p>
            <a:r>
              <a:rPr lang="en-US" dirty="0" smtClean="0"/>
              <a:t>Greenheck’s microprocessor controller has all of the built in sequences for this type of installation</a:t>
            </a:r>
          </a:p>
          <a:p>
            <a:pPr lvl="1"/>
            <a:r>
              <a:rPr lang="en-US" dirty="0" smtClean="0"/>
              <a:t>Single zone VAV fan control</a:t>
            </a:r>
          </a:p>
          <a:p>
            <a:pPr lvl="1"/>
            <a:r>
              <a:rPr lang="en-US" dirty="0" smtClean="0"/>
              <a:t>CO2 sensor damper control</a:t>
            </a:r>
          </a:p>
          <a:p>
            <a:pPr lvl="1"/>
            <a:r>
              <a:rPr lang="en-US" dirty="0" smtClean="0"/>
              <a:t>Room temperature control for heating/cooling</a:t>
            </a:r>
          </a:p>
          <a:p>
            <a:r>
              <a:rPr lang="en-US" dirty="0" smtClean="0"/>
              <a:t>Simple “plug and play” system</a:t>
            </a:r>
          </a:p>
          <a:p>
            <a:r>
              <a:rPr lang="en-US" dirty="0" smtClean="0"/>
              <a:t>Modulating fans, compressors, and furnaces make the RV and RVE ideal for these installations</a:t>
            </a:r>
            <a:endParaRPr lang="en-US" dirty="0"/>
          </a:p>
        </p:txBody>
      </p:sp>
      <p:sp>
        <p:nvSpPr>
          <p:cNvPr id="4" name="Slide Number Placeholder 3"/>
          <p:cNvSpPr>
            <a:spLocks noGrp="1"/>
          </p:cNvSpPr>
          <p:nvPr>
            <p:ph type="sldNum" sz="quarter" idx="12"/>
          </p:nvPr>
        </p:nvSpPr>
        <p:spPr/>
        <p:txBody>
          <a:bodyPr/>
          <a:lstStyle/>
          <a:p>
            <a:fld id="{B699B9D0-021C-4876-8499-6BFC827ABD59}" type="slidenum">
              <a:rPr lang="en-US" altLang="en-US" smtClean="0"/>
              <a:pPr/>
              <a:t>27</a:t>
            </a:fld>
            <a:endParaRPr lang="en-US" altLang="en-US" sz="1400"/>
          </a:p>
        </p:txBody>
      </p:sp>
    </p:spTree>
    <p:extLst>
      <p:ext uri="{BB962C8B-B14F-4D97-AF65-F5344CB8AC3E}">
        <p14:creationId xmlns:p14="http://schemas.microsoft.com/office/powerpoint/2010/main" val="33361078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Sound Demo</a:t>
            </a:r>
            <a:endParaRPr lang="en-US" dirty="0"/>
          </a:p>
        </p:txBody>
      </p:sp>
      <p:sp>
        <p:nvSpPr>
          <p:cNvPr id="3" name="Content Placeholder 2"/>
          <p:cNvSpPr>
            <a:spLocks noGrp="1"/>
          </p:cNvSpPr>
          <p:nvPr>
            <p:ph sz="half" idx="1"/>
          </p:nvPr>
        </p:nvSpPr>
        <p:spPr>
          <a:xfrm>
            <a:off x="457200" y="838200"/>
            <a:ext cx="5791200" cy="4648200"/>
          </a:xfrm>
        </p:spPr>
        <p:txBody>
          <a:bodyPr/>
          <a:lstStyle/>
          <a:p>
            <a:r>
              <a:rPr lang="en-US" sz="2000" dirty="0" smtClean="0"/>
              <a:t>This demo features a side by side comparison of a standard condenser fan and a low sound fan.  </a:t>
            </a:r>
          </a:p>
          <a:p>
            <a:r>
              <a:rPr lang="en-US" sz="2000" dirty="0" smtClean="0"/>
              <a:t>Start the standard condenser fan first.  Most manufactures are using this type of fan design.  </a:t>
            </a:r>
          </a:p>
          <a:p>
            <a:pPr lvl="1"/>
            <a:r>
              <a:rPr lang="en-US" sz="1800" dirty="0" smtClean="0"/>
              <a:t>Notice the quick and audible noise created by the fan</a:t>
            </a:r>
          </a:p>
          <a:p>
            <a:r>
              <a:rPr lang="en-US" sz="2000" dirty="0" smtClean="0"/>
              <a:t>Shut off the first fan and start the low sound fan.  </a:t>
            </a:r>
          </a:p>
          <a:p>
            <a:pPr lvl="1"/>
            <a:r>
              <a:rPr lang="en-US" sz="1800" dirty="0" smtClean="0"/>
              <a:t>This fan has an EC motor which features soft start and is much quieter!</a:t>
            </a:r>
          </a:p>
          <a:p>
            <a:r>
              <a:rPr lang="en-US" sz="2000" dirty="0" smtClean="0"/>
              <a:t>Additionally use the modulating dial to adjust the fan speed.  Discuss the benefits of using a modulating pressure control for improved sound performance and reheat performance</a:t>
            </a:r>
            <a:endParaRPr lang="en-US" sz="2000" dirty="0"/>
          </a:p>
        </p:txBody>
      </p:sp>
      <p:sp>
        <p:nvSpPr>
          <p:cNvPr id="4" name="Slide Number Placeholder 3"/>
          <p:cNvSpPr>
            <a:spLocks noGrp="1"/>
          </p:cNvSpPr>
          <p:nvPr>
            <p:ph type="sldNum" sz="quarter" idx="10"/>
          </p:nvPr>
        </p:nvSpPr>
        <p:spPr/>
        <p:txBody>
          <a:bodyPr/>
          <a:lstStyle/>
          <a:p>
            <a:fld id="{E57A8FBE-210B-4D18-BFAD-1783E60171E3}" type="slidenum">
              <a:rPr lang="en-US" altLang="en-US" smtClean="0"/>
              <a:pPr/>
              <a:t>28</a:t>
            </a:fld>
            <a:endParaRPr lang="en-US" altLang="en-US" sz="140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99" t="20642" r="16858" b="23614"/>
          <a:stretch/>
        </p:blipFill>
        <p:spPr bwMode="auto">
          <a:xfrm rot="5400000">
            <a:off x="6408250" y="3730968"/>
            <a:ext cx="31855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758706"/>
            <a:ext cx="2286000" cy="207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60928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622" y="1447800"/>
            <a:ext cx="3505200" cy="3086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52400" y="1066802"/>
            <a:ext cx="6705600" cy="4495799"/>
          </a:xfrm>
        </p:spPr>
        <p:txBody>
          <a:bodyPr/>
          <a:lstStyle/>
          <a:p>
            <a:r>
              <a:rPr lang="en-US" dirty="0" smtClean="0">
                <a:latin typeface="Times New Roman" panose="02020603050405020304" pitchFamily="18" charset="0"/>
                <a:cs typeface="Times New Roman" panose="02020603050405020304" pitchFamily="18" charset="0"/>
              </a:rPr>
              <a:t>Low-sound condensing fans</a:t>
            </a:r>
            <a:br>
              <a:rPr lang="en-US" dirty="0" smtClean="0">
                <a:latin typeface="Times New Roman" panose="02020603050405020304" pitchFamily="18" charset="0"/>
                <a:cs typeface="Times New Roman" panose="02020603050405020304" pitchFamily="18" charset="0"/>
              </a:rPr>
            </a:br>
            <a:r>
              <a:rPr lang="en-US" i="1" u="sng" dirty="0" smtClean="0">
                <a:latin typeface="Times New Roman" panose="02020603050405020304" pitchFamily="18" charset="0"/>
                <a:cs typeface="Times New Roman" panose="02020603050405020304" pitchFamily="18" charset="0"/>
              </a:rPr>
              <a:t>standard</a:t>
            </a:r>
            <a:r>
              <a:rPr lang="en-US" dirty="0" smtClean="0">
                <a:latin typeface="Times New Roman" panose="02020603050405020304" pitchFamily="18" charset="0"/>
                <a:cs typeface="Times New Roman" panose="02020603050405020304" pitchFamily="18" charset="0"/>
              </a:rPr>
              <a:t> on all RV(E) products</a:t>
            </a:r>
          </a:p>
          <a:p>
            <a:pPr lvl="1"/>
            <a:r>
              <a:rPr lang="en-US" dirty="0" smtClean="0">
                <a:latin typeface="Times New Roman" panose="02020603050405020304" pitchFamily="18" charset="0"/>
                <a:cs typeface="Times New Roman" panose="02020603050405020304" pitchFamily="18" charset="0"/>
              </a:rPr>
              <a:t>Swept blade design reduces sound</a:t>
            </a:r>
          </a:p>
          <a:p>
            <a:pPr lvl="1"/>
            <a:r>
              <a:rPr lang="en-US" dirty="0" smtClean="0">
                <a:latin typeface="Times New Roman" panose="02020603050405020304" pitchFamily="18" charset="0"/>
                <a:cs typeface="Times New Roman" panose="02020603050405020304" pitchFamily="18" charset="0"/>
              </a:rPr>
              <a:t>Reduces sound by 5-8 </a:t>
            </a:r>
            <a:r>
              <a:rPr lang="en-US" dirty="0" err="1" smtClean="0">
                <a:latin typeface="Times New Roman" panose="02020603050405020304" pitchFamily="18" charset="0"/>
                <a:cs typeface="Times New Roman" panose="02020603050405020304" pitchFamily="18" charset="0"/>
              </a:rPr>
              <a:t>dBA</a:t>
            </a:r>
            <a:r>
              <a:rPr lang="en-US" dirty="0" smtClean="0">
                <a:latin typeface="Times New Roman" panose="02020603050405020304" pitchFamily="18" charset="0"/>
                <a:cs typeface="Times New Roman" panose="02020603050405020304" pitchFamily="18" charset="0"/>
              </a:rPr>
              <a:t> per fan</a:t>
            </a:r>
          </a:p>
          <a:p>
            <a:pPr lvl="1"/>
            <a:r>
              <a:rPr lang="en-US" dirty="0" smtClean="0">
                <a:latin typeface="Times New Roman" panose="02020603050405020304" pitchFamily="18" charset="0"/>
                <a:cs typeface="Times New Roman" panose="02020603050405020304" pitchFamily="18" charset="0"/>
              </a:rPr>
              <a:t>Reduces perceived noise by ~50%</a:t>
            </a:r>
          </a:p>
          <a:p>
            <a:r>
              <a:rPr lang="en-US" dirty="0" smtClean="0">
                <a:latin typeface="Times New Roman" panose="02020603050405020304" pitchFamily="18" charset="0"/>
                <a:cs typeface="Times New Roman" panose="02020603050405020304" pitchFamily="18" charset="0"/>
              </a:rPr>
              <a:t>Optional Modulating Head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Pressure Control</a:t>
            </a:r>
          </a:p>
          <a:p>
            <a:pPr lvl="1"/>
            <a:r>
              <a:rPr lang="en-US" dirty="0" smtClean="0">
                <a:latin typeface="Times New Roman" panose="02020603050405020304" pitchFamily="18" charset="0"/>
                <a:cs typeface="Times New Roman" panose="02020603050405020304" pitchFamily="18" charset="0"/>
              </a:rPr>
              <a:t>EC Motors on lead condensing fan</a:t>
            </a:r>
          </a:p>
          <a:p>
            <a:pPr lvl="1"/>
            <a:r>
              <a:rPr lang="en-US" dirty="0" smtClean="0">
                <a:latin typeface="Times New Roman" panose="02020603050405020304" pitchFamily="18" charset="0"/>
                <a:cs typeface="Times New Roman" panose="02020603050405020304" pitchFamily="18" charset="0"/>
              </a:rPr>
              <a:t>More reheat capacity at part-load conditions</a:t>
            </a:r>
          </a:p>
          <a:p>
            <a:pPr lvl="1"/>
            <a:r>
              <a:rPr lang="en-US" dirty="0" smtClean="0">
                <a:latin typeface="Times New Roman" panose="02020603050405020304" pitchFamily="18" charset="0"/>
                <a:cs typeface="Times New Roman" panose="02020603050405020304" pitchFamily="18" charset="0"/>
              </a:rPr>
              <a:t>Quieter system as the condenser fan speed is based upon system demand</a:t>
            </a:r>
          </a:p>
        </p:txBody>
      </p:sp>
      <p:sp>
        <p:nvSpPr>
          <p:cNvPr id="4" name="Slide Number Placeholder 3"/>
          <p:cNvSpPr>
            <a:spLocks noGrp="1"/>
          </p:cNvSpPr>
          <p:nvPr>
            <p:ph type="sldNum" sz="quarter" idx="10"/>
          </p:nvPr>
        </p:nvSpPr>
        <p:spPr/>
        <p:txBody>
          <a:bodyPr/>
          <a:lstStyle/>
          <a:p>
            <a:fld id="{895D313E-EF7F-4E42-BEBB-C75DE22B3E98}" type="slidenum">
              <a:rPr lang="en-US" altLang="en-US" smtClean="0"/>
              <a:pPr/>
              <a:t>29</a:t>
            </a:fld>
            <a:endParaRPr lang="en-US" altLang="en-US" sz="1400"/>
          </a:p>
        </p:txBody>
      </p:sp>
      <p:sp>
        <p:nvSpPr>
          <p:cNvPr id="5" name="Title 1"/>
          <p:cNvSpPr>
            <a:spLocks noGrp="1"/>
          </p:cNvSpPr>
          <p:nvPr>
            <p:ph type="title"/>
          </p:nvPr>
        </p:nvSpPr>
        <p:spPr>
          <a:xfrm>
            <a:off x="457200" y="228600"/>
            <a:ext cx="8229600" cy="609600"/>
          </a:xfrm>
        </p:spPr>
        <p:txBody>
          <a:bodyPr>
            <a:noAutofit/>
          </a:bodyPr>
          <a:lstStyle/>
          <a:p>
            <a:r>
              <a:rPr lang="en-US" altLang="en-US" dirty="0" smtClean="0"/>
              <a:t>Low Sound Fan Talking Points</a:t>
            </a:r>
            <a:endParaRPr lang="en-US" altLang="en-US" dirty="0"/>
          </a:p>
        </p:txBody>
      </p:sp>
    </p:spTree>
    <p:extLst>
      <p:ext uri="{BB962C8B-B14F-4D97-AF65-F5344CB8AC3E}">
        <p14:creationId xmlns:p14="http://schemas.microsoft.com/office/powerpoint/2010/main" val="36430075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Recovery Demo</a:t>
            </a:r>
            <a:endParaRPr lang="en-US" dirty="0"/>
          </a:p>
        </p:txBody>
      </p:sp>
      <p:sp>
        <p:nvSpPr>
          <p:cNvPr id="3" name="Text Placeholder 2"/>
          <p:cNvSpPr>
            <a:spLocks noGrp="1"/>
          </p:cNvSpPr>
          <p:nvPr>
            <p:ph sz="half" idx="1"/>
          </p:nvPr>
        </p:nvSpPr>
        <p:spPr>
          <a:xfrm>
            <a:off x="457199" y="1143000"/>
            <a:ext cx="8686799" cy="4343400"/>
          </a:xfrm>
        </p:spPr>
        <p:txBody>
          <a:bodyPr/>
          <a:lstStyle/>
          <a:p>
            <a:r>
              <a:rPr lang="en-US" sz="2000" dirty="0" smtClean="0"/>
              <a:t>Provides the ability to simulate both summer and winter operating conditions</a:t>
            </a:r>
          </a:p>
          <a:p>
            <a:r>
              <a:rPr lang="en-US" sz="2000" dirty="0" smtClean="0"/>
              <a:t>User can enter operating hours and electrical cost to create an instant analysis of energy savings </a:t>
            </a:r>
          </a:p>
          <a:p>
            <a:r>
              <a:rPr lang="en-US" sz="2000" dirty="0" smtClean="0"/>
              <a:t>Demo creates an annual energy savings as well as a capacity reduction</a:t>
            </a:r>
            <a:endParaRPr lang="en-US" sz="2000" dirty="0"/>
          </a:p>
        </p:txBody>
      </p:sp>
      <p:sp>
        <p:nvSpPr>
          <p:cNvPr id="4" name="Slide Number Placeholder 3"/>
          <p:cNvSpPr>
            <a:spLocks noGrp="1"/>
          </p:cNvSpPr>
          <p:nvPr>
            <p:ph type="sldNum" sz="quarter" idx="10"/>
          </p:nvPr>
        </p:nvSpPr>
        <p:spPr/>
        <p:txBody>
          <a:bodyPr/>
          <a:lstStyle/>
          <a:p>
            <a:fld id="{B699B9D0-021C-4876-8499-6BFC827ABD59}" type="slidenum">
              <a:rPr lang="en-US" altLang="en-US" smtClean="0"/>
              <a:pPr/>
              <a:t>3</a:t>
            </a:fld>
            <a:endParaRPr lang="en-US" altLang="en-US" sz="140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2895600"/>
            <a:ext cx="6011562" cy="2938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56032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Sound Talking Points</a:t>
            </a:r>
            <a:endParaRPr lang="en-US" dirty="0"/>
          </a:p>
        </p:txBody>
      </p:sp>
      <p:sp>
        <p:nvSpPr>
          <p:cNvPr id="3" name="Content Placeholder 2"/>
          <p:cNvSpPr>
            <a:spLocks noGrp="1"/>
          </p:cNvSpPr>
          <p:nvPr>
            <p:ph idx="1"/>
          </p:nvPr>
        </p:nvSpPr>
        <p:spPr>
          <a:xfrm>
            <a:off x="457200" y="1066803"/>
            <a:ext cx="8382000" cy="4495799"/>
          </a:xfrm>
        </p:spPr>
        <p:txBody>
          <a:bodyPr/>
          <a:lstStyle/>
          <a:p>
            <a:r>
              <a:rPr lang="en-US" dirty="0" smtClean="0"/>
              <a:t>Sound levels are important for equipment placement</a:t>
            </a:r>
          </a:p>
          <a:p>
            <a:pPr lvl="1"/>
            <a:r>
              <a:rPr lang="en-US" dirty="0" smtClean="0"/>
              <a:t>Industry has been slow to provide quality data for entire systems, notice “for informational purposes only”</a:t>
            </a:r>
          </a:p>
          <a:p>
            <a:pPr lvl="1"/>
            <a:endParaRPr lang="en-US" dirty="0"/>
          </a:p>
        </p:txBody>
      </p:sp>
      <p:sp>
        <p:nvSpPr>
          <p:cNvPr id="4" name="Slide Number Placeholder 3"/>
          <p:cNvSpPr>
            <a:spLocks noGrp="1"/>
          </p:cNvSpPr>
          <p:nvPr>
            <p:ph type="sldNum" sz="quarter" idx="10"/>
          </p:nvPr>
        </p:nvSpPr>
        <p:spPr/>
        <p:txBody>
          <a:bodyPr/>
          <a:lstStyle/>
          <a:p>
            <a:pPr>
              <a:defRPr/>
            </a:pPr>
            <a:fld id="{B3E981A7-94D6-4FB7-8A7A-15968C4F3759}" type="slidenum">
              <a:rPr lang="en-US" smtClean="0"/>
              <a:pPr>
                <a:defRPr/>
              </a:pPr>
              <a:t>30</a:t>
            </a:fld>
            <a:endParaRPr lang="en-US" sz="140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051" y="2883217"/>
            <a:ext cx="6438900"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5" t="12880" r="1764" b="8884"/>
          <a:stretch/>
        </p:blipFill>
        <p:spPr bwMode="auto">
          <a:xfrm>
            <a:off x="677637" y="4604657"/>
            <a:ext cx="7160078" cy="111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03450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Sound Talking Points</a:t>
            </a:r>
            <a:endParaRPr lang="en-US" dirty="0"/>
          </a:p>
        </p:txBody>
      </p:sp>
      <p:sp>
        <p:nvSpPr>
          <p:cNvPr id="3" name="Content Placeholder 2"/>
          <p:cNvSpPr>
            <a:spLocks noGrp="1"/>
          </p:cNvSpPr>
          <p:nvPr>
            <p:ph idx="1"/>
          </p:nvPr>
        </p:nvSpPr>
        <p:spPr>
          <a:xfrm>
            <a:off x="457200" y="1066803"/>
            <a:ext cx="8534400" cy="4495799"/>
          </a:xfrm>
        </p:spPr>
        <p:txBody>
          <a:bodyPr/>
          <a:lstStyle/>
          <a:p>
            <a:r>
              <a:rPr lang="en-US" dirty="0" smtClean="0"/>
              <a:t>Greenheck provides 5 planes of sound information</a:t>
            </a:r>
          </a:p>
          <a:p>
            <a:r>
              <a:rPr lang="en-US" dirty="0" smtClean="0"/>
              <a:t>Tested in AMCA certified sound labs</a:t>
            </a:r>
          </a:p>
          <a:p>
            <a:r>
              <a:rPr lang="en-US" dirty="0" smtClean="0"/>
              <a:t>Allows for confidence in equipment placement</a:t>
            </a:r>
            <a:endParaRPr lang="en-US" dirty="0"/>
          </a:p>
        </p:txBody>
      </p:sp>
      <p:sp>
        <p:nvSpPr>
          <p:cNvPr id="4" name="Slide Number Placeholder 3"/>
          <p:cNvSpPr>
            <a:spLocks noGrp="1"/>
          </p:cNvSpPr>
          <p:nvPr>
            <p:ph type="sldNum" sz="quarter" idx="10"/>
          </p:nvPr>
        </p:nvSpPr>
        <p:spPr/>
        <p:txBody>
          <a:bodyPr/>
          <a:lstStyle/>
          <a:p>
            <a:pPr>
              <a:defRPr/>
            </a:pPr>
            <a:fld id="{B3E981A7-94D6-4FB7-8A7A-15968C4F3759}" type="slidenum">
              <a:rPr lang="en-US" smtClean="0"/>
              <a:pPr>
                <a:defRPr/>
              </a:pPr>
              <a:t>31</a:t>
            </a:fld>
            <a:endParaRPr lang="en-US" sz="140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06" y="2801031"/>
            <a:ext cx="8542055" cy="2677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97720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Controls</a:t>
            </a:r>
            <a:endParaRPr lang="en-US" dirty="0"/>
          </a:p>
        </p:txBody>
      </p:sp>
      <p:sp>
        <p:nvSpPr>
          <p:cNvPr id="3" name="Content Placeholder 2"/>
          <p:cNvSpPr>
            <a:spLocks noGrp="1"/>
          </p:cNvSpPr>
          <p:nvPr>
            <p:ph idx="1"/>
          </p:nvPr>
        </p:nvSpPr>
        <p:spPr/>
        <p:txBody>
          <a:bodyPr/>
          <a:lstStyle/>
          <a:p>
            <a:r>
              <a:rPr lang="en-US" dirty="0" smtClean="0"/>
              <a:t>Turn RV Demo On </a:t>
            </a:r>
          </a:p>
          <a:p>
            <a:r>
              <a:rPr lang="en-US" dirty="0" smtClean="0"/>
              <a:t>Open Google Chrome and use Web UI bookmark</a:t>
            </a:r>
          </a:p>
          <a:p>
            <a:r>
              <a:rPr lang="en-US" dirty="0" smtClean="0"/>
              <a:t>Highlight that Greenheck programs all of its own controls </a:t>
            </a:r>
          </a:p>
          <a:p>
            <a:r>
              <a:rPr lang="en-US" dirty="0" smtClean="0"/>
              <a:t>Controls are flexible and can easily be adjusted by changing a few screens</a:t>
            </a:r>
            <a:endParaRPr lang="en-US" dirty="0"/>
          </a:p>
        </p:txBody>
      </p:sp>
      <p:sp>
        <p:nvSpPr>
          <p:cNvPr id="4" name="Slide Number Placeholder 3"/>
          <p:cNvSpPr>
            <a:spLocks noGrp="1"/>
          </p:cNvSpPr>
          <p:nvPr>
            <p:ph type="sldNum" sz="quarter" idx="10"/>
          </p:nvPr>
        </p:nvSpPr>
        <p:spPr/>
        <p:txBody>
          <a:bodyPr/>
          <a:lstStyle/>
          <a:p>
            <a:fld id="{E57A8FBE-210B-4D18-BFAD-1783E60171E3}" type="slidenum">
              <a:rPr lang="en-US" altLang="en-US" smtClean="0"/>
              <a:pPr/>
              <a:t>32</a:t>
            </a:fld>
            <a:endParaRPr lang="en-US" altLang="en-US" sz="140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8449" y="609600"/>
            <a:ext cx="1371401" cy="1898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48252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Controls</a:t>
            </a:r>
            <a:endParaRPr lang="en-US" dirty="0"/>
          </a:p>
        </p:txBody>
      </p:sp>
      <p:sp>
        <p:nvSpPr>
          <p:cNvPr id="3" name="Content Placeholder 2"/>
          <p:cNvSpPr>
            <a:spLocks noGrp="1"/>
          </p:cNvSpPr>
          <p:nvPr>
            <p:ph idx="1"/>
          </p:nvPr>
        </p:nvSpPr>
        <p:spPr/>
        <p:txBody>
          <a:bodyPr/>
          <a:lstStyle/>
          <a:p>
            <a:r>
              <a:rPr lang="en-US" dirty="0" smtClean="0"/>
              <a:t>Menu’s are easy to understand and navigate</a:t>
            </a:r>
          </a:p>
          <a:p>
            <a:r>
              <a:rPr lang="en-US" dirty="0" smtClean="0"/>
              <a:t>Submittals show all sequence of operations and BMS points list tailored to the selected unit</a:t>
            </a:r>
          </a:p>
          <a:p>
            <a:endParaRPr lang="en-US" dirty="0"/>
          </a:p>
        </p:txBody>
      </p:sp>
      <p:sp>
        <p:nvSpPr>
          <p:cNvPr id="4" name="Slide Number Placeholder 3"/>
          <p:cNvSpPr>
            <a:spLocks noGrp="1"/>
          </p:cNvSpPr>
          <p:nvPr>
            <p:ph type="sldNum" sz="quarter" idx="10"/>
          </p:nvPr>
        </p:nvSpPr>
        <p:spPr/>
        <p:txBody>
          <a:bodyPr/>
          <a:lstStyle/>
          <a:p>
            <a:fld id="{E57A8FBE-210B-4D18-BFAD-1783E60171E3}" type="slidenum">
              <a:rPr lang="en-US" altLang="en-US" smtClean="0"/>
              <a:pPr/>
              <a:t>33</a:t>
            </a:fld>
            <a:endParaRPr lang="en-US" altLang="en-US" sz="14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739" y="2819400"/>
            <a:ext cx="4604522" cy="2276623"/>
          </a:xfrm>
          <a:prstGeom prst="rect">
            <a:avLst/>
          </a:prstGeom>
        </p:spPr>
      </p:pic>
    </p:spTree>
    <p:extLst>
      <p:ext uri="{BB962C8B-B14F-4D97-AF65-F5344CB8AC3E}">
        <p14:creationId xmlns:p14="http://schemas.microsoft.com/office/powerpoint/2010/main" val="20993069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Controls</a:t>
            </a:r>
            <a:endParaRPr lang="en-US" dirty="0"/>
          </a:p>
        </p:txBody>
      </p:sp>
      <p:sp>
        <p:nvSpPr>
          <p:cNvPr id="3" name="Content Placeholder 2"/>
          <p:cNvSpPr>
            <a:spLocks noGrp="1"/>
          </p:cNvSpPr>
          <p:nvPr>
            <p:ph idx="1"/>
          </p:nvPr>
        </p:nvSpPr>
        <p:spPr/>
        <p:txBody>
          <a:bodyPr/>
          <a:lstStyle/>
          <a:p>
            <a:r>
              <a:rPr lang="en-US" dirty="0" smtClean="0"/>
              <a:t>Built in furnace commissioning guide for easy start up!</a:t>
            </a:r>
          </a:p>
          <a:p>
            <a:r>
              <a:rPr lang="en-US" dirty="0" smtClean="0"/>
              <a:t>Provides step by step guidance to ensure proper start up</a:t>
            </a:r>
            <a:endParaRPr lang="en-US" dirty="0"/>
          </a:p>
        </p:txBody>
      </p:sp>
      <p:sp>
        <p:nvSpPr>
          <p:cNvPr id="4" name="Slide Number Placeholder 3"/>
          <p:cNvSpPr>
            <a:spLocks noGrp="1"/>
          </p:cNvSpPr>
          <p:nvPr>
            <p:ph type="sldNum" sz="quarter" idx="10"/>
          </p:nvPr>
        </p:nvSpPr>
        <p:spPr/>
        <p:txBody>
          <a:bodyPr/>
          <a:lstStyle/>
          <a:p>
            <a:fld id="{E57A8FBE-210B-4D18-BFAD-1783E60171E3}" type="slidenum">
              <a:rPr lang="en-US" altLang="en-US" smtClean="0"/>
              <a:pPr/>
              <a:t>34</a:t>
            </a:fld>
            <a:endParaRPr lang="en-US" altLang="en-US" sz="1400"/>
          </a:p>
        </p:txBody>
      </p:sp>
      <p:pic>
        <p:nvPicPr>
          <p:cNvPr id="6" name="Picture 5"/>
          <p:cNvPicPr>
            <a:picLocks noChangeAspect="1"/>
          </p:cNvPicPr>
          <p:nvPr/>
        </p:nvPicPr>
        <p:blipFill>
          <a:blip r:embed="rId2"/>
          <a:stretch>
            <a:fillRect/>
          </a:stretch>
        </p:blipFill>
        <p:spPr>
          <a:xfrm>
            <a:off x="2819400" y="3048000"/>
            <a:ext cx="4860883" cy="2362200"/>
          </a:xfrm>
          <a:prstGeom prst="rect">
            <a:avLst/>
          </a:prstGeom>
        </p:spPr>
      </p:pic>
    </p:spTree>
    <p:extLst>
      <p:ext uri="{BB962C8B-B14F-4D97-AF65-F5344CB8AC3E}">
        <p14:creationId xmlns:p14="http://schemas.microsoft.com/office/powerpoint/2010/main" val="18860295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Controls Talking Points</a:t>
            </a:r>
            <a:endParaRPr lang="en-US" dirty="0"/>
          </a:p>
        </p:txBody>
      </p:sp>
      <p:sp>
        <p:nvSpPr>
          <p:cNvPr id="3" name="Content Placeholder 2"/>
          <p:cNvSpPr>
            <a:spLocks noGrp="1"/>
          </p:cNvSpPr>
          <p:nvPr>
            <p:ph idx="1"/>
          </p:nvPr>
        </p:nvSpPr>
        <p:spPr>
          <a:xfrm>
            <a:off x="152400" y="838200"/>
            <a:ext cx="8991600" cy="4495799"/>
          </a:xfrm>
        </p:spPr>
        <p:txBody>
          <a:bodyPr/>
          <a:lstStyle/>
          <a:p>
            <a:r>
              <a:rPr lang="en-US" dirty="0"/>
              <a:t>All controls are programmed and tested in-house</a:t>
            </a:r>
          </a:p>
          <a:p>
            <a:pPr lvl="1"/>
            <a:r>
              <a:rPr lang="en-US" dirty="0"/>
              <a:t>Sequences are designed for our units and </a:t>
            </a:r>
            <a:r>
              <a:rPr lang="en-US" dirty="0" smtClean="0"/>
              <a:t>components</a:t>
            </a:r>
          </a:p>
          <a:p>
            <a:r>
              <a:rPr lang="en-US" dirty="0" smtClean="0"/>
              <a:t>We </a:t>
            </a:r>
            <a:r>
              <a:rPr lang="en-US" dirty="0" smtClean="0"/>
              <a:t>use </a:t>
            </a:r>
            <a:r>
              <a:rPr lang="en-US" dirty="0"/>
              <a:t>feedback from </a:t>
            </a:r>
            <a:r>
              <a:rPr lang="en-US" b="1" u="sng" dirty="0"/>
              <a:t>YOU</a:t>
            </a:r>
            <a:r>
              <a:rPr lang="en-US" dirty="0"/>
              <a:t> to make our controls </a:t>
            </a:r>
            <a:r>
              <a:rPr lang="en-US" dirty="0" smtClean="0"/>
              <a:t>better</a:t>
            </a:r>
          </a:p>
          <a:p>
            <a:pPr lvl="1"/>
            <a:r>
              <a:rPr lang="en-US" dirty="0" smtClean="0"/>
              <a:t>Each version update we include new sequences/features that YOU have helped us create with your feedback. </a:t>
            </a:r>
          </a:p>
          <a:p>
            <a:r>
              <a:rPr lang="en-US" dirty="0" smtClean="0"/>
              <a:t>Our </a:t>
            </a:r>
            <a:r>
              <a:rPr lang="en-US" dirty="0"/>
              <a:t>in-house service team offers full technical </a:t>
            </a:r>
            <a:r>
              <a:rPr lang="en-US" sz="2400" dirty="0"/>
              <a:t>support</a:t>
            </a:r>
            <a:r>
              <a:rPr lang="en-US" sz="2400" dirty="0" smtClean="0"/>
              <a:t>!</a:t>
            </a:r>
          </a:p>
          <a:p>
            <a:pPr lvl="1"/>
            <a:r>
              <a:rPr lang="en-US" dirty="0" smtClean="0"/>
              <a:t>Our all encompassing technical support team covers both the mechanical and control components</a:t>
            </a:r>
          </a:p>
          <a:p>
            <a:endParaRPr lang="en-US" dirty="0"/>
          </a:p>
        </p:txBody>
      </p:sp>
      <p:sp>
        <p:nvSpPr>
          <p:cNvPr id="4" name="Slide Number Placeholder 3"/>
          <p:cNvSpPr>
            <a:spLocks noGrp="1"/>
          </p:cNvSpPr>
          <p:nvPr>
            <p:ph type="sldNum" sz="quarter" idx="10"/>
          </p:nvPr>
        </p:nvSpPr>
        <p:spPr/>
        <p:txBody>
          <a:bodyPr/>
          <a:lstStyle/>
          <a:p>
            <a:fld id="{895D313E-EF7F-4E42-BEBB-C75DE22B3E98}" type="slidenum">
              <a:rPr lang="en-US" altLang="en-US" smtClean="0"/>
              <a:pPr/>
              <a:t>35</a:t>
            </a:fld>
            <a:endParaRPr lang="en-US" altLang="en-US" sz="1400"/>
          </a:p>
        </p:txBody>
      </p:sp>
      <p:pic>
        <p:nvPicPr>
          <p:cNvPr id="6" name="Picture 5"/>
          <p:cNvPicPr>
            <a:picLocks noChangeAspect="1"/>
          </p:cNvPicPr>
          <p:nvPr/>
        </p:nvPicPr>
        <p:blipFill>
          <a:blip r:embed="rId2"/>
          <a:stretch>
            <a:fillRect/>
          </a:stretch>
        </p:blipFill>
        <p:spPr>
          <a:xfrm>
            <a:off x="6657495" y="4572000"/>
            <a:ext cx="2486505" cy="1177818"/>
          </a:xfrm>
          <a:prstGeom prst="rect">
            <a:avLst/>
          </a:prstGeom>
        </p:spPr>
      </p:pic>
    </p:spTree>
    <p:extLst>
      <p:ext uri="{BB962C8B-B14F-4D97-AF65-F5344CB8AC3E}">
        <p14:creationId xmlns:p14="http://schemas.microsoft.com/office/powerpoint/2010/main" val="9866032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Controls Talking Points</a:t>
            </a:r>
            <a:endParaRPr lang="en-US" dirty="0"/>
          </a:p>
        </p:txBody>
      </p:sp>
      <p:sp>
        <p:nvSpPr>
          <p:cNvPr id="3" name="Text Placeholder 2"/>
          <p:cNvSpPr>
            <a:spLocks noGrp="1"/>
          </p:cNvSpPr>
          <p:nvPr>
            <p:ph type="body" sz="quarter" idx="11"/>
          </p:nvPr>
        </p:nvSpPr>
        <p:spPr/>
        <p:txBody>
          <a:bodyPr/>
          <a:lstStyle/>
          <a:p>
            <a:r>
              <a:rPr lang="en-US" dirty="0" smtClean="0"/>
              <a:t>Unit is programmed from the factory based on the selection.</a:t>
            </a:r>
          </a:p>
          <a:p>
            <a:r>
              <a:rPr lang="en-US" dirty="0" smtClean="0"/>
              <a:t>Sequences are easy to adjust in case something is missed or needs to be changed in the field</a:t>
            </a:r>
          </a:p>
          <a:p>
            <a:r>
              <a:rPr lang="en-US" dirty="0" smtClean="0"/>
              <a:t>Simple to navigate menus for startup and servicing</a:t>
            </a:r>
          </a:p>
          <a:p>
            <a:r>
              <a:rPr lang="en-US" dirty="0" smtClean="0"/>
              <a:t>Full BMS integration for both monitoring and control </a:t>
            </a:r>
          </a:p>
        </p:txBody>
      </p:sp>
      <p:sp>
        <p:nvSpPr>
          <p:cNvPr id="4" name="Slide Number Placeholder 3"/>
          <p:cNvSpPr>
            <a:spLocks noGrp="1"/>
          </p:cNvSpPr>
          <p:nvPr>
            <p:ph type="sldNum" sz="quarter" idx="12"/>
          </p:nvPr>
        </p:nvSpPr>
        <p:spPr/>
        <p:txBody>
          <a:bodyPr/>
          <a:lstStyle/>
          <a:p>
            <a:fld id="{42AB9119-3D90-4681-A88C-B1187F7244BD}" type="slidenum">
              <a:rPr lang="en-US" altLang="en-US" smtClean="0"/>
              <a:pPr/>
              <a:t>36</a:t>
            </a:fld>
            <a:endParaRPr lang="en-US" altLang="en-US" sz="1400"/>
          </a:p>
        </p:txBody>
      </p:sp>
    </p:spTree>
    <p:extLst>
      <p:ext uri="{BB962C8B-B14F-4D97-AF65-F5344CB8AC3E}">
        <p14:creationId xmlns:p14="http://schemas.microsoft.com/office/powerpoint/2010/main" val="25329228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NEW! </a:t>
            </a:r>
            <a:r>
              <a:rPr lang="en-US" dirty="0" smtClean="0"/>
              <a:t>Web User Interface </a:t>
            </a:r>
            <a:r>
              <a:rPr lang="en-US" dirty="0" smtClean="0">
                <a:solidFill>
                  <a:srgbClr val="C00000"/>
                </a:solidFill>
              </a:rPr>
              <a:t>NEW</a:t>
            </a:r>
            <a:r>
              <a:rPr lang="en-US" dirty="0">
                <a:solidFill>
                  <a:srgbClr val="C00000"/>
                </a:solidFill>
              </a:rPr>
              <a:t>!</a:t>
            </a:r>
            <a:endParaRPr lang="en-US" dirty="0"/>
          </a:p>
        </p:txBody>
      </p:sp>
      <p:sp>
        <p:nvSpPr>
          <p:cNvPr id="3" name="Text Placeholder 2"/>
          <p:cNvSpPr>
            <a:spLocks noGrp="1"/>
          </p:cNvSpPr>
          <p:nvPr>
            <p:ph type="body" sz="quarter" idx="11"/>
          </p:nvPr>
        </p:nvSpPr>
        <p:spPr/>
        <p:txBody>
          <a:bodyPr/>
          <a:lstStyle/>
          <a:p>
            <a:r>
              <a:rPr lang="en-US" dirty="0"/>
              <a:t>The web user interface is a standard feature and can be accessed through the building network with a simple Ethernet connection. </a:t>
            </a:r>
          </a:p>
        </p:txBody>
      </p:sp>
      <p:sp>
        <p:nvSpPr>
          <p:cNvPr id="4" name="Slide Number Placeholder 3"/>
          <p:cNvSpPr>
            <a:spLocks noGrp="1"/>
          </p:cNvSpPr>
          <p:nvPr>
            <p:ph type="sldNum" sz="quarter" idx="12"/>
          </p:nvPr>
        </p:nvSpPr>
        <p:spPr/>
        <p:txBody>
          <a:bodyPr/>
          <a:lstStyle/>
          <a:p>
            <a:fld id="{B699B9D0-021C-4876-8499-6BFC827ABD59}" type="slidenum">
              <a:rPr lang="en-US" altLang="en-US" smtClean="0"/>
              <a:pPr/>
              <a:t>37</a:t>
            </a:fld>
            <a:endParaRPr lang="en-US" altLang="en-US" sz="1400"/>
          </a:p>
        </p:txBody>
      </p:sp>
      <p:pic>
        <p:nvPicPr>
          <p:cNvPr id="5" name="Picture 4"/>
          <p:cNvPicPr>
            <a:picLocks noChangeAspect="1"/>
          </p:cNvPicPr>
          <p:nvPr/>
        </p:nvPicPr>
        <p:blipFill>
          <a:blip r:embed="rId2"/>
          <a:stretch>
            <a:fillRect/>
          </a:stretch>
        </p:blipFill>
        <p:spPr>
          <a:xfrm>
            <a:off x="2004797" y="2472488"/>
            <a:ext cx="5210605" cy="3242512"/>
          </a:xfrm>
          <a:prstGeom prst="rect">
            <a:avLst/>
          </a:prstGeom>
        </p:spPr>
      </p:pic>
    </p:spTree>
    <p:extLst>
      <p:ext uri="{BB962C8B-B14F-4D97-AF65-F5344CB8AC3E}">
        <p14:creationId xmlns:p14="http://schemas.microsoft.com/office/powerpoint/2010/main" val="2489309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User Interface</a:t>
            </a:r>
            <a:endParaRPr lang="en-US" dirty="0"/>
          </a:p>
        </p:txBody>
      </p:sp>
      <p:sp>
        <p:nvSpPr>
          <p:cNvPr id="3" name="Text Placeholder 2"/>
          <p:cNvSpPr>
            <a:spLocks noGrp="1"/>
          </p:cNvSpPr>
          <p:nvPr>
            <p:ph type="body" sz="quarter" idx="11"/>
          </p:nvPr>
        </p:nvSpPr>
        <p:spPr>
          <a:xfrm>
            <a:off x="533400" y="838200"/>
            <a:ext cx="8458200" cy="4876800"/>
          </a:xfrm>
        </p:spPr>
        <p:txBody>
          <a:bodyPr/>
          <a:lstStyle/>
          <a:p>
            <a:pPr lvl="0"/>
            <a:r>
              <a:rPr lang="en-US" sz="2000" b="1" dirty="0" smtClean="0"/>
              <a:t>Overview </a:t>
            </a:r>
            <a:r>
              <a:rPr lang="en-US" sz="2000" b="1" dirty="0"/>
              <a:t>screen </a:t>
            </a:r>
            <a:r>
              <a:rPr lang="en-US" sz="2000" b="1" dirty="0" smtClean="0"/>
              <a:t>graphic. </a:t>
            </a:r>
            <a:r>
              <a:rPr lang="en-US" sz="2000" dirty="0" smtClean="0"/>
              <a:t>This will </a:t>
            </a:r>
            <a:r>
              <a:rPr lang="en-US" sz="2000" dirty="0"/>
              <a:t>highlight the unit as it was designed and configured from factory. This screen provides current status of the unit and allows the user to adjust temperature </a:t>
            </a:r>
            <a:r>
              <a:rPr lang="en-US" sz="2000" dirty="0" err="1"/>
              <a:t>setpoints</a:t>
            </a:r>
            <a:r>
              <a:rPr lang="en-US" sz="2000" dirty="0"/>
              <a:t>. </a:t>
            </a:r>
          </a:p>
          <a:p>
            <a:pPr lvl="0"/>
            <a:r>
              <a:rPr lang="en-US" sz="2000" b="1" dirty="0" smtClean="0"/>
              <a:t>Alarm </a:t>
            </a:r>
            <a:r>
              <a:rPr lang="en-US" sz="2000" b="1" dirty="0"/>
              <a:t>Screen. </a:t>
            </a:r>
            <a:r>
              <a:rPr lang="en-US" sz="2000" dirty="0"/>
              <a:t>Explain that this screen allows the user to view current alarms as well past alarms that have been cleared. </a:t>
            </a:r>
          </a:p>
          <a:p>
            <a:pPr lvl="0"/>
            <a:r>
              <a:rPr lang="en-US" sz="2000" b="1" dirty="0" smtClean="0"/>
              <a:t>Trending </a:t>
            </a:r>
            <a:r>
              <a:rPr lang="en-US" sz="2000" b="1" dirty="0"/>
              <a:t>Screen. </a:t>
            </a:r>
            <a:r>
              <a:rPr lang="en-US" sz="2000" dirty="0"/>
              <a:t>This screen allows the user to trend defined monitoring points. The user can also run a trend for a set period of time and download the trending data to spreadsheet. </a:t>
            </a:r>
          </a:p>
          <a:p>
            <a:pPr lvl="0"/>
            <a:r>
              <a:rPr lang="en-US" sz="2000" b="1" dirty="0"/>
              <a:t>Information </a:t>
            </a:r>
            <a:r>
              <a:rPr lang="en-US" sz="2000" b="1" dirty="0" smtClean="0"/>
              <a:t>screen</a:t>
            </a:r>
            <a:r>
              <a:rPr lang="en-US" sz="2000" dirty="0" smtClean="0"/>
              <a:t>. </a:t>
            </a:r>
            <a:r>
              <a:rPr lang="en-US" sz="2000" dirty="0"/>
              <a:t>P</a:t>
            </a:r>
            <a:r>
              <a:rPr lang="en-US" sz="2000" dirty="0" smtClean="0"/>
              <a:t>rovides </a:t>
            </a:r>
            <a:r>
              <a:rPr lang="en-US" sz="2000" dirty="0"/>
              <a:t>user with DOAS contact support information and the controller IOM. </a:t>
            </a:r>
          </a:p>
          <a:p>
            <a:pPr lvl="0"/>
            <a:r>
              <a:rPr lang="en-US" sz="2000" b="1" dirty="0" smtClean="0"/>
              <a:t>Live Trend button. </a:t>
            </a:r>
            <a:r>
              <a:rPr lang="en-US" sz="2000" dirty="0" smtClean="0"/>
              <a:t>Shows an </a:t>
            </a:r>
            <a:r>
              <a:rPr lang="en-US" sz="2000" dirty="0"/>
              <a:t>active trend with standard monitoring points of unit. </a:t>
            </a:r>
          </a:p>
          <a:p>
            <a:pPr lvl="0"/>
            <a:r>
              <a:rPr lang="en-US" sz="2000" b="1" dirty="0" smtClean="0"/>
              <a:t>Unit Display button</a:t>
            </a:r>
            <a:r>
              <a:rPr lang="en-US" sz="2000" dirty="0" smtClean="0"/>
              <a:t>. This screen </a:t>
            </a:r>
            <a:r>
              <a:rPr lang="en-US" sz="2000" dirty="0"/>
              <a:t>is a mimic of the unit controller screen. Allows the user to fully access the unit for monitoring and </a:t>
            </a:r>
            <a:r>
              <a:rPr lang="en-US" sz="2000" dirty="0" err="1"/>
              <a:t>setpoint</a:t>
            </a:r>
            <a:r>
              <a:rPr lang="en-US" sz="2000" dirty="0"/>
              <a:t> changes. </a:t>
            </a:r>
          </a:p>
          <a:p>
            <a:endParaRPr lang="en-US" dirty="0"/>
          </a:p>
        </p:txBody>
      </p:sp>
      <p:sp>
        <p:nvSpPr>
          <p:cNvPr id="4" name="Slide Number Placeholder 3"/>
          <p:cNvSpPr>
            <a:spLocks noGrp="1"/>
          </p:cNvSpPr>
          <p:nvPr>
            <p:ph type="sldNum" sz="quarter" idx="12"/>
          </p:nvPr>
        </p:nvSpPr>
        <p:spPr/>
        <p:txBody>
          <a:bodyPr/>
          <a:lstStyle/>
          <a:p>
            <a:fld id="{B699B9D0-021C-4876-8499-6BFC827ABD59}" type="slidenum">
              <a:rPr lang="en-US" altLang="en-US" smtClean="0"/>
              <a:pPr/>
              <a:t>38</a:t>
            </a:fld>
            <a:endParaRPr lang="en-US" altLang="en-US" sz="1400"/>
          </a:p>
        </p:txBody>
      </p:sp>
    </p:spTree>
    <p:extLst>
      <p:ext uri="{BB962C8B-B14F-4D97-AF65-F5344CB8AC3E}">
        <p14:creationId xmlns:p14="http://schemas.microsoft.com/office/powerpoint/2010/main" val="2270509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err="1" smtClean="0"/>
              <a:t>eCAPS</a:t>
            </a:r>
            <a:endParaRPr lang="en-US" dirty="0"/>
          </a:p>
        </p:txBody>
      </p:sp>
      <p:sp>
        <p:nvSpPr>
          <p:cNvPr id="13" name="Content Placeholder 12"/>
          <p:cNvSpPr>
            <a:spLocks noGrp="1"/>
          </p:cNvSpPr>
          <p:nvPr>
            <p:ph idx="1"/>
          </p:nvPr>
        </p:nvSpPr>
        <p:spPr/>
        <p:txBody>
          <a:bodyPr/>
          <a:lstStyle/>
          <a:p>
            <a:r>
              <a:rPr lang="en-US" dirty="0" smtClean="0"/>
              <a:t>The computer is connected to Wi-Fi so </a:t>
            </a:r>
            <a:r>
              <a:rPr lang="en-US" dirty="0" err="1" smtClean="0"/>
              <a:t>eCAPS</a:t>
            </a:r>
            <a:r>
              <a:rPr lang="en-US" dirty="0" smtClean="0"/>
              <a:t> can be pulled up to showcase how easy it is to select a Greenheck RV or RVE product</a:t>
            </a:r>
          </a:p>
          <a:p>
            <a:r>
              <a:rPr lang="en-US" dirty="0" smtClean="0"/>
              <a:t>Ask them for information on airflow and temperature to make a selection</a:t>
            </a:r>
          </a:p>
        </p:txBody>
      </p:sp>
      <p:sp>
        <p:nvSpPr>
          <p:cNvPr id="5" name="Slide Number Placeholder 4"/>
          <p:cNvSpPr>
            <a:spLocks noGrp="1"/>
          </p:cNvSpPr>
          <p:nvPr>
            <p:ph type="sldNum" sz="quarter" idx="10"/>
          </p:nvPr>
        </p:nvSpPr>
        <p:spPr/>
        <p:txBody>
          <a:bodyPr/>
          <a:lstStyle/>
          <a:p>
            <a:fld id="{57E600BD-7E6B-4F7C-BB78-AC4DF7AE5526}" type="slidenum">
              <a:rPr lang="en-US" altLang="en-US" smtClean="0"/>
              <a:pPr/>
              <a:t>39</a:t>
            </a:fld>
            <a:endParaRPr lang="en-US"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8862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8407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Recovery Demo</a:t>
            </a:r>
            <a:endParaRPr lang="en-US" dirty="0"/>
          </a:p>
        </p:txBody>
      </p:sp>
      <p:sp>
        <p:nvSpPr>
          <p:cNvPr id="3" name="Content Placeholder 2"/>
          <p:cNvSpPr>
            <a:spLocks noGrp="1"/>
          </p:cNvSpPr>
          <p:nvPr>
            <p:ph idx="1"/>
          </p:nvPr>
        </p:nvSpPr>
        <p:spPr>
          <a:xfrm>
            <a:off x="457200" y="838200"/>
            <a:ext cx="5715000" cy="4495799"/>
          </a:xfrm>
        </p:spPr>
        <p:txBody>
          <a:bodyPr/>
          <a:lstStyle/>
          <a:p>
            <a:r>
              <a:rPr lang="en-US" sz="2000" dirty="0" smtClean="0"/>
              <a:t>Turn demo on using push button</a:t>
            </a:r>
          </a:p>
          <a:p>
            <a:r>
              <a:rPr lang="en-US" sz="2000" dirty="0" smtClean="0"/>
              <a:t>Turn on AC unit if outdoor air temperature is greater than 70F</a:t>
            </a:r>
          </a:p>
          <a:p>
            <a:r>
              <a:rPr lang="en-US" sz="2000" dirty="0" smtClean="0"/>
              <a:t>On the computer desk top open ERV Demo</a:t>
            </a:r>
          </a:p>
          <a:p>
            <a:r>
              <a:rPr lang="en-US" sz="2000" dirty="0" smtClean="0"/>
              <a:t>Turn on energy recovery unit. (Keep energy wheel off)</a:t>
            </a:r>
          </a:p>
          <a:p>
            <a:r>
              <a:rPr lang="en-US" sz="2000" dirty="0" smtClean="0"/>
              <a:t>Turn electric heater on right away to get entering air temperature to 95°F</a:t>
            </a:r>
          </a:p>
          <a:p>
            <a:r>
              <a:rPr lang="en-US" sz="2000" dirty="0" smtClean="0"/>
              <a:t>As the system is getting up to temperature explain how the demo is simulating a warm summer day</a:t>
            </a:r>
          </a:p>
          <a:p>
            <a:r>
              <a:rPr lang="en-US" sz="2000" dirty="0" smtClean="0"/>
              <a:t>Turn on the energy wheel with the group feeling the air temperature change</a:t>
            </a:r>
          </a:p>
        </p:txBody>
      </p:sp>
      <p:sp>
        <p:nvSpPr>
          <p:cNvPr id="5" name="Slide Number Placeholder 4"/>
          <p:cNvSpPr>
            <a:spLocks noGrp="1"/>
          </p:cNvSpPr>
          <p:nvPr>
            <p:ph type="sldNum" sz="quarter" idx="10"/>
          </p:nvPr>
        </p:nvSpPr>
        <p:spPr/>
        <p:txBody>
          <a:bodyPr/>
          <a:lstStyle/>
          <a:p>
            <a:fld id="{57E600BD-7E6B-4F7C-BB78-AC4DF7AE5526}" type="slidenum">
              <a:rPr lang="en-US" altLang="en-US" smtClean="0"/>
              <a:pPr/>
              <a:t>4</a:t>
            </a:fld>
            <a:endParaRPr lang="en-US" altLang="en-US" sz="140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574" y="1661985"/>
            <a:ext cx="2644426" cy="222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43109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err="1" smtClean="0"/>
              <a:t>eCAPS</a:t>
            </a:r>
            <a:r>
              <a:rPr lang="en-US" dirty="0" smtClean="0"/>
              <a:t> Talking Points</a:t>
            </a:r>
            <a:endParaRPr lang="en-US" dirty="0"/>
          </a:p>
        </p:txBody>
      </p:sp>
      <p:sp>
        <p:nvSpPr>
          <p:cNvPr id="13" name="Content Placeholder 12"/>
          <p:cNvSpPr>
            <a:spLocks noGrp="1"/>
          </p:cNvSpPr>
          <p:nvPr>
            <p:ph idx="1"/>
          </p:nvPr>
        </p:nvSpPr>
        <p:spPr/>
        <p:txBody>
          <a:bodyPr/>
          <a:lstStyle/>
          <a:p>
            <a:r>
              <a:rPr lang="en-US" dirty="0" smtClean="0"/>
              <a:t>Greenheck is making equipment selections easy</a:t>
            </a:r>
          </a:p>
          <a:p>
            <a:r>
              <a:rPr lang="en-US" dirty="0" smtClean="0"/>
              <a:t>Only manufacturer providing this type of selection </a:t>
            </a:r>
          </a:p>
          <a:p>
            <a:r>
              <a:rPr lang="en-US" dirty="0" smtClean="0"/>
              <a:t>Two easy steps to get unit information </a:t>
            </a:r>
            <a:endParaRPr lang="en-US" dirty="0"/>
          </a:p>
          <a:p>
            <a:pPr lvl="1"/>
            <a:r>
              <a:rPr lang="en-US" dirty="0" smtClean="0"/>
              <a:t>Heating/cooling capacities </a:t>
            </a:r>
          </a:p>
          <a:p>
            <a:pPr lvl="1"/>
            <a:r>
              <a:rPr lang="en-US" dirty="0" smtClean="0"/>
              <a:t>Electrical</a:t>
            </a:r>
          </a:p>
          <a:p>
            <a:pPr lvl="1"/>
            <a:r>
              <a:rPr lang="en-US" dirty="0" smtClean="0"/>
              <a:t>Weight</a:t>
            </a:r>
          </a:p>
          <a:p>
            <a:pPr lvl="1"/>
            <a:r>
              <a:rPr lang="en-US" dirty="0" smtClean="0"/>
              <a:t>Dimensions</a:t>
            </a:r>
          </a:p>
          <a:p>
            <a:r>
              <a:rPr lang="en-US" dirty="0" smtClean="0"/>
              <a:t>Easiest way to get engineers to specify Greenheck RV and RVE products!</a:t>
            </a:r>
          </a:p>
        </p:txBody>
      </p:sp>
      <p:sp>
        <p:nvSpPr>
          <p:cNvPr id="5" name="Slide Number Placeholder 4"/>
          <p:cNvSpPr>
            <a:spLocks noGrp="1"/>
          </p:cNvSpPr>
          <p:nvPr>
            <p:ph type="sldNum" sz="quarter" idx="10"/>
          </p:nvPr>
        </p:nvSpPr>
        <p:spPr/>
        <p:txBody>
          <a:bodyPr/>
          <a:lstStyle/>
          <a:p>
            <a:fld id="{57E600BD-7E6B-4F7C-BB78-AC4DF7AE5526}" type="slidenum">
              <a:rPr lang="en-US" altLang="en-US" smtClean="0"/>
              <a:pPr/>
              <a:t>40</a:t>
            </a:fld>
            <a:endParaRPr lang="en-US" altLang="en-US"/>
          </a:p>
        </p:txBody>
      </p:sp>
    </p:spTree>
    <p:extLst>
      <p:ext uri="{BB962C8B-B14F-4D97-AF65-F5344CB8AC3E}">
        <p14:creationId xmlns:p14="http://schemas.microsoft.com/office/powerpoint/2010/main" val="16906131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Condenser</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Greenheck is now offering a remote condenser up to 30 tons on RV and RVE products </a:t>
            </a:r>
          </a:p>
          <a:p>
            <a:r>
              <a:rPr lang="en-US" dirty="0" smtClean="0"/>
              <a:t>Modulating hot gas reheat capabilities</a:t>
            </a:r>
          </a:p>
          <a:p>
            <a:r>
              <a:rPr lang="en-US" dirty="0" smtClean="0"/>
              <a:t>Compressors and reheat coil are all factory installed and tested</a:t>
            </a:r>
          </a:p>
          <a:p>
            <a:r>
              <a:rPr lang="en-US" dirty="0" smtClean="0"/>
              <a:t>Cost saving installations</a:t>
            </a:r>
            <a:endParaRPr lang="en-US" dirty="0"/>
          </a:p>
        </p:txBody>
      </p:sp>
      <p:sp>
        <p:nvSpPr>
          <p:cNvPr id="4" name="Slide Number Placeholder 3"/>
          <p:cNvSpPr>
            <a:spLocks noGrp="1"/>
          </p:cNvSpPr>
          <p:nvPr>
            <p:ph type="sldNum" sz="quarter" idx="10"/>
          </p:nvPr>
        </p:nvSpPr>
        <p:spPr/>
        <p:txBody>
          <a:bodyPr/>
          <a:lstStyle/>
          <a:p>
            <a:fld id="{E57A8FBE-210B-4D18-BFAD-1783E60171E3}" type="slidenum">
              <a:rPr lang="en-US" altLang="en-US" smtClean="0"/>
              <a:pPr/>
              <a:t>41</a:t>
            </a:fld>
            <a:endParaRPr lang="en-US" altLang="en-US" sz="140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3429000"/>
            <a:ext cx="3162300" cy="2194225"/>
          </a:xfrm>
          <a:prstGeom prst="rect">
            <a:avLst/>
          </a:prstGeom>
        </p:spPr>
      </p:pic>
    </p:spTree>
    <p:extLst>
      <p:ext uri="{BB962C8B-B14F-4D97-AF65-F5344CB8AC3E}">
        <p14:creationId xmlns:p14="http://schemas.microsoft.com/office/powerpoint/2010/main" val="11279758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Condenser Example</a:t>
            </a:r>
            <a:endParaRPr lang="en-US" dirty="0"/>
          </a:p>
        </p:txBody>
      </p:sp>
      <p:sp>
        <p:nvSpPr>
          <p:cNvPr id="3" name="Content Placeholder 2"/>
          <p:cNvSpPr>
            <a:spLocks noGrp="1"/>
          </p:cNvSpPr>
          <p:nvPr>
            <p:ph idx="1"/>
          </p:nvPr>
        </p:nvSpPr>
        <p:spPr/>
        <p:txBody>
          <a:bodyPr/>
          <a:lstStyle/>
          <a:p>
            <a:r>
              <a:rPr lang="en-US" dirty="0" smtClean="0"/>
              <a:t>Great for standing seam metal roof applications</a:t>
            </a:r>
            <a:endParaRPr lang="en-US" dirty="0"/>
          </a:p>
        </p:txBody>
      </p:sp>
      <p:sp>
        <p:nvSpPr>
          <p:cNvPr id="4" name="Slide Number Placeholder 3"/>
          <p:cNvSpPr>
            <a:spLocks noGrp="1"/>
          </p:cNvSpPr>
          <p:nvPr>
            <p:ph type="sldNum" sz="quarter" idx="10"/>
          </p:nvPr>
        </p:nvSpPr>
        <p:spPr/>
        <p:txBody>
          <a:bodyPr/>
          <a:lstStyle/>
          <a:p>
            <a:fld id="{E57A8FBE-210B-4D18-BFAD-1783E60171E3}" type="slidenum">
              <a:rPr lang="en-US" altLang="en-US" smtClean="0"/>
              <a:pPr/>
              <a:t>42</a:t>
            </a:fld>
            <a:endParaRPr lang="en-US" altLang="en-US" sz="140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6096000" cy="4055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65928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Condenser Talking Points</a:t>
            </a:r>
            <a:endParaRPr lang="en-US" dirty="0"/>
          </a:p>
        </p:txBody>
      </p:sp>
      <p:sp>
        <p:nvSpPr>
          <p:cNvPr id="3" name="Content Placeholder 2"/>
          <p:cNvSpPr>
            <a:spLocks noGrp="1"/>
          </p:cNvSpPr>
          <p:nvPr>
            <p:ph idx="1"/>
          </p:nvPr>
        </p:nvSpPr>
        <p:spPr/>
        <p:txBody>
          <a:bodyPr/>
          <a:lstStyle/>
          <a:p>
            <a:r>
              <a:rPr lang="en-US" dirty="0" smtClean="0"/>
              <a:t>25’ of rise, 100’ of equivalent line run </a:t>
            </a:r>
          </a:p>
          <a:p>
            <a:r>
              <a:rPr lang="en-US" dirty="0" smtClean="0"/>
              <a:t>Keeping the compressor indoors simplifies installation</a:t>
            </a:r>
          </a:p>
          <a:p>
            <a:pPr lvl="1"/>
            <a:r>
              <a:rPr lang="en-US" dirty="0" smtClean="0"/>
              <a:t>Greenheck pipes and wires hot gas reheat at the factory</a:t>
            </a:r>
          </a:p>
          <a:p>
            <a:r>
              <a:rPr lang="en-US" dirty="0" smtClean="0"/>
              <a:t>Reduces contractor installation and start up time</a:t>
            </a:r>
          </a:p>
          <a:p>
            <a:pPr lvl="1"/>
            <a:r>
              <a:rPr lang="en-US" dirty="0" smtClean="0"/>
              <a:t>Contractor just needs to connect the systems and charge the system</a:t>
            </a:r>
          </a:p>
          <a:p>
            <a:pPr lvl="1"/>
            <a:r>
              <a:rPr lang="en-US" dirty="0" smtClean="0"/>
              <a:t>Factory provided controls are all set for operation!</a:t>
            </a:r>
          </a:p>
          <a:p>
            <a:r>
              <a:rPr lang="en-US" dirty="0" smtClean="0"/>
              <a:t>Complete package from one manufacturer</a:t>
            </a:r>
            <a:endParaRPr lang="en-US" dirty="0"/>
          </a:p>
        </p:txBody>
      </p:sp>
      <p:sp>
        <p:nvSpPr>
          <p:cNvPr id="4" name="Slide Number Placeholder 3"/>
          <p:cNvSpPr>
            <a:spLocks noGrp="1"/>
          </p:cNvSpPr>
          <p:nvPr>
            <p:ph type="sldNum" sz="quarter" idx="10"/>
          </p:nvPr>
        </p:nvSpPr>
        <p:spPr/>
        <p:txBody>
          <a:bodyPr/>
          <a:lstStyle/>
          <a:p>
            <a:fld id="{E57A8FBE-210B-4D18-BFAD-1783E60171E3}" type="slidenum">
              <a:rPr lang="en-US" altLang="en-US" smtClean="0"/>
              <a:pPr/>
              <a:t>43</a:t>
            </a:fld>
            <a:endParaRPr lang="en-US" altLang="en-US" sz="1400"/>
          </a:p>
        </p:txBody>
      </p:sp>
    </p:spTree>
    <p:extLst>
      <p:ext uri="{BB962C8B-B14F-4D97-AF65-F5344CB8AC3E}">
        <p14:creationId xmlns:p14="http://schemas.microsoft.com/office/powerpoint/2010/main" val="22712968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Talking Points</a:t>
            </a:r>
            <a:endParaRPr lang="en-US" dirty="0"/>
          </a:p>
        </p:txBody>
      </p:sp>
      <p:sp>
        <p:nvSpPr>
          <p:cNvPr id="3" name="Content Placeholder 2"/>
          <p:cNvSpPr>
            <a:spLocks noGrp="1"/>
          </p:cNvSpPr>
          <p:nvPr>
            <p:ph idx="1"/>
          </p:nvPr>
        </p:nvSpPr>
        <p:spPr/>
        <p:txBody>
          <a:bodyPr/>
          <a:lstStyle/>
          <a:p>
            <a:r>
              <a:rPr lang="en-US" dirty="0" smtClean="0"/>
              <a:t>Greenheck continues to expand its heating and cooling products!</a:t>
            </a:r>
          </a:p>
          <a:p>
            <a:r>
              <a:rPr lang="en-US" dirty="0" smtClean="0"/>
              <a:t>Greenheck has invested significantly in this business!</a:t>
            </a:r>
          </a:p>
          <a:p>
            <a:pPr lvl="1"/>
            <a:r>
              <a:rPr lang="en-US" dirty="0" smtClean="0"/>
              <a:t>Five manufacturing locations (WI, NC, MN, CA and OK)</a:t>
            </a:r>
          </a:p>
          <a:p>
            <a:pPr lvl="1"/>
            <a:r>
              <a:rPr lang="en-US" dirty="0" smtClean="0"/>
              <a:t>Psychrometric lab for year round performance testing</a:t>
            </a:r>
          </a:p>
          <a:p>
            <a:r>
              <a:rPr lang="en-US" dirty="0" smtClean="0"/>
              <a:t>Greenheck has products that fit your applications!</a:t>
            </a:r>
            <a:endParaRPr lang="en-US" dirty="0"/>
          </a:p>
        </p:txBody>
      </p:sp>
      <p:sp>
        <p:nvSpPr>
          <p:cNvPr id="4" name="Slide Number Placeholder 3"/>
          <p:cNvSpPr>
            <a:spLocks noGrp="1"/>
          </p:cNvSpPr>
          <p:nvPr>
            <p:ph type="sldNum" sz="quarter" idx="10"/>
          </p:nvPr>
        </p:nvSpPr>
        <p:spPr/>
        <p:txBody>
          <a:bodyPr/>
          <a:lstStyle/>
          <a:p>
            <a:fld id="{E57A8FBE-210B-4D18-BFAD-1783E60171E3}" type="slidenum">
              <a:rPr lang="en-US" altLang="en-US" smtClean="0"/>
              <a:pPr/>
              <a:t>44</a:t>
            </a:fld>
            <a:endParaRPr lang="en-US" altLang="en-US" sz="1400"/>
          </a:p>
        </p:txBody>
      </p:sp>
    </p:spTree>
    <p:extLst>
      <p:ext uri="{BB962C8B-B14F-4D97-AF65-F5344CB8AC3E}">
        <p14:creationId xmlns:p14="http://schemas.microsoft.com/office/powerpoint/2010/main" val="33386053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a:spcBef>
                <a:spcPct val="20000"/>
              </a:spcBef>
              <a:buFont typeface="Arial" pitchFamily="34" charset="0"/>
              <a:buChar char="–"/>
              <a:defRPr sz="2400">
                <a:solidFill>
                  <a:schemeClr val="tx1"/>
                </a:solidFill>
                <a:latin typeface="Arial" pitchFamily="34" charset="0"/>
                <a:cs typeface="Arial" pitchFamily="34" charset="0"/>
              </a:defRPr>
            </a:lvl2pPr>
            <a:lvl3pPr marL="1143000" indent="-228600">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spcBef>
                <a:spcPct val="0"/>
              </a:spcBef>
              <a:buFontTx/>
              <a:buNone/>
            </a:pPr>
            <a:fld id="{47B95D3F-BAE5-4D39-8891-1FA58A7B512C}" type="slidenum">
              <a:rPr lang="en-US" altLang="en-US" sz="900">
                <a:solidFill>
                  <a:schemeClr val="bg1"/>
                </a:solidFill>
              </a:rPr>
              <a:pPr>
                <a:spcBef>
                  <a:spcPct val="0"/>
                </a:spcBef>
                <a:buFontTx/>
                <a:buNone/>
              </a:pPr>
              <a:t>45</a:t>
            </a:fld>
            <a:endParaRPr lang="en-US" altLang="en-US" sz="1400">
              <a:solidFill>
                <a:schemeClr val="bg1"/>
              </a:solidFill>
            </a:endParaRPr>
          </a:p>
        </p:txBody>
      </p:sp>
      <p:pic>
        <p:nvPicPr>
          <p:cNvPr id="16387" name="Picture 17" descr="GHLogoWTag2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838200"/>
            <a:ext cx="44958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20"/>
          <p:cNvSpPr txBox="1">
            <a:spLocks noChangeArrowheads="1"/>
          </p:cNvSpPr>
          <p:nvPr/>
        </p:nvSpPr>
        <p:spPr bwMode="auto">
          <a:xfrm>
            <a:off x="871538" y="2362200"/>
            <a:ext cx="73914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a:spcBef>
                <a:spcPct val="20000"/>
              </a:spcBef>
              <a:buFont typeface="Arial" pitchFamily="34" charset="0"/>
              <a:buChar char="–"/>
              <a:defRPr sz="2400">
                <a:solidFill>
                  <a:schemeClr val="tx1"/>
                </a:solidFill>
                <a:latin typeface="Arial" pitchFamily="34" charset="0"/>
                <a:cs typeface="Arial" pitchFamily="34" charset="0"/>
              </a:defRPr>
            </a:lvl2pPr>
            <a:lvl3pPr marL="1143000" indent="-228600">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eaLnBrk="1" hangingPunct="1">
              <a:lnSpc>
                <a:spcPct val="110000"/>
              </a:lnSpc>
              <a:spcBef>
                <a:spcPct val="0"/>
              </a:spcBef>
              <a:buFontTx/>
              <a:buNone/>
            </a:pPr>
            <a:r>
              <a:rPr lang="en-US" altLang="en-US" sz="2000" i="1"/>
              <a:t>The mission of Greenheck is to be the market leader in the development, manufacture and worldwide sale of quality air moving and control equipment with total commitment to customer service.</a:t>
            </a:r>
            <a:endParaRPr lang="en-US" altLang="en-US" sz="2400"/>
          </a:p>
        </p:txBody>
      </p:sp>
      <p:grpSp>
        <p:nvGrpSpPr>
          <p:cNvPr id="5" name="Group 4"/>
          <p:cNvGrpSpPr/>
          <p:nvPr/>
        </p:nvGrpSpPr>
        <p:grpSpPr>
          <a:xfrm>
            <a:off x="2420423" y="4341813"/>
            <a:ext cx="4282461" cy="975182"/>
            <a:chOff x="2434604" y="3180894"/>
            <a:chExt cx="4282461" cy="975182"/>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3180894"/>
              <a:ext cx="2297465" cy="97518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4604" y="3181351"/>
              <a:ext cx="1176047" cy="974725"/>
            </a:xfrm>
            <a:prstGeom prst="rect">
              <a:avLst/>
            </a:prstGeom>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Recovery Demo Continued</a:t>
            </a:r>
            <a:endParaRPr lang="en-US" dirty="0"/>
          </a:p>
        </p:txBody>
      </p:sp>
      <p:sp>
        <p:nvSpPr>
          <p:cNvPr id="3" name="Content Placeholder 2"/>
          <p:cNvSpPr>
            <a:spLocks noGrp="1"/>
          </p:cNvSpPr>
          <p:nvPr>
            <p:ph idx="1"/>
          </p:nvPr>
        </p:nvSpPr>
        <p:spPr>
          <a:xfrm>
            <a:off x="457200" y="838200"/>
            <a:ext cx="5715000" cy="4495799"/>
          </a:xfrm>
        </p:spPr>
        <p:txBody>
          <a:bodyPr/>
          <a:lstStyle/>
          <a:p>
            <a:r>
              <a:rPr lang="en-US" sz="2000" dirty="0" smtClean="0"/>
              <a:t>Highlight energy savings and cooling load reduction on demo screen</a:t>
            </a:r>
          </a:p>
          <a:p>
            <a:r>
              <a:rPr lang="en-US" sz="2000" dirty="0" smtClean="0"/>
              <a:t>Click on ASHARE 90.1 button and show the enthalpy recovery ratio</a:t>
            </a:r>
          </a:p>
          <a:p>
            <a:r>
              <a:rPr lang="en-US" sz="2000" dirty="0" smtClean="0"/>
              <a:t>Energy code requires 50% minimum effectiveness. This is a performance metric and is driven by the amount of exhaust volume available. </a:t>
            </a:r>
          </a:p>
          <a:p>
            <a:pPr lvl="1"/>
            <a:r>
              <a:rPr lang="en-US" sz="1800" dirty="0" smtClean="0"/>
              <a:t>More exhaust, higher ratio</a:t>
            </a:r>
          </a:p>
          <a:p>
            <a:pPr lvl="1"/>
            <a:r>
              <a:rPr lang="en-US" sz="1800" dirty="0" smtClean="0"/>
              <a:t>Less exhaust, lower ratio</a:t>
            </a:r>
            <a:endParaRPr lang="en-US" sz="1800" dirty="0"/>
          </a:p>
        </p:txBody>
      </p:sp>
      <p:sp>
        <p:nvSpPr>
          <p:cNvPr id="5" name="Slide Number Placeholder 4"/>
          <p:cNvSpPr>
            <a:spLocks noGrp="1"/>
          </p:cNvSpPr>
          <p:nvPr>
            <p:ph type="sldNum" sz="quarter" idx="10"/>
          </p:nvPr>
        </p:nvSpPr>
        <p:spPr/>
        <p:txBody>
          <a:bodyPr/>
          <a:lstStyle/>
          <a:p>
            <a:fld id="{57E600BD-7E6B-4F7C-BB78-AC4DF7AE5526}" type="slidenum">
              <a:rPr lang="en-US" altLang="en-US" smtClean="0"/>
              <a:pPr/>
              <a:t>5</a:t>
            </a:fld>
            <a:endParaRPr lang="en-US" altLang="en-US" sz="140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574" y="1661985"/>
            <a:ext cx="2644426" cy="222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7546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Energy Recovery Demo Talking Points</a:t>
            </a:r>
            <a:endParaRPr lang="en-US" dirty="0"/>
          </a:p>
        </p:txBody>
      </p:sp>
      <p:sp>
        <p:nvSpPr>
          <p:cNvPr id="7" name="Content Placeholder 6"/>
          <p:cNvSpPr>
            <a:spLocks noGrp="1"/>
          </p:cNvSpPr>
          <p:nvPr>
            <p:ph idx="1"/>
          </p:nvPr>
        </p:nvSpPr>
        <p:spPr/>
        <p:txBody>
          <a:bodyPr/>
          <a:lstStyle/>
          <a:p>
            <a:r>
              <a:rPr lang="en-US" dirty="0" smtClean="0"/>
              <a:t>Benefits of energy recovery </a:t>
            </a:r>
          </a:p>
          <a:p>
            <a:pPr lvl="1">
              <a:spcBef>
                <a:spcPts val="0"/>
              </a:spcBef>
            </a:pPr>
            <a:r>
              <a:rPr lang="en-US" dirty="0"/>
              <a:t>Reduces outdoor air cooling load.</a:t>
            </a:r>
          </a:p>
          <a:p>
            <a:pPr lvl="2">
              <a:spcBef>
                <a:spcPts val="0"/>
              </a:spcBef>
            </a:pPr>
            <a:r>
              <a:rPr lang="en-US" dirty="0"/>
              <a:t>Rule of thumb: 3-4 tons / 1,000 CFM</a:t>
            </a:r>
          </a:p>
          <a:p>
            <a:pPr lvl="1"/>
            <a:r>
              <a:rPr lang="en-US" altLang="en-US" dirty="0">
                <a:latin typeface="Arial" pitchFamily="34" charset="0"/>
                <a:cs typeface="Arial" pitchFamily="34" charset="0"/>
              </a:rPr>
              <a:t>Reduces heating and cooling energy consumption</a:t>
            </a:r>
            <a:r>
              <a:rPr lang="en-US" altLang="en-US" dirty="0" smtClean="0">
                <a:latin typeface="Arial" pitchFamily="34" charset="0"/>
                <a:cs typeface="Arial" pitchFamily="34" charset="0"/>
              </a:rPr>
              <a:t>.</a:t>
            </a:r>
          </a:p>
          <a:p>
            <a:pPr lvl="2"/>
            <a:r>
              <a:rPr lang="en-US" altLang="en-US" dirty="0" smtClean="0">
                <a:latin typeface="Arial" pitchFamily="34" charset="0"/>
                <a:cs typeface="Arial" pitchFamily="34" charset="0"/>
              </a:rPr>
              <a:t>Energy savings shown on screen</a:t>
            </a:r>
            <a:endParaRPr lang="en-US" altLang="en-US" dirty="0">
              <a:latin typeface="Arial" pitchFamily="34" charset="0"/>
              <a:cs typeface="Arial" pitchFamily="34" charset="0"/>
            </a:endParaRPr>
          </a:p>
          <a:p>
            <a:pPr lvl="1"/>
            <a:r>
              <a:rPr lang="en-US" altLang="en-US" dirty="0">
                <a:latin typeface="Arial" pitchFamily="34" charset="0"/>
                <a:cs typeface="Arial" pitchFamily="34" charset="0"/>
              </a:rPr>
              <a:t>Reduces variability of air conditions entering the cooling and heating device.</a:t>
            </a:r>
          </a:p>
          <a:p>
            <a:pPr lvl="1"/>
            <a:r>
              <a:rPr lang="en-US" altLang="en-US" dirty="0">
                <a:latin typeface="Arial" pitchFamily="34" charset="0"/>
                <a:cs typeface="Arial" pitchFamily="34" charset="0"/>
              </a:rPr>
              <a:t>Conforms with ASHRAE Standard 90.1 and IECC. </a:t>
            </a:r>
          </a:p>
          <a:p>
            <a:endParaRPr lang="en-US" dirty="0" smtClean="0"/>
          </a:p>
          <a:p>
            <a:pPr lvl="1"/>
            <a:endParaRPr lang="en-US" dirty="0"/>
          </a:p>
        </p:txBody>
      </p:sp>
      <p:sp>
        <p:nvSpPr>
          <p:cNvPr id="5" name="Slide Number Placeholder 4"/>
          <p:cNvSpPr>
            <a:spLocks noGrp="1"/>
          </p:cNvSpPr>
          <p:nvPr>
            <p:ph type="sldNum" sz="quarter" idx="10"/>
          </p:nvPr>
        </p:nvSpPr>
        <p:spPr/>
        <p:txBody>
          <a:bodyPr/>
          <a:lstStyle/>
          <a:p>
            <a:fld id="{57E600BD-7E6B-4F7C-BB78-AC4DF7AE5526}" type="slidenum">
              <a:rPr lang="en-US" altLang="en-US" smtClean="0"/>
              <a:pPr/>
              <a:t>6</a:t>
            </a:fld>
            <a:endParaRPr lang="en-US" altLang="en-US" sz="1400"/>
          </a:p>
        </p:txBody>
      </p:sp>
    </p:spTree>
    <p:extLst>
      <p:ext uri="{BB962C8B-B14F-4D97-AF65-F5344CB8AC3E}">
        <p14:creationId xmlns:p14="http://schemas.microsoft.com/office/powerpoint/2010/main" val="1461225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en-US" dirty="0" smtClean="0">
                <a:latin typeface="Arial" pitchFamily="34" charset="0"/>
                <a:cs typeface="Arial" pitchFamily="34" charset="0"/>
              </a:rPr>
              <a:t/>
            </a:r>
            <a:br>
              <a:rPr lang="en-US" altLang="en-US" dirty="0" smtClean="0">
                <a:latin typeface="Arial" pitchFamily="34" charset="0"/>
                <a:cs typeface="Arial" pitchFamily="34" charset="0"/>
              </a:rPr>
            </a:br>
            <a:r>
              <a:rPr lang="en-US" altLang="en-US" sz="3200" dirty="0" smtClean="0">
                <a:latin typeface="Arial" pitchFamily="34" charset="0"/>
                <a:cs typeface="Arial" pitchFamily="34" charset="0"/>
              </a:rPr>
              <a:t>ASHRAE 90.1-2016</a:t>
            </a:r>
            <a:r>
              <a:rPr lang="en-US" altLang="en-US" dirty="0" smtClean="0">
                <a:latin typeface="Arial" pitchFamily="34" charset="0"/>
                <a:cs typeface="Arial" pitchFamily="34" charset="0"/>
              </a:rPr>
              <a:t/>
            </a:r>
            <a:br>
              <a:rPr lang="en-US" altLang="en-US" dirty="0" smtClean="0">
                <a:latin typeface="Arial" pitchFamily="34" charset="0"/>
                <a:cs typeface="Arial" pitchFamily="34" charset="0"/>
              </a:rPr>
            </a:br>
            <a:r>
              <a:rPr lang="en-US" altLang="en-US" sz="2400" dirty="0" smtClean="0">
                <a:latin typeface="Arial" pitchFamily="34" charset="0"/>
                <a:cs typeface="Arial" pitchFamily="34" charset="0"/>
              </a:rPr>
              <a:t>Table 6.5.6.1 Energy Recovery Requirement (IP)</a:t>
            </a:r>
            <a:endParaRPr lang="en-US" altLang="en-US" dirty="0" smtClean="0">
              <a:latin typeface="Arial" pitchFamily="34" charset="0"/>
              <a:cs typeface="Arial" pitchFamily="34" charset="0"/>
            </a:endParaRPr>
          </a:p>
        </p:txBody>
      </p:sp>
      <p:sp>
        <p:nvSpPr>
          <p:cNvPr id="2253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a:spcBef>
                <a:spcPct val="20000"/>
              </a:spcBef>
              <a:buFont typeface="Arial" pitchFamily="34" charset="0"/>
              <a:buChar char="–"/>
              <a:defRPr sz="2400">
                <a:solidFill>
                  <a:schemeClr val="tx1"/>
                </a:solidFill>
                <a:latin typeface="Arial" pitchFamily="34" charset="0"/>
                <a:cs typeface="Arial" pitchFamily="34" charset="0"/>
              </a:defRPr>
            </a:lvl2pPr>
            <a:lvl3pPr marL="1143000" indent="-228600">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spcBef>
                <a:spcPct val="0"/>
              </a:spcBef>
              <a:buFontTx/>
              <a:buNone/>
            </a:pPr>
            <a:fld id="{11B63276-8DC8-4CD7-A634-368F951F12E5}" type="slidenum">
              <a:rPr lang="en-US" altLang="en-US" sz="900" smtClean="0">
                <a:solidFill>
                  <a:schemeClr val="bg1"/>
                </a:solidFill>
              </a:rPr>
              <a:pPr>
                <a:spcBef>
                  <a:spcPct val="0"/>
                </a:spcBef>
                <a:buFontTx/>
                <a:buNone/>
              </a:pPr>
              <a:t>7</a:t>
            </a:fld>
            <a:endParaRPr lang="en-US" altLang="en-US" sz="900" dirty="0" smtClean="0">
              <a:solidFill>
                <a:schemeClr val="bg1"/>
              </a:solidFill>
            </a:endParaRPr>
          </a:p>
        </p:txBody>
      </p:sp>
      <p:sp>
        <p:nvSpPr>
          <p:cNvPr id="22532" name="Rectangle 5"/>
          <p:cNvSpPr>
            <a:spLocks noChangeArrowheads="1"/>
          </p:cNvSpPr>
          <p:nvPr/>
        </p:nvSpPr>
        <p:spPr bwMode="auto">
          <a:xfrm>
            <a:off x="746125" y="427038"/>
            <a:ext cx="7627938"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a:spcBef>
                <a:spcPct val="20000"/>
              </a:spcBef>
              <a:buFont typeface="Arial" pitchFamily="34" charset="0"/>
              <a:buChar char="–"/>
              <a:defRPr sz="2400">
                <a:solidFill>
                  <a:schemeClr val="tx1"/>
                </a:solidFill>
                <a:latin typeface="Arial" pitchFamily="34" charset="0"/>
                <a:cs typeface="Arial" pitchFamily="34" charset="0"/>
              </a:defRPr>
            </a:lvl2pPr>
            <a:lvl3pPr marL="1143000" indent="-228600">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a:spcBef>
                <a:spcPct val="0"/>
              </a:spcBef>
              <a:buFontTx/>
              <a:buNone/>
            </a:pPr>
            <a:endParaRPr lang="en-US" altLang="en-US" sz="2400" b="1" dirty="0">
              <a:solidFill>
                <a:srgbClr val="003399"/>
              </a:solidFill>
              <a:latin typeface="Tahoma" pitchFamily="34" charset="0"/>
            </a:endParaRPr>
          </a:p>
        </p:txBody>
      </p:sp>
      <p:sp>
        <p:nvSpPr>
          <p:cNvPr id="22533" name="Rectangle 6"/>
          <p:cNvSpPr>
            <a:spLocks noChangeArrowheads="1"/>
          </p:cNvSpPr>
          <p:nvPr/>
        </p:nvSpPr>
        <p:spPr bwMode="auto">
          <a:xfrm>
            <a:off x="355419" y="5181600"/>
            <a:ext cx="80796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a:spcBef>
                <a:spcPct val="20000"/>
              </a:spcBef>
              <a:buFont typeface="Arial" pitchFamily="34" charset="0"/>
              <a:buChar char="–"/>
              <a:defRPr sz="2400">
                <a:solidFill>
                  <a:schemeClr val="tx1"/>
                </a:solidFill>
                <a:latin typeface="Arial" pitchFamily="34" charset="0"/>
                <a:cs typeface="Arial" pitchFamily="34" charset="0"/>
              </a:defRPr>
            </a:lvl2pPr>
            <a:lvl3pPr marL="1143000" indent="-228600">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a:spcBef>
                <a:spcPct val="0"/>
              </a:spcBef>
              <a:buFontTx/>
              <a:buNone/>
            </a:pPr>
            <a:r>
              <a:rPr lang="en-US" altLang="en-US" sz="2000" b="1" dirty="0">
                <a:solidFill>
                  <a:srgbClr val="CC3300"/>
                </a:solidFill>
                <a:latin typeface="Tahoma" pitchFamily="34" charset="0"/>
              </a:rPr>
              <a:t>Energy recovery device must be at least </a:t>
            </a:r>
            <a:r>
              <a:rPr lang="en-US" altLang="en-US" sz="2000" b="1" u="sng" dirty="0">
                <a:solidFill>
                  <a:srgbClr val="CC3300"/>
                </a:solidFill>
                <a:latin typeface="Tahoma" pitchFamily="34" charset="0"/>
              </a:rPr>
              <a:t>50%</a:t>
            </a:r>
            <a:r>
              <a:rPr lang="en-US" altLang="en-US" sz="2000" b="1" dirty="0">
                <a:solidFill>
                  <a:srgbClr val="CC3300"/>
                </a:solidFill>
                <a:latin typeface="Tahoma" pitchFamily="34" charset="0"/>
              </a:rPr>
              <a:t> effective!</a:t>
            </a:r>
          </a:p>
        </p:txBody>
      </p:sp>
      <p:pic>
        <p:nvPicPr>
          <p:cNvPr id="2050" name="Picture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55" y="1524000"/>
            <a:ext cx="822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9404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1297F1C-A57D-4FC8-B869-FC441C753EBA}" type="slidenum">
              <a:rPr lang="en-US" smtClean="0"/>
              <a:pPr>
                <a:defRPr/>
              </a:pPr>
              <a:t>8</a:t>
            </a:fld>
            <a:endParaRPr lang="en-US" sz="1400" dirty="0"/>
          </a:p>
        </p:txBody>
      </p:sp>
      <p:sp>
        <p:nvSpPr>
          <p:cNvPr id="5" name="Title 3"/>
          <p:cNvSpPr>
            <a:spLocks noGrp="1"/>
          </p:cNvSpPr>
          <p:nvPr>
            <p:ph type="ctrTitle"/>
          </p:nvPr>
        </p:nvSpPr>
        <p:spPr>
          <a:xfrm>
            <a:off x="247422" y="228600"/>
            <a:ext cx="8763000" cy="685800"/>
          </a:xfrm>
        </p:spPr>
        <p:txBody>
          <a:bodyPr>
            <a:noAutofit/>
          </a:bodyPr>
          <a:lstStyle/>
          <a:p>
            <a:r>
              <a:rPr lang="en-US" altLang="en-US" sz="3200" dirty="0">
                <a:latin typeface="Arial" pitchFamily="34" charset="0"/>
                <a:cs typeface="Arial" pitchFamily="34" charset="0"/>
              </a:rPr>
              <a:t>Enthalpy Recovery Ratio - ASHRAE 90.1</a:t>
            </a:r>
            <a:r>
              <a:rPr lang="en-US" altLang="en-US" dirty="0">
                <a:latin typeface="Arial" pitchFamily="34" charset="0"/>
                <a:cs typeface="Arial" pitchFamily="34" charset="0"/>
              </a:rPr>
              <a:t/>
            </a:r>
            <a:br>
              <a:rPr lang="en-US" altLang="en-US" dirty="0">
                <a:latin typeface="Arial" pitchFamily="34" charset="0"/>
                <a:cs typeface="Arial" pitchFamily="34" charset="0"/>
              </a:rPr>
            </a:br>
            <a:r>
              <a:rPr lang="en-US" altLang="en-US" sz="2400" dirty="0">
                <a:latin typeface="Arial" pitchFamily="34" charset="0"/>
                <a:cs typeface="Arial" pitchFamily="34" charset="0"/>
              </a:rPr>
              <a:t>Exhaust-Air Energy Recovery (6.5.6.1)</a:t>
            </a:r>
          </a:p>
        </p:txBody>
      </p:sp>
      <mc:AlternateContent xmlns:mc="http://schemas.openxmlformats.org/markup-compatibility/2006" xmlns:a14="http://schemas.microsoft.com/office/drawing/2010/main">
        <mc:Choice Requires="a14">
          <p:sp>
            <p:nvSpPr>
              <p:cNvPr id="7" name="TextBox 13"/>
              <p:cNvSpPr txBox="1">
                <a:spLocks noChangeArrowheads="1"/>
              </p:cNvSpPr>
              <p:nvPr/>
            </p:nvSpPr>
            <p:spPr bwMode="auto">
              <a:xfrm>
                <a:off x="247422" y="2605257"/>
                <a:ext cx="2328798" cy="8309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a:spcBef>
                    <a:spcPct val="20000"/>
                  </a:spcBef>
                  <a:buFont typeface="Arial" pitchFamily="34" charset="0"/>
                  <a:buChar char="–"/>
                  <a:defRPr sz="2400">
                    <a:solidFill>
                      <a:schemeClr val="tx1"/>
                    </a:solidFill>
                    <a:latin typeface="Arial" pitchFamily="34" charset="0"/>
                    <a:cs typeface="Arial" pitchFamily="34" charset="0"/>
                  </a:defRPr>
                </a:lvl2pPr>
                <a:lvl3pPr marL="1143000" indent="-228600">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r">
                  <a:spcBef>
                    <a:spcPct val="0"/>
                  </a:spcBef>
                  <a:buFontTx/>
                  <a:buNone/>
                </a:pPr>
                <a:r>
                  <a:rPr lang="en-US" altLang="en-US" sz="1600" b="1" dirty="0"/>
                  <a:t>75 F DB </a:t>
                </a:r>
              </a:p>
              <a:p>
                <a:pPr algn="r">
                  <a:spcBef>
                    <a:spcPct val="0"/>
                  </a:spcBef>
                  <a:buFontTx/>
                  <a:buNone/>
                </a:pPr>
                <a:r>
                  <a:rPr lang="en-US" altLang="en-US" sz="1600" b="1" dirty="0"/>
                  <a:t>63 F WB</a:t>
                </a:r>
              </a:p>
              <a:p>
                <a:pPr algn="r">
                  <a:spcBef>
                    <a:spcPct val="0"/>
                  </a:spcBef>
                  <a:buFontTx/>
                  <a:buNone/>
                </a:pPr>
                <a14:m>
                  <m:oMath xmlns:m="http://schemas.openxmlformats.org/officeDocument/2006/math">
                    <m:sSub>
                      <m:sSubPr>
                        <m:ctrlPr>
                          <a:rPr lang="en-US" sz="1600" b="1" i="1" dirty="0">
                            <a:latin typeface="Cambria Math" panose="02040503050406030204" pitchFamily="18" charset="0"/>
                          </a:rPr>
                        </m:ctrlPr>
                      </m:sSubPr>
                      <m:e>
                        <m:r>
                          <a:rPr lang="en-US" sz="1600" b="1" i="1" dirty="0">
                            <a:latin typeface="Cambria Math"/>
                          </a:rPr>
                          <m:t>𝒉</m:t>
                        </m:r>
                      </m:e>
                      <m:sub>
                        <m:r>
                          <a:rPr lang="en-US" sz="1600" b="1" i="1" dirty="0">
                            <a:latin typeface="Cambria Math"/>
                          </a:rPr>
                          <m:t>𝑹𝑨</m:t>
                        </m:r>
                      </m:sub>
                    </m:sSub>
                    <m:r>
                      <a:rPr lang="en-US" sz="1600" b="1" i="1" dirty="0">
                        <a:latin typeface="Cambria Math"/>
                      </a:rPr>
                      <m:t> </m:t>
                    </m:r>
                  </m:oMath>
                </a14:m>
                <a:r>
                  <a:rPr lang="en-US" altLang="en-US" sz="1600" b="1" dirty="0"/>
                  <a:t> = 28.5 </a:t>
                </a:r>
                <a:r>
                  <a:rPr lang="en-US" sz="1600" b="1" i="1" dirty="0"/>
                  <a:t>Btu/lb</a:t>
                </a:r>
                <a:endParaRPr lang="en-US" altLang="en-US" sz="1600" b="1" dirty="0"/>
              </a:p>
            </p:txBody>
          </p:sp>
        </mc:Choice>
        <mc:Fallback xmlns="">
          <p:sp>
            <p:nvSpPr>
              <p:cNvPr id="7" name="TextBox 13"/>
              <p:cNvSpPr txBox="1">
                <a:spLocks noRot="1" noChangeAspect="1" noMove="1" noResize="1" noEditPoints="1" noAdjustHandles="1" noChangeArrowheads="1" noChangeShapeType="1" noTextEdit="1"/>
              </p:cNvSpPr>
              <p:nvPr/>
            </p:nvSpPr>
            <p:spPr bwMode="auto">
              <a:xfrm>
                <a:off x="247422" y="2605257"/>
                <a:ext cx="2328798" cy="830997"/>
              </a:xfrm>
              <a:prstGeom prst="rect">
                <a:avLst/>
              </a:prstGeom>
              <a:blipFill rotWithShape="0">
                <a:blip r:embed="rId3"/>
                <a:stretch>
                  <a:fillRect t="-2190" r="-4188" b="-80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14"/>
              <p:cNvSpPr txBox="1">
                <a:spLocks noChangeArrowheads="1"/>
              </p:cNvSpPr>
              <p:nvPr/>
            </p:nvSpPr>
            <p:spPr bwMode="auto">
              <a:xfrm>
                <a:off x="6436066" y="1643361"/>
                <a:ext cx="2114550" cy="8309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a:spcBef>
                    <a:spcPct val="20000"/>
                  </a:spcBef>
                  <a:buFont typeface="Arial" pitchFamily="34" charset="0"/>
                  <a:buChar char="–"/>
                  <a:defRPr sz="2400">
                    <a:solidFill>
                      <a:schemeClr val="tx1"/>
                    </a:solidFill>
                    <a:latin typeface="Arial" pitchFamily="34" charset="0"/>
                    <a:cs typeface="Arial" pitchFamily="34" charset="0"/>
                  </a:defRPr>
                </a:lvl2pPr>
                <a:lvl3pPr marL="1143000" indent="-228600">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spcBef>
                    <a:spcPct val="0"/>
                  </a:spcBef>
                  <a:buFontTx/>
                  <a:buNone/>
                </a:pPr>
                <a:r>
                  <a:rPr lang="en-US" altLang="en-US" sz="1600" b="1" dirty="0"/>
                  <a:t>95 F DB </a:t>
                </a:r>
              </a:p>
              <a:p>
                <a:pPr>
                  <a:spcBef>
                    <a:spcPct val="0"/>
                  </a:spcBef>
                  <a:buFontTx/>
                  <a:buNone/>
                </a:pPr>
                <a:r>
                  <a:rPr lang="en-US" altLang="en-US" sz="1600" b="1" dirty="0"/>
                  <a:t>78 F WB</a:t>
                </a:r>
              </a:p>
              <a:p>
                <a:pPr>
                  <a:spcBef>
                    <a:spcPct val="0"/>
                  </a:spcBef>
                  <a:buFontTx/>
                  <a:buNone/>
                </a:pPr>
                <a14:m>
                  <m:oMath xmlns:m="http://schemas.openxmlformats.org/officeDocument/2006/math">
                    <m:sSub>
                      <m:sSubPr>
                        <m:ctrlPr>
                          <a:rPr lang="en-US" sz="1600" b="1" i="1" dirty="0">
                            <a:latin typeface="Cambria Math" panose="02040503050406030204" pitchFamily="18" charset="0"/>
                          </a:rPr>
                        </m:ctrlPr>
                      </m:sSubPr>
                      <m:e>
                        <m:r>
                          <a:rPr lang="en-US" sz="1600" b="1" i="1" dirty="0">
                            <a:latin typeface="Cambria Math"/>
                          </a:rPr>
                          <m:t>𝒉</m:t>
                        </m:r>
                      </m:e>
                      <m:sub>
                        <m:r>
                          <a:rPr lang="en-US" sz="1600" b="1" i="1" dirty="0">
                            <a:latin typeface="Cambria Math"/>
                          </a:rPr>
                          <m:t>𝑶𝑨</m:t>
                        </m:r>
                      </m:sub>
                    </m:sSub>
                  </m:oMath>
                </a14:m>
                <a:r>
                  <a:rPr lang="en-US" altLang="en-US" sz="1600" b="1" dirty="0"/>
                  <a:t> = 41.3 </a:t>
                </a:r>
                <a:r>
                  <a:rPr lang="en-US" sz="1600" b="1" i="1" dirty="0"/>
                  <a:t>Btu/lb</a:t>
                </a:r>
                <a:endParaRPr lang="en-US" altLang="en-US" sz="1600" b="1" dirty="0"/>
              </a:p>
            </p:txBody>
          </p:sp>
        </mc:Choice>
        <mc:Fallback xmlns="">
          <p:sp>
            <p:nvSpPr>
              <p:cNvPr id="8" name="TextBox 14"/>
              <p:cNvSpPr txBox="1">
                <a:spLocks noRot="1" noChangeAspect="1" noMove="1" noResize="1" noEditPoints="1" noAdjustHandles="1" noChangeArrowheads="1" noChangeShapeType="1" noTextEdit="1"/>
              </p:cNvSpPr>
              <p:nvPr/>
            </p:nvSpPr>
            <p:spPr bwMode="auto">
              <a:xfrm>
                <a:off x="6436066" y="1643361"/>
                <a:ext cx="2114550" cy="830997"/>
              </a:xfrm>
              <a:prstGeom prst="rect">
                <a:avLst/>
              </a:prstGeom>
              <a:blipFill rotWithShape="0">
                <a:blip r:embed="rId4"/>
                <a:stretch>
                  <a:fillRect l="-1729" t="-2206" b="-882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9" name="Text Placeholder 4"/>
          <p:cNvSpPr txBox="1">
            <a:spLocks/>
          </p:cNvSpPr>
          <p:nvPr/>
        </p:nvSpPr>
        <p:spPr>
          <a:xfrm>
            <a:off x="458751" y="4072785"/>
            <a:ext cx="8153400" cy="971067"/>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2200" kern="1200">
                <a:solidFill>
                  <a:srgbClr val="005A9C"/>
                </a:solidFill>
                <a:latin typeface="Arial"/>
                <a:ea typeface="+mn-ea"/>
                <a:cs typeface="Arial"/>
              </a:defRPr>
            </a:lvl1pPr>
            <a:lvl2pPr marL="742950" indent="-285750" algn="l" rtl="0" eaLnBrk="0" fontAlgn="base" hangingPunct="0">
              <a:spcBef>
                <a:spcPct val="20000"/>
              </a:spcBef>
              <a:spcAft>
                <a:spcPct val="0"/>
              </a:spcAft>
              <a:buFont typeface="Arial" pitchFamily="34" charset="0"/>
              <a:buChar char="–"/>
              <a:defRPr sz="2000" kern="1200">
                <a:solidFill>
                  <a:srgbClr val="005A9C"/>
                </a:solidFill>
                <a:latin typeface="Arial"/>
                <a:ea typeface="+mn-ea"/>
                <a:cs typeface="Arial"/>
              </a:defRPr>
            </a:lvl2pPr>
            <a:lvl3pPr marL="1143000" indent="-228600" algn="l" rtl="0" eaLnBrk="0" fontAlgn="base" hangingPunct="0">
              <a:spcBef>
                <a:spcPct val="20000"/>
              </a:spcBef>
              <a:spcAft>
                <a:spcPct val="0"/>
              </a:spcAft>
              <a:buFont typeface="Arial" pitchFamily="34" charset="0"/>
              <a:buChar char="•"/>
              <a:defRPr kern="1200">
                <a:solidFill>
                  <a:srgbClr val="005A9C"/>
                </a:solidFill>
                <a:latin typeface="Arial"/>
                <a:ea typeface="+mn-ea"/>
                <a:cs typeface="Arial"/>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en-US" altLang="en-US" dirty="0">
                <a:solidFill>
                  <a:schemeClr val="tx1"/>
                </a:solidFill>
                <a:latin typeface="Arial" pitchFamily="34" charset="0"/>
                <a:cs typeface="Arial" pitchFamily="34" charset="0"/>
              </a:rPr>
              <a:t>“A 50% percent enthalpy recovery ratio shall mean a change in the enthalpy of the outdoor air supply equal to 50% of the difference between the outdoor air and exhaust air enthalpies at design conditions.”  </a:t>
            </a:r>
          </a:p>
        </p:txBody>
      </p:sp>
      <mc:AlternateContent xmlns:mc="http://schemas.openxmlformats.org/markup-compatibility/2006" xmlns:a14="http://schemas.microsoft.com/office/drawing/2010/main">
        <mc:Choice Requires="a14">
          <p:sp>
            <p:nvSpPr>
              <p:cNvPr id="10" name="TextBox 9"/>
              <p:cNvSpPr txBox="1"/>
              <p:nvPr/>
            </p:nvSpPr>
            <p:spPr>
              <a:xfrm>
                <a:off x="3124200" y="3436254"/>
                <a:ext cx="3517900" cy="579582"/>
              </a:xfrm>
              <a:prstGeom prst="rect">
                <a:avLst/>
              </a:prstGeom>
              <a:noFill/>
            </p:spPr>
            <p:txBody>
              <a:bodyPr wrap="square" rtlCol="0">
                <a:spAutoFit/>
              </a:bodyPr>
              <a:lstStyle/>
              <a:p>
                <a14:m>
                  <m:oMath xmlns:m="http://schemas.openxmlformats.org/officeDocument/2006/math">
                    <m:sSub>
                      <m:sSubPr>
                        <m:ctrlPr>
                          <a:rPr lang="en-US" sz="2000" b="1" i="1">
                            <a:latin typeface="Cambria Math" panose="02040503050406030204" pitchFamily="18" charset="0"/>
                            <a:ea typeface="Cambria Math"/>
                          </a:rPr>
                        </m:ctrlPr>
                      </m:sSubPr>
                      <m:e>
                        <m:r>
                          <a:rPr lang="en-US" sz="2000" b="1" i="1">
                            <a:latin typeface="Cambria Math"/>
                            <a:ea typeface="Cambria Math"/>
                          </a:rPr>
                          <m:t>𝜺</m:t>
                        </m:r>
                      </m:e>
                      <m:sub>
                        <m:r>
                          <a:rPr lang="en-US" sz="2000" b="1" i="1">
                            <a:latin typeface="Cambria Math"/>
                            <a:ea typeface="Cambria Math"/>
                          </a:rPr>
                          <m:t>𝒕𝒐𝒕𝒂𝒍</m:t>
                        </m:r>
                      </m:sub>
                    </m:sSub>
                    <m:r>
                      <a:rPr lang="en-US" sz="2000" b="1" dirty="0">
                        <a:latin typeface="Cambria Math"/>
                      </a:rPr>
                      <m:t>=</m:t>
                    </m:r>
                    <m:f>
                      <m:fPr>
                        <m:ctrlPr>
                          <a:rPr lang="en-US" sz="2000" b="1" i="1" dirty="0">
                            <a:latin typeface="Cambria Math" panose="02040503050406030204" pitchFamily="18" charset="0"/>
                          </a:rPr>
                        </m:ctrlPr>
                      </m:fPr>
                      <m:num>
                        <m:sSub>
                          <m:sSubPr>
                            <m:ctrlPr>
                              <a:rPr lang="en-US" sz="2000" b="1" i="1" dirty="0">
                                <a:latin typeface="Cambria Math" panose="02040503050406030204" pitchFamily="18" charset="0"/>
                              </a:rPr>
                            </m:ctrlPr>
                          </m:sSubPr>
                          <m:e>
                            <m:r>
                              <a:rPr lang="en-US" sz="2000" b="1" i="1" dirty="0">
                                <a:latin typeface="Cambria Math"/>
                              </a:rPr>
                              <m:t>𝒉</m:t>
                            </m:r>
                          </m:e>
                          <m:sub>
                            <m:r>
                              <a:rPr lang="en-US" sz="2000" b="1" i="1" dirty="0">
                                <a:latin typeface="Cambria Math"/>
                              </a:rPr>
                              <m:t>𝑶𝑨</m:t>
                            </m:r>
                          </m:sub>
                        </m:sSub>
                        <m:r>
                          <a:rPr lang="en-US" sz="2000" b="1" i="1" dirty="0">
                            <a:latin typeface="Cambria Math"/>
                            <a:ea typeface="Cambria Math"/>
                          </a:rPr>
                          <m:t>−</m:t>
                        </m:r>
                        <m:sSub>
                          <m:sSubPr>
                            <m:ctrlPr>
                              <a:rPr lang="en-US" sz="2000" b="1" i="1" dirty="0">
                                <a:latin typeface="Cambria Math" panose="02040503050406030204" pitchFamily="18" charset="0"/>
                                <a:ea typeface="Cambria Math"/>
                              </a:rPr>
                            </m:ctrlPr>
                          </m:sSubPr>
                          <m:e>
                            <m:r>
                              <a:rPr lang="en-US" sz="2000" b="1" i="1" dirty="0">
                                <a:latin typeface="Cambria Math"/>
                                <a:ea typeface="Cambria Math"/>
                              </a:rPr>
                              <m:t>𝒉</m:t>
                            </m:r>
                          </m:e>
                          <m:sub>
                            <m:r>
                              <a:rPr lang="en-US" sz="2000" b="1" i="1" dirty="0">
                                <a:latin typeface="Cambria Math"/>
                                <a:ea typeface="Cambria Math"/>
                              </a:rPr>
                              <m:t>𝑺𝑨</m:t>
                            </m:r>
                          </m:sub>
                        </m:sSub>
                      </m:num>
                      <m:den>
                        <m:sSub>
                          <m:sSubPr>
                            <m:ctrlPr>
                              <a:rPr lang="en-US" sz="2000" b="1" i="1" dirty="0">
                                <a:latin typeface="Cambria Math" panose="02040503050406030204" pitchFamily="18" charset="0"/>
                              </a:rPr>
                            </m:ctrlPr>
                          </m:sSubPr>
                          <m:e>
                            <m:r>
                              <a:rPr lang="en-US" sz="2000" b="1" i="1" dirty="0">
                                <a:latin typeface="Cambria Math"/>
                              </a:rPr>
                              <m:t>𝒉</m:t>
                            </m:r>
                          </m:e>
                          <m:sub>
                            <m:r>
                              <a:rPr lang="en-US" sz="2000" b="1" i="1" dirty="0">
                                <a:latin typeface="Cambria Math"/>
                              </a:rPr>
                              <m:t>𝑶𝑨</m:t>
                            </m:r>
                          </m:sub>
                        </m:sSub>
                        <m:r>
                          <a:rPr lang="en-US" sz="2000" b="1" i="1" dirty="0">
                            <a:latin typeface="Cambria Math"/>
                            <a:ea typeface="Cambria Math"/>
                          </a:rPr>
                          <m:t>−</m:t>
                        </m:r>
                        <m:sSub>
                          <m:sSubPr>
                            <m:ctrlPr>
                              <a:rPr lang="en-US" sz="2000" b="1" i="1" dirty="0">
                                <a:latin typeface="Cambria Math" panose="02040503050406030204" pitchFamily="18" charset="0"/>
                                <a:ea typeface="Cambria Math"/>
                              </a:rPr>
                            </m:ctrlPr>
                          </m:sSubPr>
                          <m:e>
                            <m:r>
                              <a:rPr lang="en-US" sz="2000" b="1" i="1" dirty="0">
                                <a:latin typeface="Cambria Math"/>
                                <a:ea typeface="Cambria Math"/>
                              </a:rPr>
                              <m:t>𝒉</m:t>
                            </m:r>
                          </m:e>
                          <m:sub>
                            <m:r>
                              <a:rPr lang="en-US" sz="2000" b="1" i="1" dirty="0">
                                <a:latin typeface="Cambria Math"/>
                                <a:ea typeface="Cambria Math"/>
                              </a:rPr>
                              <m:t>𝑹𝑨</m:t>
                            </m:r>
                          </m:sub>
                        </m:sSub>
                      </m:den>
                    </m:f>
                    <m:r>
                      <a:rPr lang="en-US" sz="2000" b="1" i="1" dirty="0">
                        <a:latin typeface="Cambria Math"/>
                        <a:ea typeface="Cambria Math"/>
                      </a:rPr>
                      <m:t>≥</m:t>
                    </m:r>
                    <m:r>
                      <a:rPr lang="en-US" sz="2000" b="1" i="1" dirty="0">
                        <a:latin typeface="Cambria Math"/>
                        <a:ea typeface="Cambria Math"/>
                      </a:rPr>
                      <m:t>𝟎</m:t>
                    </m:r>
                    <m:r>
                      <a:rPr lang="en-US" sz="2000" b="1" i="1" dirty="0">
                        <a:latin typeface="Cambria Math"/>
                        <a:ea typeface="Cambria Math"/>
                      </a:rPr>
                      <m:t>.</m:t>
                    </m:r>
                    <m:r>
                      <a:rPr lang="en-US" sz="2000" b="1" i="1" dirty="0">
                        <a:latin typeface="Cambria Math"/>
                        <a:ea typeface="Cambria Math"/>
                      </a:rPr>
                      <m:t>𝟓𝟎</m:t>
                    </m:r>
                  </m:oMath>
                </a14:m>
                <a:r>
                  <a:rPr lang="en-US" sz="2000" b="1" dirty="0">
                    <a:latin typeface="Arial" panose="020B0604020202020204" pitchFamily="34" charset="0"/>
                    <a:cs typeface="Arial" panose="020B0604020202020204" pitchFamily="34" charset="0"/>
                  </a:rPr>
                  <a:t> </a:t>
                </a:r>
              </a:p>
            </p:txBody>
          </p:sp>
        </mc:Choice>
        <mc:Fallback xmlns="">
          <p:sp>
            <p:nvSpPr>
              <p:cNvPr id="10" name="TextBox 9"/>
              <p:cNvSpPr txBox="1">
                <a:spLocks noRot="1" noChangeAspect="1" noMove="1" noResize="1" noEditPoints="1" noAdjustHandles="1" noChangeArrowheads="1" noChangeShapeType="1" noTextEdit="1"/>
              </p:cNvSpPr>
              <p:nvPr/>
            </p:nvSpPr>
            <p:spPr>
              <a:xfrm>
                <a:off x="3124200" y="2579004"/>
                <a:ext cx="3517900" cy="57958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18463" y="1643361"/>
                <a:ext cx="2286332" cy="707886"/>
              </a:xfrm>
              <a:prstGeom prst="rect">
                <a:avLst/>
              </a:prstGeom>
              <a:noFill/>
              <a:ln w="19050">
                <a:solidFill>
                  <a:srgbClr val="C00000"/>
                </a:solidFill>
              </a:ln>
            </p:spPr>
            <p:txBody>
              <a:bodyPr wrap="none" rtlCol="0">
                <a:spAutoFit/>
              </a:bodyPr>
              <a:lstStyle/>
              <a:p>
                <a14:m>
                  <m:oMath xmlns:m="http://schemas.openxmlformats.org/officeDocument/2006/math">
                    <m:sSub>
                      <m:sSubPr>
                        <m:ctrlPr>
                          <a:rPr lang="en-US" sz="2000" b="1" i="1">
                            <a:latin typeface="Cambria Math" panose="02040503050406030204" pitchFamily="18" charset="0"/>
                          </a:rPr>
                        </m:ctrlPr>
                      </m:sSubPr>
                      <m:e>
                        <m:r>
                          <a:rPr lang="en-US" sz="2000" b="1" i="1">
                            <a:latin typeface="Cambria Math"/>
                          </a:rPr>
                          <m:t>𝒉</m:t>
                        </m:r>
                      </m:e>
                      <m:sub>
                        <m:r>
                          <a:rPr lang="en-US" sz="2000" b="1" i="1">
                            <a:latin typeface="Cambria Math"/>
                          </a:rPr>
                          <m:t>𝑺𝑨</m:t>
                        </m:r>
                      </m:sub>
                    </m:sSub>
                    <m:r>
                      <a:rPr lang="en-US" sz="2000" b="1" i="1">
                        <a:latin typeface="Cambria Math"/>
                        <a:ea typeface="Cambria Math"/>
                      </a:rPr>
                      <m:t>≤</m:t>
                    </m:r>
                  </m:oMath>
                </a14:m>
                <a:r>
                  <a:rPr lang="en-US" sz="2000" b="1" dirty="0">
                    <a:latin typeface="Arial" panose="020B0604020202020204" pitchFamily="34" charset="0"/>
                    <a:cs typeface="Arial" panose="020B0604020202020204" pitchFamily="34" charset="0"/>
                  </a:rPr>
                  <a:t> 34.9 </a:t>
                </a:r>
                <a:r>
                  <a:rPr lang="en-US" sz="2000" b="1" i="1" dirty="0">
                    <a:latin typeface="Arial" panose="020B0604020202020204" pitchFamily="34" charset="0"/>
                    <a:cs typeface="Arial" panose="020B0604020202020204" pitchFamily="34" charset="0"/>
                  </a:rPr>
                  <a:t>Btu/lb </a:t>
                </a:r>
              </a:p>
              <a:p>
                <a:r>
                  <a:rPr lang="en-US" sz="2000" b="1" dirty="0">
                    <a:latin typeface="Arial" panose="020B0604020202020204" pitchFamily="34" charset="0"/>
                    <a:cs typeface="Arial" panose="020B0604020202020204" pitchFamily="34" charset="0"/>
                  </a:rPr>
                  <a:t>For  </a:t>
                </a:r>
                <a14:m>
                  <m:oMath xmlns:m="http://schemas.openxmlformats.org/officeDocument/2006/math">
                    <m:sSub>
                      <m:sSubPr>
                        <m:ctrlPr>
                          <a:rPr lang="en-US" sz="2000" b="1" i="1">
                            <a:latin typeface="Cambria Math" panose="02040503050406030204" pitchFamily="18" charset="0"/>
                          </a:rPr>
                        </m:ctrlPr>
                      </m:sSubPr>
                      <m:e>
                        <m:r>
                          <a:rPr lang="en-US" sz="2000" b="1" i="1">
                            <a:latin typeface="Cambria Math"/>
                            <a:ea typeface="Cambria Math"/>
                          </a:rPr>
                          <m:t>𝜺</m:t>
                        </m:r>
                      </m:e>
                      <m:sub>
                        <m:r>
                          <a:rPr lang="en-US" sz="2000" b="1" i="1">
                            <a:latin typeface="Cambria Math"/>
                          </a:rPr>
                          <m:t>𝒕𝒐𝒕𝒂𝒍</m:t>
                        </m:r>
                      </m:sub>
                    </m:sSub>
                    <m:r>
                      <a:rPr lang="en-US" sz="2000" b="1" i="1">
                        <a:latin typeface="Cambria Math"/>
                        <a:ea typeface="Cambria Math"/>
                      </a:rPr>
                      <m:t>≥</m:t>
                    </m:r>
                    <m:r>
                      <a:rPr lang="en-US" sz="2000" b="1" i="1">
                        <a:latin typeface="Cambria Math"/>
                        <a:ea typeface="Cambria Math"/>
                      </a:rPr>
                      <m:t>𝟎</m:t>
                    </m:r>
                    <m:r>
                      <a:rPr lang="en-US" sz="2000" b="1" i="1">
                        <a:latin typeface="Cambria Math"/>
                        <a:ea typeface="Cambria Math"/>
                      </a:rPr>
                      <m:t>.</m:t>
                    </m:r>
                    <m:r>
                      <a:rPr lang="en-US" sz="2000" b="1" i="1">
                        <a:latin typeface="Cambria Math"/>
                        <a:ea typeface="Cambria Math"/>
                      </a:rPr>
                      <m:t>𝟓𝟎</m:t>
                    </m:r>
                  </m:oMath>
                </a14:m>
                <a:endParaRPr lang="en-US" sz="2000" b="1" dirty="0">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18463" y="1643361"/>
                <a:ext cx="2286332" cy="707886"/>
              </a:xfrm>
              <a:prstGeom prst="rect">
                <a:avLst/>
              </a:prstGeom>
              <a:blipFill rotWithShape="0">
                <a:blip r:embed="rId7"/>
                <a:stretch>
                  <a:fillRect l="-2381" t="-3361" r="-1323" b="-13445"/>
                </a:stretch>
              </a:blipFill>
              <a:ln w="19050">
                <a:solidFill>
                  <a:srgbClr val="C00000"/>
                </a:solidFill>
              </a:ln>
            </p:spPr>
            <p:txBody>
              <a:bodyPr/>
              <a:lstStyle/>
              <a:p>
                <a:r>
                  <a:rPr lang="en-US">
                    <a:noFill/>
                  </a:rPr>
                  <a:t> </a:t>
                </a:r>
              </a:p>
            </p:txBody>
          </p:sp>
        </mc:Fallback>
      </mc:AlternateContent>
      <p:sp>
        <p:nvSpPr>
          <p:cNvPr id="12" name="Rectangle 11"/>
          <p:cNvSpPr/>
          <p:nvPr/>
        </p:nvSpPr>
        <p:spPr>
          <a:xfrm>
            <a:off x="5760720" y="4423176"/>
            <a:ext cx="640080" cy="28575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0"/>
          <p:cNvSpPr txBox="1">
            <a:spLocks noChangeArrowheads="1"/>
          </p:cNvSpPr>
          <p:nvPr/>
        </p:nvSpPr>
        <p:spPr bwMode="auto">
          <a:xfrm>
            <a:off x="6493809" y="4972050"/>
            <a:ext cx="28965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a:spcBef>
                <a:spcPct val="20000"/>
              </a:spcBef>
              <a:buFont typeface="Arial" pitchFamily="34" charset="0"/>
              <a:buChar char="–"/>
              <a:defRPr sz="2400">
                <a:solidFill>
                  <a:schemeClr val="tx1"/>
                </a:solidFill>
                <a:latin typeface="Arial" pitchFamily="34" charset="0"/>
                <a:cs typeface="Arial" pitchFamily="34" charset="0"/>
              </a:defRPr>
            </a:lvl2pPr>
            <a:lvl3pPr marL="1143000" indent="-228600">
              <a:spcBef>
                <a:spcPct val="20000"/>
              </a:spcBef>
              <a:buFont typeface="Arial" pitchFamily="34" charset="0"/>
              <a:buChar char="•"/>
              <a:defRPr sz="2000">
                <a:solidFill>
                  <a:schemeClr val="tx1"/>
                </a:solidFill>
                <a:latin typeface="Arial" pitchFamily="34" charset="0"/>
                <a:cs typeface="Arial" pitchFamily="34" charset="0"/>
              </a:defRPr>
            </a:lvl3pPr>
            <a:lvl4pPr marL="1600200" indent="-22860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algn="ctr">
              <a:spcBef>
                <a:spcPct val="0"/>
              </a:spcBef>
              <a:buFontTx/>
              <a:buNone/>
            </a:pPr>
            <a:r>
              <a:rPr lang="en-US" altLang="en-US" sz="2000" b="1" dirty="0"/>
              <a:t>Be careful of this!</a:t>
            </a:r>
          </a:p>
        </p:txBody>
      </p:sp>
      <p:cxnSp>
        <p:nvCxnSpPr>
          <p:cNvPr id="17" name="Straight Arrow Connector 16"/>
          <p:cNvCxnSpPr/>
          <p:nvPr/>
        </p:nvCxnSpPr>
        <p:spPr>
          <a:xfrm flipH="1" flipV="1">
            <a:off x="6436066" y="4720861"/>
            <a:ext cx="1031534" cy="33712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6749" y="1395410"/>
            <a:ext cx="3122586" cy="1896900"/>
          </a:xfrm>
          <a:prstGeom prst="rect">
            <a:avLst/>
          </a:prstGeom>
        </p:spPr>
      </p:pic>
    </p:spTree>
    <p:extLst>
      <p:ext uri="{BB962C8B-B14F-4D97-AF65-F5344CB8AC3E}">
        <p14:creationId xmlns:p14="http://schemas.microsoft.com/office/powerpoint/2010/main" val="13113028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Wheel Talking Points </a:t>
            </a:r>
            <a:endParaRPr lang="en-US" dirty="0"/>
          </a:p>
        </p:txBody>
      </p:sp>
      <p:sp>
        <p:nvSpPr>
          <p:cNvPr id="3" name="Text Placeholder 2"/>
          <p:cNvSpPr>
            <a:spLocks noGrp="1"/>
          </p:cNvSpPr>
          <p:nvPr>
            <p:ph type="body" sz="quarter" idx="11"/>
          </p:nvPr>
        </p:nvSpPr>
        <p:spPr/>
        <p:txBody>
          <a:bodyPr/>
          <a:lstStyle/>
          <a:p>
            <a:r>
              <a:rPr lang="en-US" dirty="0" smtClean="0"/>
              <a:t>Greenheck has used Airxchange polymer energy wheels with silica gel desiccant for 20 years</a:t>
            </a:r>
          </a:p>
          <a:p>
            <a:r>
              <a:rPr lang="en-US" dirty="0" smtClean="0"/>
              <a:t>Greenheck uses for the following reasons</a:t>
            </a:r>
          </a:p>
          <a:p>
            <a:pPr lvl="1"/>
            <a:r>
              <a:rPr lang="en-US" dirty="0" smtClean="0"/>
              <a:t>Highest performing device on market (70-80% effective) </a:t>
            </a:r>
          </a:p>
          <a:p>
            <a:pPr lvl="1"/>
            <a:r>
              <a:rPr lang="en-US" dirty="0" smtClean="0"/>
              <a:t>Easy to maintain and service </a:t>
            </a:r>
          </a:p>
          <a:p>
            <a:pPr lvl="2"/>
            <a:r>
              <a:rPr lang="en-US" dirty="0" smtClean="0"/>
              <a:t>Removable segments </a:t>
            </a:r>
          </a:p>
          <a:p>
            <a:pPr lvl="2"/>
            <a:r>
              <a:rPr lang="en-US" dirty="0" smtClean="0"/>
              <a:t>Washable with mild detergent solution</a:t>
            </a:r>
          </a:p>
          <a:p>
            <a:pPr lvl="1"/>
            <a:r>
              <a:rPr lang="en-US" dirty="0" smtClean="0"/>
              <a:t>Long life time</a:t>
            </a:r>
          </a:p>
          <a:p>
            <a:pPr lvl="2"/>
            <a:r>
              <a:rPr lang="en-US" dirty="0" smtClean="0"/>
              <a:t>Still have equipment operating from 20 years ago</a:t>
            </a:r>
            <a:endParaRPr lang="en-US" dirty="0"/>
          </a:p>
        </p:txBody>
      </p:sp>
      <p:sp>
        <p:nvSpPr>
          <p:cNvPr id="4" name="Slide Number Placeholder 3"/>
          <p:cNvSpPr>
            <a:spLocks noGrp="1"/>
          </p:cNvSpPr>
          <p:nvPr>
            <p:ph type="sldNum" sz="quarter" idx="12"/>
          </p:nvPr>
        </p:nvSpPr>
        <p:spPr/>
        <p:txBody>
          <a:bodyPr/>
          <a:lstStyle/>
          <a:p>
            <a:fld id="{B699B9D0-021C-4876-8499-6BFC827ABD59}" type="slidenum">
              <a:rPr lang="en-US" altLang="en-US" smtClean="0"/>
              <a:pPr/>
              <a:t>9</a:t>
            </a:fld>
            <a:endParaRPr lang="en-US" altLang="en-US" sz="1400"/>
          </a:p>
        </p:txBody>
      </p:sp>
    </p:spTree>
    <p:extLst>
      <p:ext uri="{BB962C8B-B14F-4D97-AF65-F5344CB8AC3E}">
        <p14:creationId xmlns:p14="http://schemas.microsoft.com/office/powerpoint/2010/main" val="917590553"/>
      </p:ext>
    </p:extLst>
  </p:cSld>
  <p:clrMapOvr>
    <a:masterClrMapping/>
  </p:clrMapOvr>
  <p:timing>
    <p:tnLst>
      <p:par>
        <p:cTn id="1" dur="indefinite" restart="never" nodeType="tmRoot"/>
      </p:par>
    </p:tnLst>
  </p:timing>
</p:sld>
</file>

<file path=ppt/theme/theme1.xml><?xml version="1.0" encoding="utf-8"?>
<a:theme xmlns:a="http://schemas.openxmlformats.org/drawingml/2006/main" name="Greenheck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reenheck Template.pptx" id="{FF0E2205-A918-4C64-98AB-9D155BEDF03F}" vid="{6396428E-3E98-482C-B914-953484FB58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Greenheck Template</Template>
  <TotalTime>11718</TotalTime>
  <Words>3229</Words>
  <Application>Microsoft Office PowerPoint</Application>
  <PresentationFormat>On-screen Show (4:3)</PresentationFormat>
  <Paragraphs>402</Paragraphs>
  <Slides>45</Slides>
  <Notes>27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Cambria Math</vt:lpstr>
      <vt:lpstr>Tahoma</vt:lpstr>
      <vt:lpstr>Times New Roman</vt:lpstr>
      <vt:lpstr>ヒラギノ角ゴ Pro W3</vt:lpstr>
      <vt:lpstr>Greenheck Template</vt:lpstr>
      <vt:lpstr>Mini AirTour Demo Talking Points</vt:lpstr>
      <vt:lpstr>Introduction Points</vt:lpstr>
      <vt:lpstr>Energy Recovery Demo</vt:lpstr>
      <vt:lpstr>Energy Recovery Demo</vt:lpstr>
      <vt:lpstr>Energy Recovery Demo Continued</vt:lpstr>
      <vt:lpstr>Energy Recovery Demo Talking Points</vt:lpstr>
      <vt:lpstr> ASHRAE 90.1-2016 Table 6.5.6.1 Energy Recovery Requirement (IP)</vt:lpstr>
      <vt:lpstr>Enthalpy Recovery Ratio - ASHRAE 90.1 Exhaust-Air Energy Recovery (6.5.6.1)</vt:lpstr>
      <vt:lpstr>Energy Wheel Talking Points </vt:lpstr>
      <vt:lpstr>Total Energy Core</vt:lpstr>
      <vt:lpstr>Total Energy Core Fiber vs. Polymer </vt:lpstr>
      <vt:lpstr>Greenheck Solution-Model RV(E) DOAS / VAV Applications</vt:lpstr>
      <vt:lpstr>RV and RVE Overview</vt:lpstr>
      <vt:lpstr>RV and RVE Overview</vt:lpstr>
      <vt:lpstr>RV and RVE Overview</vt:lpstr>
      <vt:lpstr>RV and RVE Overview</vt:lpstr>
      <vt:lpstr>RV and RVE Overview</vt:lpstr>
      <vt:lpstr>Digital Scroll vs. Inverter Scroll</vt:lpstr>
      <vt:lpstr>RV and RVE Overview</vt:lpstr>
      <vt:lpstr>High Turndown Talking Points</vt:lpstr>
      <vt:lpstr>Unit Overview Talking Points</vt:lpstr>
      <vt:lpstr>RV/E Applications</vt:lpstr>
      <vt:lpstr>Educational Facilities</vt:lpstr>
      <vt:lpstr>Class Room Wing Example</vt:lpstr>
      <vt:lpstr>Gymnasium Demo</vt:lpstr>
      <vt:lpstr>Gymnasium Demo</vt:lpstr>
      <vt:lpstr>Gymnasium Demo Talking Points</vt:lpstr>
      <vt:lpstr>Low Sound Demo</vt:lpstr>
      <vt:lpstr>Low Sound Fan Talking Points</vt:lpstr>
      <vt:lpstr>Low Sound Talking Points</vt:lpstr>
      <vt:lpstr>Low Sound Talking Points</vt:lpstr>
      <vt:lpstr>Controls</vt:lpstr>
      <vt:lpstr>Controls</vt:lpstr>
      <vt:lpstr>Controls</vt:lpstr>
      <vt:lpstr>Controls Talking Points</vt:lpstr>
      <vt:lpstr>Controls Talking Points</vt:lpstr>
      <vt:lpstr>NEW! Web User Interface NEW!</vt:lpstr>
      <vt:lpstr>Web User Interface</vt:lpstr>
      <vt:lpstr>eCAPS</vt:lpstr>
      <vt:lpstr>eCAPS Talking Points</vt:lpstr>
      <vt:lpstr>Remote Condenser</vt:lpstr>
      <vt:lpstr>Remote Condenser Example</vt:lpstr>
      <vt:lpstr>Remote Condenser Talking Points</vt:lpstr>
      <vt:lpstr>Closing Talking Points</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Mini-Airtour Demo</dc:title>
  <dc:creator>Tyler.Utecht@greenheck.com</dc:creator>
  <cp:lastModifiedBy>Laduron, Nicole</cp:lastModifiedBy>
  <cp:revision>104</cp:revision>
  <dcterms:created xsi:type="dcterms:W3CDTF">2014-12-08T15:49:24Z</dcterms:created>
  <dcterms:modified xsi:type="dcterms:W3CDTF">2019-07-23T13:58:52Z</dcterms:modified>
</cp:coreProperties>
</file>