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58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A9C"/>
    <a:srgbClr val="333399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4" d="100"/>
          <a:sy n="74" d="100"/>
        </p:scale>
        <p:origin x="-1164" y="6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226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F0DCB94-BFFB-2C44-A394-E1CF99926CCD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B1411-B770-A04A-A4D2-970A4FA62E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67522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D9FC6C-9AD6-AD43-8A5D-B53723FF8B65}" type="datetimeFigureOut">
              <a:rPr lang="en-US" smtClean="0"/>
              <a:t>4/28/2014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B5C0A9-B748-7A4E-8B2B-45BAC6D4C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15769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B5C0A9-B748-7A4E-8B2B-45BAC6D4CC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880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9096C94-024C-4707-9BBC-F606111CAF2C}" type="slidenum">
              <a:rPr lang="en-US" altLang="en-US" sz="1200" smtClean="0"/>
              <a:pPr/>
              <a:t>11</a:t>
            </a:fld>
            <a:endParaRPr lang="en-US" altLang="en-US" sz="1200" smtClean="0"/>
          </a:p>
        </p:txBody>
      </p:sp>
      <p:sp>
        <p:nvSpPr>
          <p:cNvPr id="28675" name="Rectangle 2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90488" tIns="44450" rIns="90488" bIns="44450"/>
          <a:lstStyle/>
          <a:p>
            <a:endParaRPr lang="en-US" altLang="en-US" smtClean="0"/>
          </a:p>
        </p:txBody>
      </p:sp>
      <p:sp>
        <p:nvSpPr>
          <p:cNvPr id="28676" name="Rectangle 3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 w="12700" cap="flat">
            <a:solidFill>
              <a:schemeClr val="tx1"/>
            </a:solidFill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0541794-167C-4C39-B333-001480510B21}" type="slidenum">
              <a:rPr lang="en-US" altLang="en-US" sz="1200" smtClean="0"/>
              <a:pPr/>
              <a:t>20</a:t>
            </a:fld>
            <a:endParaRPr lang="en-US" altLang="en-US" sz="1200" smtClean="0"/>
          </a:p>
        </p:txBody>
      </p:sp>
      <p:sp>
        <p:nvSpPr>
          <p:cNvPr id="296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2970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0754" tIns="45377" rIns="90754" bIns="45377"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9D228DA1-2D4E-48E1-9E50-6ED8F2875D07}" type="slidenum">
              <a:rPr lang="en-US" altLang="en-US" sz="1200" smtClean="0"/>
              <a:pPr/>
              <a:t>23</a:t>
            </a:fld>
            <a:endParaRPr lang="en-US" altLang="en-US" sz="1200" smtClean="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43001"/>
            <a:ext cx="7772400" cy="1143000"/>
          </a:xfrm>
        </p:spPr>
        <p:txBody>
          <a:bodyPr>
            <a:normAutofit/>
          </a:bodyPr>
          <a:lstStyle>
            <a:lvl1pPr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514600"/>
            <a:ext cx="6400800" cy="533400"/>
          </a:xfrm>
        </p:spPr>
        <p:txBody>
          <a:bodyPr/>
          <a:lstStyle>
            <a:lvl1pPr marL="0" indent="0" algn="ctr">
              <a:buNone/>
              <a:defRPr sz="2400" b="0" i="0">
                <a:solidFill>
                  <a:srgbClr val="005A9C"/>
                </a:solidFill>
                <a:latin typeface="Arial"/>
                <a:cs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86800" y="6477000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B7BB2DB-7CC8-9649-80B6-D4AFDCDFC7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2654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381000"/>
            <a:ext cx="8229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D9FB7-E7E3-4D1F-A07E-535B83D1416F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35232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533400" y="1143000"/>
            <a:ext cx="8153400" cy="4572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88AAED-7322-4F80-91DE-A18A541AC057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679612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2"/>
            <a:ext cx="8229600" cy="449579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4B97C-E203-47C0-8F98-0694C1DA2A5A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801690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343400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400">
                <a:solidFill>
                  <a:schemeClr val="tx1"/>
                </a:solidFill>
              </a:defRPr>
            </a:lvl2pPr>
            <a:lvl3pPr>
              <a:defRPr sz="2000">
                <a:solidFill>
                  <a:schemeClr val="tx1"/>
                </a:solidFill>
              </a:defRPr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CF831F-5F92-4EC9-BDDE-1D3A15AF6A03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1706871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57200" y="1143000"/>
            <a:ext cx="3962400" cy="42672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2"/>
          </p:nvPr>
        </p:nvSpPr>
        <p:spPr>
          <a:xfrm>
            <a:off x="4876800" y="1143000"/>
            <a:ext cx="3810000" cy="42672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8B51E-E176-448C-A0CE-50BCC3DFFF40}" type="slidenum">
              <a:rPr lang="en-US"/>
              <a:pPr>
                <a:defRPr/>
              </a:pPr>
              <a:t>‹#›</a:t>
            </a:fld>
            <a:endParaRPr lang="en-US" sz="140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96211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371600"/>
            <a:ext cx="4038600" cy="4343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C70914-86DB-40E6-800B-07D4640E1F79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512820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81000"/>
            <a:ext cx="8077200" cy="685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71600"/>
            <a:ext cx="4038600" cy="4343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371600"/>
            <a:ext cx="4038600" cy="4343400"/>
          </a:xfrm>
        </p:spPr>
        <p:txBody>
          <a:bodyPr/>
          <a:lstStyle/>
          <a:p>
            <a:pPr lvl="0"/>
            <a:endParaRPr lang="en-US" noProof="0" dirty="0" smtClean="0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B2911D-52E2-4535-9BDD-4B7AC550B515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94634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96DDA0-F239-43CF-94A3-D8D1C19ABC0A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37319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B933D4-D966-4CDE-9BC1-E8F119A6AAA7}" type="slidenum">
              <a:rPr lang="en-US"/>
              <a:pPr>
                <a:defRPr/>
              </a:pPr>
              <a:t>‹#›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64563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4790"/>
            <a:ext cx="9220200" cy="6915151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914402"/>
            <a:ext cx="8229600" cy="449579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</p:txBody>
      </p:sp>
      <p:sp>
        <p:nvSpPr>
          <p:cNvPr id="14" name="Text Box 33"/>
          <p:cNvSpPr txBox="1">
            <a:spLocks noChangeArrowheads="1"/>
          </p:cNvSpPr>
          <p:nvPr/>
        </p:nvSpPr>
        <p:spPr bwMode="auto">
          <a:xfrm>
            <a:off x="2057" y="6662434"/>
            <a:ext cx="1762021" cy="1946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45791" dir="2021404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ヒラギノ角ゴ Pro W3" pitchFamily="-84" charset="-128"/>
              </a:defRPr>
            </a:lvl9pPr>
          </a:lstStyle>
          <a:p>
            <a:pPr algn="r" eaLnBrk="1" fontAlgn="base" hangingPunct="1">
              <a:lnSpc>
                <a:spcPct val="95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en-US" sz="700" dirty="0" smtClean="0">
                <a:solidFill>
                  <a:srgbClr val="FFFFFF"/>
                </a:solidFill>
                <a:latin typeface="Tahoma" pitchFamily="34" charset="0"/>
              </a:rPr>
              <a:t>Copyright © 2014 Greenheck Fan Corp.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4"/>
          </p:nvPr>
        </p:nvSpPr>
        <p:spPr>
          <a:xfrm>
            <a:off x="8610600" y="6477000"/>
            <a:ext cx="533400" cy="381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fld id="{4B7BB2DB-7CC8-9649-80B6-D4AFDCDFC75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888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i="0" kern="1200" baseline="0">
          <a:solidFill>
            <a:srgbClr val="005A9C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b="0" i="0" kern="1200" baseline="0">
          <a:solidFill>
            <a:srgbClr val="005A9C"/>
          </a:solidFill>
          <a:latin typeface="Arial"/>
          <a:ea typeface="+mn-ea"/>
          <a:cs typeface="Arial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 baseline="0">
          <a:solidFill>
            <a:srgbClr val="005A9C"/>
          </a:solidFill>
          <a:latin typeface="Arial"/>
          <a:ea typeface="+mn-ea"/>
          <a:cs typeface="Arial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b="0" i="0" kern="1200" baseline="0">
          <a:solidFill>
            <a:srgbClr val="005A9C"/>
          </a:solidFill>
          <a:latin typeface="Arial"/>
          <a:ea typeface="+mn-ea"/>
          <a:cs typeface="Arial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4.png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8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video" Target="file:///\\flash\present\Product%20Center\Product%20Center\Corporate%20Overviews\WeldEdit.mpg" TargetMode="External"/><Relationship Id="rId7" Type="http://schemas.openxmlformats.org/officeDocument/2006/relationships/notesSlide" Target="../notesSlides/notesSlide3.xml"/><Relationship Id="rId12" Type="http://schemas.openxmlformats.org/officeDocument/2006/relationships/image" Target="../media/image36.png"/><Relationship Id="rId2" Type="http://schemas.openxmlformats.org/officeDocument/2006/relationships/video" Target="file:///\\flash\present\Product%20Center\Product%20Center\Corporate%20Overviews\autospin.mpg" TargetMode="External"/><Relationship Id="rId1" Type="http://schemas.openxmlformats.org/officeDocument/2006/relationships/video" Target="file:///\\flash\present\Product%20Center\Product%20Center\Corporate%20Overviews\CubeWelder2.mpg" TargetMode="External"/><Relationship Id="rId6" Type="http://schemas.openxmlformats.org/officeDocument/2006/relationships/slideLayout" Target="../slideLayouts/slideLayout3.xml"/><Relationship Id="rId11" Type="http://schemas.openxmlformats.org/officeDocument/2006/relationships/image" Target="../media/image35.png"/><Relationship Id="rId5" Type="http://schemas.openxmlformats.org/officeDocument/2006/relationships/video" Target="file:///\\flash\present\Product%20Center\Product%20Center\Corporate%20Overviews\IBSfull.mpg" TargetMode="External"/><Relationship Id="rId10" Type="http://schemas.openxmlformats.org/officeDocument/2006/relationships/image" Target="../media/image34.png"/><Relationship Id="rId4" Type="http://schemas.openxmlformats.org/officeDocument/2006/relationships/video" Target="file:///\\flash\present\Product%20Center\Product%20Center\Corporate%20Overviews\TimeTrg.mpg" TargetMode="External"/><Relationship Id="rId9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jpeg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10" Type="http://schemas.openxmlformats.org/officeDocument/2006/relationships/image" Target="../media/image46.jpeg"/><Relationship Id="rId4" Type="http://schemas.openxmlformats.org/officeDocument/2006/relationships/image" Target="../media/image40.jpe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685801"/>
            <a:ext cx="7772400" cy="1600201"/>
          </a:xfrm>
          <a:solidFill>
            <a:schemeClr val="bg1"/>
          </a:solidFill>
        </p:spPr>
        <p:txBody>
          <a:bodyPr>
            <a:normAutofit fontScale="90000"/>
          </a:bodyPr>
          <a:lstStyle/>
          <a:p>
            <a:pPr>
              <a:spcAft>
                <a:spcPts val="0"/>
              </a:spcAft>
              <a:defRPr/>
            </a:pPr>
            <a:r>
              <a:rPr lang="en-US" sz="4800" dirty="0" smtClean="0"/>
              <a:t>Greenheck Fan Corporation</a:t>
            </a:r>
            <a:r>
              <a:rPr lang="en-US" sz="8000" dirty="0" smtClean="0"/>
              <a:t/>
            </a:r>
            <a:br>
              <a:rPr lang="en-US" sz="8000" dirty="0" smtClean="0"/>
            </a:br>
            <a:r>
              <a:rPr lang="en-US" sz="4800" dirty="0" smtClean="0"/>
              <a:t>Corporate Overview</a:t>
            </a:r>
          </a:p>
        </p:txBody>
      </p:sp>
      <p:sp>
        <p:nvSpPr>
          <p:cNvPr id="7" name="Rectangle 18"/>
          <p:cNvSpPr>
            <a:spLocks noGrp="1" noChangeArrowheads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B7BD9385-DE3A-4914-8951-46F64783A6A1}" type="slidenum">
              <a:rPr lang="en-US"/>
              <a:pPr>
                <a:defRPr/>
              </a:pPr>
              <a:t>1</a:t>
            </a:fld>
            <a:endParaRPr lang="en-US" sz="1400" dirty="0"/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1573369" y="2819400"/>
            <a:ext cx="29718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2400" b="1">
              <a:solidFill>
                <a:srgbClr val="333399"/>
              </a:solidFill>
              <a:latin typeface="Arial" charset="0"/>
            </a:endParaRPr>
          </a:p>
        </p:txBody>
      </p:sp>
      <p:sp>
        <p:nvSpPr>
          <p:cNvPr id="101380" name="Rectangle 4"/>
          <p:cNvSpPr>
            <a:spLocks noChangeArrowheads="1"/>
          </p:cNvSpPr>
          <p:nvPr/>
        </p:nvSpPr>
        <p:spPr bwMode="auto">
          <a:xfrm>
            <a:off x="4724400" y="2819400"/>
            <a:ext cx="3429000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en-US" sz="2800" b="1" u="sng" dirty="0">
              <a:solidFill>
                <a:srgbClr val="33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sp>
        <p:nvSpPr>
          <p:cNvPr id="3078" name="Text Box 6"/>
          <p:cNvSpPr txBox="1">
            <a:spLocks noChangeArrowheads="1"/>
          </p:cNvSpPr>
          <p:nvPr/>
        </p:nvSpPr>
        <p:spPr bwMode="auto">
          <a:xfrm>
            <a:off x="2" y="2133602"/>
            <a:ext cx="914400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en-US" altLang="en-US" sz="800" b="1" dirty="0" smtClean="0"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latin typeface="Tahoma" pitchFamily="34" charset="0"/>
                <a:cs typeface="Tahoma" pitchFamily="34" charset="0"/>
              </a:rPr>
              <a:t>Welcome</a:t>
            </a: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800" b="1" dirty="0" smtClean="0">
              <a:latin typeface="Tahoma" pitchFamily="34" charset="0"/>
              <a:cs typeface="Tahoma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endParaRPr lang="en-US" altLang="en-US" sz="800" b="1" dirty="0" smtClean="0"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50597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Single source supplier of complete kitchen systems engineered to work together</a:t>
            </a:r>
          </a:p>
          <a:p>
            <a:pPr marL="687388" lvl="1" indent="-230188">
              <a:spcAft>
                <a:spcPts val="600"/>
              </a:spcAft>
              <a:buFontTx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Hoods			</a:t>
            </a:r>
          </a:p>
          <a:p>
            <a:pPr marL="687388" lvl="1" indent="-230188">
              <a:spcAft>
                <a:spcPts val="600"/>
              </a:spcAft>
              <a:buFontTx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Utility fans</a:t>
            </a:r>
          </a:p>
          <a:p>
            <a:pPr marL="687388" lvl="1" indent="-230188">
              <a:spcAft>
                <a:spcPts val="600"/>
              </a:spcAft>
              <a:buFontTx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Make-up air units</a:t>
            </a:r>
          </a:p>
          <a:p>
            <a:pPr marL="687388" lvl="1" indent="-230188">
              <a:spcAft>
                <a:spcPts val="600"/>
              </a:spcAft>
              <a:buFontTx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Fire suppression systems</a:t>
            </a:r>
          </a:p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Custom size and style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000" b="1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7" name="Slide Number Placeholder 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02A4CB0A-84FA-4A61-BAC4-5D457A907400}" type="slidenum">
              <a:rPr lang="en-US"/>
              <a:pPr>
                <a:defRPr/>
              </a:pPr>
              <a:t>10</a:t>
            </a:fld>
            <a:endParaRPr lang="en-US" sz="1400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Kitchen Ventilation Systems</a:t>
            </a:r>
            <a:endParaRPr lang="en-US" sz="3200" dirty="0"/>
          </a:p>
        </p:txBody>
      </p:sp>
      <p:sp>
        <p:nvSpPr>
          <p:cNvPr id="12291" name="Rectangle 2"/>
          <p:cNvSpPr>
            <a:spLocks noChangeArrowheads="1"/>
          </p:cNvSpPr>
          <p:nvPr/>
        </p:nvSpPr>
        <p:spPr bwMode="auto">
          <a:xfrm>
            <a:off x="5241925" y="2041526"/>
            <a:ext cx="8890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2292" name="Rectangle 3"/>
          <p:cNvSpPr>
            <a:spLocks noChangeArrowheads="1"/>
          </p:cNvSpPr>
          <p:nvPr/>
        </p:nvSpPr>
        <p:spPr bwMode="auto">
          <a:xfrm>
            <a:off x="4784725" y="2041526"/>
            <a:ext cx="88900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229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726" y="1752601"/>
            <a:ext cx="4843462" cy="257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44524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D66DA48-1E2B-4CCB-BC96-45F4EC46A8FE}" type="slidenum">
              <a:rPr lang="en-US"/>
              <a:pPr>
                <a:defRPr/>
              </a:pPr>
              <a:t>11</a:t>
            </a:fld>
            <a:endParaRPr lang="en-US" sz="1400" dirty="0"/>
          </a:p>
        </p:txBody>
      </p:sp>
      <p:pic>
        <p:nvPicPr>
          <p:cNvPr id="13316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1300" y="1905000"/>
            <a:ext cx="35814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152400"/>
            <a:ext cx="8229600" cy="10668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Air Control and</a:t>
            </a:r>
          </a:p>
          <a:p>
            <a:r>
              <a:rPr lang="en-US" dirty="0" smtClean="0"/>
              <a:t>Architectural Products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45474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CB11B4B-F0EB-44EE-8213-E4FF392FF39E}" type="slidenum">
              <a:rPr lang="en-US"/>
              <a:pPr>
                <a:defRPr/>
              </a:pPr>
              <a:t>12</a:t>
            </a:fld>
            <a:endParaRPr lang="en-US" sz="1400" dirty="0"/>
          </a:p>
        </p:txBody>
      </p:sp>
      <p:sp>
        <p:nvSpPr>
          <p:cNvPr id="13317" name="Rectangle 4"/>
          <p:cNvSpPr>
            <a:spLocks noChangeArrowheads="1"/>
          </p:cNvSpPr>
          <p:nvPr/>
        </p:nvSpPr>
        <p:spPr bwMode="auto">
          <a:xfrm>
            <a:off x="685800" y="3657600"/>
            <a:ext cx="3810000" cy="1936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28600" indent="-228600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Dampers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Backdraft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Fire / smoke life safety</a:t>
            </a:r>
          </a:p>
          <a:p>
            <a:pPr marL="800100" lvl="1" indent="-3429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Insulated </a:t>
            </a:r>
          </a:p>
        </p:txBody>
      </p:sp>
      <p:sp>
        <p:nvSpPr>
          <p:cNvPr id="13318" name="Text Box 6"/>
          <p:cNvSpPr txBox="1">
            <a:spLocks noChangeArrowheads="1"/>
          </p:cNvSpPr>
          <p:nvPr/>
        </p:nvSpPr>
        <p:spPr bwMode="auto">
          <a:xfrm>
            <a:off x="4953000" y="3657600"/>
            <a:ext cx="4191000" cy="1554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225425" indent="-225425"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Louvers</a:t>
            </a:r>
          </a:p>
          <a:p>
            <a:pPr marL="682625" lvl="1" indent="-225425"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Mechanical</a:t>
            </a:r>
          </a:p>
          <a:p>
            <a:pPr marL="682625" lvl="1" indent="-225425"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Architectural</a:t>
            </a:r>
          </a:p>
          <a:p>
            <a:pPr marL="682625" lvl="1" indent="-225425"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Any shape, size and color </a:t>
            </a:r>
          </a:p>
        </p:txBody>
      </p:sp>
      <p:pic>
        <p:nvPicPr>
          <p:cNvPr id="14342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1371601"/>
            <a:ext cx="3657600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343" name="Group 5"/>
          <p:cNvGrpSpPr>
            <a:grpSpLocks/>
          </p:cNvGrpSpPr>
          <p:nvPr/>
        </p:nvGrpSpPr>
        <p:grpSpPr bwMode="auto">
          <a:xfrm>
            <a:off x="347665" y="1371602"/>
            <a:ext cx="4186237" cy="2085975"/>
            <a:chOff x="347058" y="1552524"/>
            <a:chExt cx="4186272" cy="2085700"/>
          </a:xfrm>
        </p:grpSpPr>
        <p:pic>
          <p:nvPicPr>
            <p:cNvPr id="1434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169"/>
            <a:stretch>
              <a:fillRect/>
            </a:stretch>
          </p:blipFill>
          <p:spPr bwMode="auto">
            <a:xfrm>
              <a:off x="1798091" y="1552524"/>
              <a:ext cx="2735239" cy="2085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34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7058" y="2133600"/>
              <a:ext cx="1634142" cy="1481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Dampers and Louvers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846326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90E821-ADF1-4D1B-B4D5-27558C2C42E0}" type="slidenum">
              <a:rPr lang="en-US"/>
              <a:pPr>
                <a:defRPr/>
              </a:pPr>
              <a:t>13</a:t>
            </a:fld>
            <a:endParaRPr lang="en-US" sz="1400" dirty="0"/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365127" y="5241925"/>
            <a:ext cx="6113463" cy="118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pic>
        <p:nvPicPr>
          <p:cNvPr id="153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168400"/>
            <a:ext cx="3132138" cy="212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5" y="3063875"/>
            <a:ext cx="32226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3184525"/>
            <a:ext cx="3721100" cy="1898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Content Placeholder 5"/>
          <p:cNvPicPr>
            <a:picLocks noGrp="1" noChangeAspect="1"/>
          </p:cNvPicPr>
          <p:nvPr>
            <p:ph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5425" y="914400"/>
            <a:ext cx="1925638" cy="2635251"/>
          </a:xfr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200" b="0" i="0" kern="1200" baseline="0">
                <a:solidFill>
                  <a:srgbClr val="005A9C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 baseline="0">
                <a:solidFill>
                  <a:srgbClr val="005A9C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i="0" kern="1200" baseline="0">
                <a:solidFill>
                  <a:srgbClr val="005A9C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200" b="1" dirty="0" smtClean="0"/>
              <a:t>Tempered Air Products</a:t>
            </a: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42103304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DB90D1D-7D7B-4B31-9C75-DE0A32DBFE08}" type="slidenum">
              <a:rPr lang="en-US"/>
              <a:pPr>
                <a:defRPr/>
              </a:pPr>
              <a:t>14</a:t>
            </a:fld>
            <a:endParaRPr lang="en-US" sz="1400" dirty="0"/>
          </a:p>
        </p:txBody>
      </p:sp>
      <p:sp>
        <p:nvSpPr>
          <p:cNvPr id="16387" name="Rectangle 2"/>
          <p:cNvSpPr>
            <a:spLocks noChangeArrowheads="1"/>
          </p:cNvSpPr>
          <p:nvPr/>
        </p:nvSpPr>
        <p:spPr bwMode="auto">
          <a:xfrm>
            <a:off x="365127" y="5241925"/>
            <a:ext cx="6113463" cy="1187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400"/>
          </a:p>
        </p:txBody>
      </p:sp>
      <p:sp>
        <p:nvSpPr>
          <p:cNvPr id="15364" name="Rectangle 3"/>
          <p:cNvSpPr>
            <a:spLocks noChangeArrowheads="1"/>
          </p:cNvSpPr>
          <p:nvPr/>
        </p:nvSpPr>
        <p:spPr bwMode="auto">
          <a:xfrm>
            <a:off x="685800" y="3713165"/>
            <a:ext cx="7848600" cy="1859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0488" tIns="44450" rIns="90488" bIns="44450">
            <a:spAutoFit/>
          </a:bodyPr>
          <a:lstStyle/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Applications requiring high percentage outdoor air</a:t>
            </a:r>
          </a:p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 first cost by reducing air conditioning tonnage</a:t>
            </a:r>
          </a:p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Reduces annual operating costs by reducing heating / cooling loads</a:t>
            </a:r>
          </a:p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Improved humidity levels</a:t>
            </a:r>
          </a:p>
        </p:txBody>
      </p:sp>
      <p:pic>
        <p:nvPicPr>
          <p:cNvPr id="1639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2" y="1219200"/>
            <a:ext cx="3641725" cy="247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Energy Recovery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891087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A13556-92D9-4507-AA2B-6E2B0B183575}" type="slidenum">
              <a:rPr lang="en-US"/>
              <a:pPr>
                <a:defRPr/>
              </a:pPr>
              <a:t>15</a:t>
            </a:fld>
            <a:endParaRPr lang="en-US" sz="1400" dirty="0"/>
          </a:p>
        </p:txBody>
      </p:sp>
      <p:sp>
        <p:nvSpPr>
          <p:cNvPr id="94213" name="Rectangle 5"/>
          <p:cNvSpPr>
            <a:spLocks noChangeArrowheads="1"/>
          </p:cNvSpPr>
          <p:nvPr/>
        </p:nvSpPr>
        <p:spPr bwMode="auto">
          <a:xfrm>
            <a:off x="705492" y="1333028"/>
            <a:ext cx="4495800" cy="3167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Industrial, commercial, kitchen applications</a:t>
            </a:r>
          </a:p>
          <a:p>
            <a:pPr marL="282575" indent="-282575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Heating options</a:t>
            </a:r>
          </a:p>
          <a:p>
            <a:pPr marL="736600" lvl="1" indent="-279400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Direct and indirect fired gas; steam, hot water, and electric</a:t>
            </a:r>
          </a:p>
          <a:p>
            <a:pPr marL="287338" indent="-279400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Cooling options</a:t>
            </a:r>
          </a:p>
          <a:p>
            <a:pPr marL="736600" lvl="1" indent="-279400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Evaporative, direct expansion coil, and chilled water coil cooling options</a:t>
            </a:r>
            <a:endParaRPr lang="en-US" sz="20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41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4775" y="1447801"/>
            <a:ext cx="3608388" cy="139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7640" y="3200401"/>
            <a:ext cx="3565525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dirty="0" smtClean="0"/>
              <a:t>Make-Up Air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21189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31BB3D5-48B0-428C-9D24-067CCC93CCE6}" type="slidenum">
              <a:rPr lang="en-US"/>
              <a:pPr>
                <a:defRPr/>
              </a:pPr>
              <a:t>16</a:t>
            </a:fld>
            <a:endParaRPr lang="en-US" sz="1400" dirty="0"/>
          </a:p>
        </p:txBody>
      </p:sp>
      <p:sp>
        <p:nvSpPr>
          <p:cNvPr id="18436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09600" y="1323655"/>
            <a:ext cx="4343400" cy="4038600"/>
          </a:xfrm>
        </p:spPr>
        <p:txBody>
          <a:bodyPr>
            <a:normAutofit/>
          </a:bodyPr>
          <a:lstStyle/>
          <a:p>
            <a:pPr marL="112713" indent="-112713">
              <a:spcBef>
                <a:spcPts val="300"/>
              </a:spcBef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 Five engineering facilities that include: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Aerodynamic testing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Wind-driven rain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Energy transfer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Extended life analysis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UL fire testing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UL motor heat testing</a:t>
            </a:r>
          </a:p>
          <a:p>
            <a:pPr lvl="1">
              <a:spcBef>
                <a:spcPts val="300"/>
              </a:spcBef>
            </a:pPr>
            <a:r>
              <a:rPr lang="en-US" altLang="en-US" dirty="0" smtClean="0">
                <a:solidFill>
                  <a:schemeClr val="tx1"/>
                </a:solidFill>
              </a:rPr>
              <a:t>Purchased component testing</a:t>
            </a:r>
          </a:p>
        </p:txBody>
      </p:sp>
      <p:pic>
        <p:nvPicPr>
          <p:cNvPr id="18437" name="Picture 4" descr="Facility 4 cop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57700" y="1876426"/>
            <a:ext cx="2781300" cy="20859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8" name="Picture 5" descr="rain chambe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9281" y="3465512"/>
            <a:ext cx="2895600" cy="2173288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Engineering Design and Testing</a:t>
            </a:r>
          </a:p>
          <a:p>
            <a:r>
              <a:rPr lang="en-US" dirty="0" smtClean="0"/>
              <a:t>65,000 sq. ft.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68521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CCCD3FA-A284-4D1B-8007-52F431687C17}" type="slidenum">
              <a:rPr lang="en-US"/>
              <a:pPr>
                <a:defRPr/>
              </a:pPr>
              <a:t>17</a:t>
            </a:fld>
            <a:endParaRPr lang="en-US" sz="1400" dirty="0"/>
          </a:p>
        </p:txBody>
      </p:sp>
      <p:sp>
        <p:nvSpPr>
          <p:cNvPr id="19460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87377" y="1066800"/>
            <a:ext cx="5965825" cy="838200"/>
          </a:xfrm>
        </p:spPr>
        <p:txBody>
          <a:bodyPr>
            <a:noAutofit/>
          </a:bodyPr>
          <a:lstStyle/>
          <a:p>
            <a:pPr marL="0" indent="0">
              <a:buFontTx/>
              <a:buNone/>
            </a:pPr>
            <a:r>
              <a:rPr lang="en-US" altLang="en-US" sz="2000" smtClean="0">
                <a:solidFill>
                  <a:schemeClr val="tx1"/>
                </a:solidFill>
              </a:rPr>
              <a:t>Greenheck has four AMCA accredited air chambers and one sound chamber</a:t>
            </a:r>
          </a:p>
        </p:txBody>
      </p:sp>
      <p:pic>
        <p:nvPicPr>
          <p:cNvPr id="19461" name="Picture 4" descr="AMC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0" t="4324" r="62169" b="6985"/>
          <a:stretch>
            <a:fillRect/>
          </a:stretch>
        </p:blipFill>
        <p:spPr bwMode="auto">
          <a:xfrm>
            <a:off x="3429002" y="3276600"/>
            <a:ext cx="1317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62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2550455"/>
              </p:ext>
            </p:extLst>
          </p:nvPr>
        </p:nvGraphicFramePr>
        <p:xfrm>
          <a:off x="4953002" y="1555751"/>
          <a:ext cx="3895725" cy="3746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0" name="Photo Editor Photo" r:id="rId4" imgW="5485714" imgH="5276190" progId="MSPhotoEd.3">
                  <p:embed/>
                </p:oleObj>
              </mc:Choice>
              <mc:Fallback>
                <p:oleObj name="Photo Editor Photo" r:id="rId4" imgW="5485714" imgH="5276190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2" y="1555751"/>
                        <a:ext cx="3895725" cy="37465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9463" name="Picture 6" descr="Untitled-1"/>
          <p:cNvPicPr>
            <a:picLocks noChangeAspect="1" noChangeArrowheads="1"/>
          </p:cNvPicPr>
          <p:nvPr/>
        </p:nvPicPr>
        <p:blipFill>
          <a:blip r:embed="rId6" cstate="print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2" y="1981200"/>
            <a:ext cx="2397125" cy="33274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AMCA Certification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4962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108D84-68A0-4920-882A-91BA30E618DF}" type="slidenum">
              <a:rPr lang="en-US"/>
              <a:pPr>
                <a:defRPr/>
              </a:pPr>
              <a:t>18</a:t>
            </a:fld>
            <a:endParaRPr lang="en-US" sz="1400" dirty="0"/>
          </a:p>
        </p:txBody>
      </p:sp>
      <p:sp>
        <p:nvSpPr>
          <p:cNvPr id="2048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71538" y="990600"/>
            <a:ext cx="7434262" cy="889000"/>
          </a:xfrm>
        </p:spPr>
        <p:txBody>
          <a:bodyPr>
            <a:normAutofit lnSpcReduction="10000"/>
          </a:bodyPr>
          <a:lstStyle/>
          <a:p>
            <a:pPr algn="ctr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Reverberant sound room located at Greenheck </a:t>
            </a:r>
          </a:p>
          <a:p>
            <a:pPr algn="ctr">
              <a:buFontTx/>
              <a:buNone/>
            </a:pPr>
            <a:r>
              <a:rPr lang="en-US" altLang="en-US" sz="2400" dirty="0" smtClean="0">
                <a:solidFill>
                  <a:schemeClr val="tx1"/>
                </a:solidFill>
              </a:rPr>
              <a:t>1 of only 16 AMCA accredited sound labs in the world </a:t>
            </a:r>
          </a:p>
        </p:txBody>
      </p:sp>
      <p:graphicFrame>
        <p:nvGraphicFramePr>
          <p:cNvPr id="2048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5751277"/>
              </p:ext>
            </p:extLst>
          </p:nvPr>
        </p:nvGraphicFramePr>
        <p:xfrm>
          <a:off x="4724402" y="2133600"/>
          <a:ext cx="3698875" cy="3429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8" name="Photo Editor Photo" r:id="rId3" imgW="12193702" imgH="9142857" progId="MSPhotoEd.3">
                  <p:embed/>
                </p:oleObj>
              </mc:Choice>
              <mc:Fallback>
                <p:oleObj name="Photo Editor Photo" r:id="rId3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lum bright="12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9073"/>
                      <a:stretch>
                        <a:fillRect/>
                      </a:stretch>
                    </p:blipFill>
                    <p:spPr bwMode="auto">
                      <a:xfrm>
                        <a:off x="4724402" y="2133600"/>
                        <a:ext cx="3698875" cy="34290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9810013"/>
              </p:ext>
            </p:extLst>
          </p:nvPr>
        </p:nvGraphicFramePr>
        <p:xfrm>
          <a:off x="533400" y="2133601"/>
          <a:ext cx="3886200" cy="34242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Photo Editor Photo" r:id="rId5" imgW="12193702" imgH="9142857" progId="MSPhotoEd.3">
                  <p:embed/>
                </p:oleObj>
              </mc:Choice>
              <mc:Fallback>
                <p:oleObj name="Photo Editor Photo" r:id="rId5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lum bright="6000"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4854"/>
                      <a:stretch>
                        <a:fillRect/>
                      </a:stretch>
                    </p:blipFill>
                    <p:spPr bwMode="auto">
                      <a:xfrm>
                        <a:off x="533400" y="2133601"/>
                        <a:ext cx="3886200" cy="3424239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Sound Testing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28152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2C5CB2E-E0A9-4AEA-BC38-E5AC1F589F69}" type="slidenum">
              <a:rPr lang="en-US"/>
              <a:pPr>
                <a:defRPr/>
              </a:pPr>
              <a:t>19</a:t>
            </a:fld>
            <a:endParaRPr lang="en-US" sz="1400" dirty="0"/>
          </a:p>
        </p:txBody>
      </p:sp>
      <p:pic>
        <p:nvPicPr>
          <p:cNvPr id="21508" name="Picture 3" descr="machin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219200"/>
            <a:ext cx="5130800" cy="3849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9" name="Picture 4" descr="desig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00200"/>
            <a:ext cx="2743200" cy="2057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5" descr="front do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279" y="3577119"/>
            <a:ext cx="2819400" cy="211455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Machine Development Center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49979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4000" dirty="0" smtClean="0"/>
              <a:t>Our Vision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To be the market leader in the development, manufacture and worldwide sales of quality air-moving and control equipment with a total commitment to customer service.</a:t>
            </a:r>
          </a:p>
          <a:p>
            <a:pPr marL="0" indent="0">
              <a:buFontTx/>
              <a:buNone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47A1E2C-C085-4389-AFBA-448D16D97BD3}" type="slidenum">
              <a:rPr lang="en-US" smtClean="0"/>
              <a:pPr>
                <a:defRPr/>
              </a:pPr>
              <a:t>2</a:t>
            </a:fld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001968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47E01FD-18E0-4DDF-A015-50A6F017A5D1}" type="slidenum">
              <a:rPr lang="en-US"/>
              <a:pPr>
                <a:defRPr/>
              </a:pPr>
              <a:t>20</a:t>
            </a:fld>
            <a:endParaRPr lang="en-US" sz="1400" dirty="0"/>
          </a:p>
        </p:txBody>
      </p:sp>
      <p:sp>
        <p:nvSpPr>
          <p:cNvPr id="22532" name="Text Box 3"/>
          <p:cNvSpPr txBox="1">
            <a:spLocks noChangeArrowheads="1"/>
          </p:cNvSpPr>
          <p:nvPr/>
        </p:nvSpPr>
        <p:spPr bwMode="auto">
          <a:xfrm>
            <a:off x="3200400" y="4251325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3rd IBS Machine</a:t>
            </a:r>
          </a:p>
        </p:txBody>
      </p:sp>
      <p:sp>
        <p:nvSpPr>
          <p:cNvPr id="22533" name="Text Box 4"/>
          <p:cNvSpPr txBox="1">
            <a:spLocks noChangeArrowheads="1"/>
          </p:cNvSpPr>
          <p:nvPr/>
        </p:nvSpPr>
        <p:spPr bwMode="auto">
          <a:xfrm>
            <a:off x="6172200" y="3276600"/>
            <a:ext cx="29718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3rd CUBE Spinning Lathe</a:t>
            </a:r>
          </a:p>
        </p:txBody>
      </p:sp>
      <p:sp>
        <p:nvSpPr>
          <p:cNvPr id="22534" name="Text Box 5"/>
          <p:cNvSpPr txBox="1">
            <a:spLocks noChangeArrowheads="1"/>
          </p:cNvSpPr>
          <p:nvPr/>
        </p:nvSpPr>
        <p:spPr bwMode="auto">
          <a:xfrm>
            <a:off x="381000" y="5577155"/>
            <a:ext cx="19050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TIME Training</a:t>
            </a:r>
          </a:p>
        </p:txBody>
      </p:sp>
      <p:sp>
        <p:nvSpPr>
          <p:cNvPr id="22535" name="Text Box 6"/>
          <p:cNvSpPr txBox="1">
            <a:spLocks noChangeArrowheads="1"/>
          </p:cNvSpPr>
          <p:nvPr/>
        </p:nvSpPr>
        <p:spPr bwMode="auto">
          <a:xfrm>
            <a:off x="228600" y="3364468"/>
            <a:ext cx="2743200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Robotic Wheel Welding</a:t>
            </a:r>
          </a:p>
        </p:txBody>
      </p:sp>
      <p:sp>
        <p:nvSpPr>
          <p:cNvPr id="22536" name="Text Box 7"/>
          <p:cNvSpPr txBox="1">
            <a:spLocks noChangeArrowheads="1"/>
          </p:cNvSpPr>
          <p:nvPr/>
        </p:nvSpPr>
        <p:spPr bwMode="auto">
          <a:xfrm>
            <a:off x="6172200" y="5562602"/>
            <a:ext cx="29718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  <a:cs typeface="Arial" panose="020B0604020202020204" pitchFamily="34" charset="0"/>
              </a:rPr>
              <a:t>Robotic CUBE Cap Welding </a:t>
            </a:r>
          </a:p>
        </p:txBody>
      </p:sp>
      <p:pic>
        <p:nvPicPr>
          <p:cNvPr id="51208" name="CubeWelder2.mpg">
            <a:hlinkClick r:id="" action="ppaction://media"/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10000"/>
            <a:ext cx="2590800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9" name="autospin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524001"/>
            <a:ext cx="2667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0" name="WeldEdit.mpg">
            <a:hlinkClick r:id="" action="ppaction://media"/>
          </p:cNvPr>
          <p:cNvPicPr>
            <a:picLocks noRot="1" noChangeAspect="1" noChangeArrowheads="1"/>
          </p:cNvPicPr>
          <p:nvPr>
            <a:videoFile r:link="rId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2667000" cy="181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1" name="TimeTrg.mpg">
            <a:hlinkClick r:id="" action="ppaction://media"/>
          </p:cNvPr>
          <p:cNvPicPr>
            <a:picLocks noRot="1" noChangeAspect="1" noChangeArrowheads="1"/>
          </p:cNvPicPr>
          <p:nvPr>
            <a:videoFile r:link="rId4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3810001"/>
            <a:ext cx="2667000" cy="181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IBSfull.mpg">
            <a:hlinkClick r:id="" action="ppaction://media"/>
          </p:cNvPr>
          <p:cNvPicPr>
            <a:picLocks noRot="1" noChangeAspect="1" noChangeArrowheads="1"/>
          </p:cNvPicPr>
          <p:nvPr>
            <a:videoFile r:link="rId5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5965" y="2422526"/>
            <a:ext cx="2687637" cy="183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457200" y="1524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Investment in New Equipment</a:t>
            </a:r>
          </a:p>
          <a:p>
            <a:r>
              <a:rPr lang="en-US" dirty="0" smtClean="0"/>
              <a:t>Delivering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010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51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51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51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1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9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08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 nodeType="clickPar">
                      <p:stCondLst>
                        <p:cond delay="0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5120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8"/>
                  </p:tgtEl>
                </p:cond>
              </p:nextCondLst>
            </p:seq>
            <p:video>
              <p:cMediaNode>
                <p:cTn id="25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09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2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 nodeType="clickPar">
                      <p:stCondLst>
                        <p:cond delay="0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5120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9"/>
                  </p:tgtEl>
                </p:cond>
              </p:nextCondLst>
            </p:seq>
            <p:video>
              <p:cMediaNode>
                <p:cTn id="3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10"/>
                </p:tgtEl>
              </p:cMediaNode>
            </p:vide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12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6" dur="1" fill="hold"/>
                                        <p:tgtEl>
                                          <p:spTgt spid="512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0"/>
                  </p:tgtEl>
                </p:cond>
              </p:nextCondLst>
            </p:seq>
            <p:video>
              <p:cMediaNode>
                <p:cTn id="3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11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12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 nodeType="clickPar">
                      <p:stCondLst>
                        <p:cond delay="0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512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1"/>
                  </p:tgtEl>
                </p:cond>
              </p:nextCondLst>
            </p:seq>
            <p:video>
              <p:cMediaNode>
                <p:cTn id="4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12"/>
                </p:tgtEl>
              </p:cMediaNode>
            </p:vide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12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8" dur="1" fill="hold"/>
                                        <p:tgtEl>
                                          <p:spTgt spid="512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12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CD18171-B055-497E-AEE9-566DA914F14A}" type="slidenum">
              <a:rPr lang="en-US"/>
              <a:pPr>
                <a:defRPr/>
              </a:pPr>
              <a:t>21</a:t>
            </a:fld>
            <a:endParaRPr lang="en-US" sz="1400" dirty="0"/>
          </a:p>
        </p:txBody>
      </p:sp>
      <p:sp>
        <p:nvSpPr>
          <p:cNvPr id="22531" name="Text Box 2"/>
          <p:cNvSpPr txBox="1">
            <a:spLocks noChangeArrowheads="1"/>
          </p:cNvSpPr>
          <p:nvPr/>
        </p:nvSpPr>
        <p:spPr bwMode="auto">
          <a:xfrm>
            <a:off x="685800" y="1106487"/>
            <a:ext cx="7772400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2286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1pPr>
            <a:lvl2pPr marL="677863" indent="-220663">
              <a:defRPr sz="4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4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US and Canada - Over 175 rep offices and other channels</a:t>
            </a:r>
          </a:p>
          <a:p>
            <a:pPr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Over 70+ offices internationally and expanding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South America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Caribbean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Middle East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Tx/>
              <a:buChar char="•"/>
              <a:defRPr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Asia</a:t>
            </a:r>
            <a:endParaRPr lang="en-US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556" name="Picture 3" descr="Glob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9" b="3960"/>
          <a:stretch>
            <a:fillRect/>
          </a:stretch>
        </p:blipFill>
        <p:spPr bwMode="auto">
          <a:xfrm>
            <a:off x="5257800" y="2082800"/>
            <a:ext cx="2895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Worldwide Representation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89474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E8685D-D577-4478-935B-B3FFA044B665}" type="slidenum">
              <a:rPr lang="en-US"/>
              <a:pPr>
                <a:defRPr/>
              </a:pPr>
              <a:t>22</a:t>
            </a:fld>
            <a:endParaRPr lang="en-US" sz="1400" dirty="0"/>
          </a:p>
        </p:txBody>
      </p:sp>
      <p:sp>
        <p:nvSpPr>
          <p:cNvPr id="24579" name="Rectangle 3"/>
          <p:cNvSpPr>
            <a:spLocks noChangeArrowheads="1"/>
          </p:cNvSpPr>
          <p:nvPr/>
        </p:nvSpPr>
        <p:spPr bwMode="auto">
          <a:xfrm>
            <a:off x="533400" y="990600"/>
            <a:ext cx="4038600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Schofield, WI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Frankfort, KY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Kings Mountain, NC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Sacramento, CA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Saltillo, Mexico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Kunshan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China </a:t>
            </a:r>
            <a:endParaRPr lang="en-US" altLang="en-US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Delhi NCR Region, India</a:t>
            </a: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St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. Paul, MN (Innovent)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Sommerville</a:t>
            </a: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TN</a:t>
            </a:r>
          </a:p>
          <a:p>
            <a:pPr>
              <a:spcBef>
                <a:spcPts val="1200"/>
              </a:spcBef>
              <a:buFontTx/>
              <a:buNone/>
            </a:pPr>
            <a:r>
              <a:rPr lang="en-US" alt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Domestic</a:t>
            </a:r>
            <a:r>
              <a:rPr lang="en-US" alt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Schofield, WI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Sacramento, CA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Dallas, TX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Miami, FL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Greensboro, NC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4648200" y="3695701"/>
            <a:ext cx="4114800" cy="1866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Tx/>
              <a:buNone/>
            </a:pP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International Distribution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China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Mexico</a:t>
            </a:r>
          </a:p>
          <a:p>
            <a:pPr lvl="1">
              <a:spcBef>
                <a:spcPct val="0"/>
              </a:spcBef>
            </a:pPr>
            <a:r>
              <a:rPr lang="en-US" altLang="en-US" sz="1800" dirty="0" smtClean="0">
                <a:latin typeface="Arial" panose="020B0604020202020204" pitchFamily="34" charset="0"/>
                <a:cs typeface="Arial" panose="020B0604020202020204" pitchFamily="34" charset="0"/>
              </a:rPr>
              <a:t>India</a:t>
            </a:r>
          </a:p>
          <a:p>
            <a:pPr lvl="1">
              <a:spcBef>
                <a:spcPct val="0"/>
              </a:spcBef>
            </a:pPr>
            <a:endParaRPr lang="en-US" alt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58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1143000"/>
            <a:ext cx="4914900" cy="23510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Manufacturing and Distribution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1841412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3" name="Picture 4" descr="VENCO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3429000"/>
            <a:ext cx="22098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5" descr="PrecCoil_tag_4c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590801"/>
            <a:ext cx="2133600" cy="80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6" descr="Accurex_vert_cmy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438401"/>
            <a:ext cx="1295400" cy="823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7" descr="Innovent LLC_col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676401"/>
            <a:ext cx="2209800" cy="630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8" descr="GHLogoWTag-RGB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692276"/>
            <a:ext cx="24384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9" descr="Valent logo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3581400"/>
            <a:ext cx="2438400" cy="617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9" name="Picture 10" descr="airolite_horz_2c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743200"/>
            <a:ext cx="2971800" cy="395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0" name="Line 11"/>
          <p:cNvSpPr>
            <a:spLocks noChangeShapeType="1"/>
          </p:cNvSpPr>
          <p:nvPr/>
        </p:nvSpPr>
        <p:spPr bwMode="auto">
          <a:xfrm>
            <a:off x="533400" y="1600200"/>
            <a:ext cx="7772400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5611" name="Rectangle 12"/>
          <p:cNvSpPr>
            <a:spLocks noChangeArrowheads="1"/>
          </p:cNvSpPr>
          <p:nvPr/>
        </p:nvSpPr>
        <p:spPr bwMode="auto">
          <a:xfrm>
            <a:off x="1066800" y="4343400"/>
            <a:ext cx="66294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chemeClr val="bg1"/>
                </a:solidFill>
              </a:rPr>
              <a:t>Private Label</a:t>
            </a:r>
          </a:p>
        </p:txBody>
      </p:sp>
      <p:sp>
        <p:nvSpPr>
          <p:cNvPr id="25612" name="Line 13"/>
          <p:cNvSpPr>
            <a:spLocks noChangeShapeType="1"/>
          </p:cNvSpPr>
          <p:nvPr/>
        </p:nvSpPr>
        <p:spPr bwMode="auto">
          <a:xfrm>
            <a:off x="533400" y="4953000"/>
            <a:ext cx="7772400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25613" name="Picture 14" descr="VERSIONB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029202"/>
            <a:ext cx="1676400" cy="841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14" name="Rectangle 16"/>
          <p:cNvSpPr>
            <a:spLocks noChangeArrowheads="1"/>
          </p:cNvSpPr>
          <p:nvPr/>
        </p:nvSpPr>
        <p:spPr bwMode="auto">
          <a:xfrm>
            <a:off x="2514600" y="1066800"/>
            <a:ext cx="396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Brands</a:t>
            </a:r>
          </a:p>
        </p:txBody>
      </p:sp>
      <p:sp>
        <p:nvSpPr>
          <p:cNvPr id="25615" name="Rectangle 17"/>
          <p:cNvSpPr>
            <a:spLocks noChangeArrowheads="1"/>
          </p:cNvSpPr>
          <p:nvPr/>
        </p:nvSpPr>
        <p:spPr bwMode="auto">
          <a:xfrm>
            <a:off x="2514600" y="4419600"/>
            <a:ext cx="3962400" cy="609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Private Label</a:t>
            </a:r>
          </a:p>
        </p:txBody>
      </p:sp>
      <p:sp>
        <p:nvSpPr>
          <p:cNvPr id="1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D9B94F-2DFE-4DAA-A308-93792A626D4C}" type="slidenum">
              <a:rPr lang="en-US"/>
              <a:pPr>
                <a:defRPr/>
              </a:pPr>
              <a:t>23</a:t>
            </a:fld>
            <a:endParaRPr lang="en-US" sz="1400" dirty="0"/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609600" y="152400"/>
            <a:ext cx="7848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Our Brands and Private Label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7336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A7F9CE74-3E1F-4586-8CD1-4E764C229134}" type="slidenum">
              <a:rPr lang="en-US"/>
              <a:pPr>
                <a:defRPr/>
              </a:pPr>
              <a:t>24</a:t>
            </a:fld>
            <a:endParaRPr lang="en-US" sz="1400"/>
          </a:p>
        </p:txBody>
      </p:sp>
      <p:pic>
        <p:nvPicPr>
          <p:cNvPr id="5123" name="Picture 17" descr="GHLogoWTag29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838200"/>
            <a:ext cx="4495800" cy="109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4" name="Text Box 20"/>
          <p:cNvSpPr txBox="1">
            <a:spLocks noChangeArrowheads="1"/>
          </p:cNvSpPr>
          <p:nvPr/>
        </p:nvSpPr>
        <p:spPr bwMode="auto">
          <a:xfrm>
            <a:off x="871538" y="2362200"/>
            <a:ext cx="7391400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10000"/>
              </a:lnSpc>
            </a:pPr>
            <a:r>
              <a:rPr lang="en-US" alt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The mission of Greenheck is to be the market leader in the development, manufacture and worldwide sale of quality air moving and control equipment with total commitment to customer service.</a:t>
            </a:r>
            <a:endParaRPr lang="en-US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125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368801"/>
            <a:ext cx="3390900" cy="143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13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3B34B22-9754-487B-84E4-E8D4F746FF88}" type="slidenum">
              <a:rPr lang="en-US"/>
              <a:pPr>
                <a:defRPr/>
              </a:pPr>
              <a:t>3</a:t>
            </a:fld>
            <a:endParaRPr lang="en-US" sz="1400" dirty="0"/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4343402" y="1462088"/>
            <a:ext cx="4556125" cy="4384675"/>
          </a:xfrm>
        </p:spPr>
        <p:txBody>
          <a:bodyPr/>
          <a:lstStyle/>
          <a:p>
            <a:r>
              <a:rPr lang="en-US" altLang="en-US" sz="2400" dirty="0" smtClean="0">
                <a:solidFill>
                  <a:schemeClr val="tx1"/>
                </a:solidFill>
              </a:rPr>
              <a:t>Founded in 1947 by Bernie and Bob Greenheck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Sheet metal business</a:t>
            </a:r>
          </a:p>
          <a:p>
            <a:r>
              <a:rPr lang="en-US" altLang="en-US" sz="2400" dirty="0" smtClean="0">
                <a:solidFill>
                  <a:schemeClr val="tx1"/>
                </a:solidFill>
              </a:rPr>
              <a:t>First air movement product was rotary turbine</a:t>
            </a:r>
          </a:p>
          <a:p>
            <a:pPr lvl="1"/>
            <a:endParaRPr lang="en-US" altLang="en-US" sz="2000" dirty="0" smtClean="0">
              <a:solidFill>
                <a:schemeClr val="tx1"/>
              </a:solidFill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title"/>
          </p:nvPr>
        </p:nvSpPr>
        <p:spPr>
          <a:xfrm>
            <a:off x="990600" y="304801"/>
            <a:ext cx="7162800" cy="73183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Greenheck History</a:t>
            </a:r>
            <a:r>
              <a:rPr lang="en-US" dirty="0" smtClean="0"/>
              <a:t> </a:t>
            </a:r>
          </a:p>
        </p:txBody>
      </p:sp>
      <p:pic>
        <p:nvPicPr>
          <p:cNvPr id="5125" name="Picture 4" descr="Early BobBernie cop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2" y="1447800"/>
            <a:ext cx="3197225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6131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AD4515F-9018-4E1F-9B0F-F54B9051C98D}" type="slidenum">
              <a:rPr lang="en-US"/>
              <a:pPr>
                <a:defRPr/>
              </a:pPr>
              <a:t>4</a:t>
            </a:fld>
            <a:endParaRPr lang="en-US" sz="1400" dirty="0"/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1066800" y="381000"/>
            <a:ext cx="7086600" cy="6858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Greenheck History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en-US" altLang="en-US" sz="2400" dirty="0" smtClean="0">
                <a:solidFill>
                  <a:schemeClr val="tx1"/>
                </a:solidFill>
              </a:rPr>
              <a:t>Facility 1, Schofield, WI</a:t>
            </a:r>
          </a:p>
          <a:p>
            <a:pPr lvl="1"/>
            <a:r>
              <a:rPr lang="en-US" altLang="en-US" dirty="0" smtClean="0">
                <a:solidFill>
                  <a:schemeClr val="tx1"/>
                </a:solidFill>
              </a:rPr>
              <a:t>3000 Sq. Ft.</a:t>
            </a:r>
          </a:p>
          <a:p>
            <a:pPr lvl="1"/>
            <a:r>
              <a:rPr lang="en-US" altLang="en-US" dirty="0" smtClean="0">
                <a:solidFill>
                  <a:schemeClr val="tx1"/>
                </a:solidFill>
              </a:rPr>
              <a:t>Three Employees</a:t>
            </a:r>
          </a:p>
        </p:txBody>
      </p:sp>
      <p:pic>
        <p:nvPicPr>
          <p:cNvPr id="6149" name="Picture 4" descr="Old Assembly Line copy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8200" y="2227264"/>
            <a:ext cx="4038600" cy="2632075"/>
          </a:xfrm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50" name="Picture 5" descr="gfc first build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200401"/>
            <a:ext cx="37338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378025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D84414B-1849-4873-AACD-54A6B76709B6}" type="slidenum">
              <a:rPr lang="en-US"/>
              <a:pPr>
                <a:defRPr/>
              </a:pPr>
              <a:t>5</a:t>
            </a:fld>
            <a:endParaRPr lang="en-US" sz="1400" dirty="0"/>
          </a:p>
        </p:txBody>
      </p:sp>
      <p:pic>
        <p:nvPicPr>
          <p:cNvPr id="7171" name="Picture 2" descr="facility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02"/>
          <a:stretch>
            <a:fillRect/>
          </a:stretch>
        </p:blipFill>
        <p:spPr bwMode="auto">
          <a:xfrm>
            <a:off x="5532438" y="1143001"/>
            <a:ext cx="3001962" cy="2490788"/>
          </a:xfrm>
          <a:prstGeom prst="rect">
            <a:avLst/>
          </a:prstGeom>
          <a:noFill/>
          <a:ln w="19050">
            <a:solidFill>
              <a:srgbClr val="33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338138" y="1143000"/>
            <a:ext cx="4767262" cy="25908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/>
              <a:t>2800+ employees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/>
              <a:t>Over 1.9 million sq. ft. of manufacturing space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/>
              <a:t>Growing International presence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altLang="en-US" sz="2400" dirty="0" smtClean="0"/>
              <a:t>Jim McIntyre</a:t>
            </a:r>
          </a:p>
          <a:p>
            <a:endParaRPr lang="en-US" altLang="en-US" sz="2400" dirty="0" smtClean="0"/>
          </a:p>
        </p:txBody>
      </p:sp>
      <p:pic>
        <p:nvPicPr>
          <p:cNvPr id="7173" name="Picture 4" descr="product cen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5"/>
          <a:stretch/>
        </p:blipFill>
        <p:spPr bwMode="auto">
          <a:xfrm>
            <a:off x="4747519" y="3657600"/>
            <a:ext cx="3786883" cy="215741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085" name="Rectangle 5"/>
          <p:cNvSpPr>
            <a:spLocks noGrp="1" noChangeArrowheads="1"/>
          </p:cNvSpPr>
          <p:nvPr>
            <p:ph type="title"/>
          </p:nvPr>
        </p:nvSpPr>
        <p:spPr>
          <a:xfrm>
            <a:off x="990600" y="304801"/>
            <a:ext cx="7162800" cy="731839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sz="4400" dirty="0" smtClean="0"/>
              <a:t>Greenheck Today</a:t>
            </a:r>
            <a:r>
              <a:rPr lang="en-US" dirty="0" smtClean="0"/>
              <a:t> </a:t>
            </a: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2" y="3657600"/>
            <a:ext cx="4144963" cy="215741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9894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Air Movement Products</a:t>
            </a:r>
            <a:endParaRPr lang="en-US" sz="3200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949B622-EA12-4C6A-BD7B-2307326BA5D2}" type="slidenum">
              <a:rPr lang="en-US"/>
              <a:pPr>
                <a:defRPr/>
              </a:pPr>
              <a:t>6</a:t>
            </a:fld>
            <a:endParaRPr lang="en-US" sz="1400" dirty="0"/>
          </a:p>
        </p:txBody>
      </p:sp>
      <p:sp>
        <p:nvSpPr>
          <p:cNvPr id="88066" name="Rectangle 2"/>
          <p:cNvSpPr>
            <a:spLocks noChangeArrowheads="1"/>
          </p:cNvSpPr>
          <p:nvPr/>
        </p:nvSpPr>
        <p:spPr bwMode="auto">
          <a:xfrm>
            <a:off x="609600" y="4495801"/>
            <a:ext cx="7924800" cy="366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28600" indent="-228600">
              <a:buFontTx/>
              <a:buChar char="•"/>
              <a:defRPr/>
            </a:pPr>
            <a:endParaRPr lang="en-US" dirty="0">
              <a:effectLst>
                <a:outerShdw blurRad="38100" dist="38100" dir="2700000" algn="tl">
                  <a:srgbClr val="C0C0C0"/>
                </a:outerShdw>
              </a:effectLst>
              <a:latin typeface="Arial" charset="0"/>
            </a:endParaRPr>
          </a:p>
        </p:txBody>
      </p:sp>
      <p:pic>
        <p:nvPicPr>
          <p:cNvPr id="8197" name="Picture 4" descr="Fans Montage B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2" y="1673226"/>
            <a:ext cx="8080375" cy="294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17832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FFE287-E7E5-4F7F-8E0C-618D1C291379}" type="slidenum">
              <a:rPr lang="en-US"/>
              <a:pPr>
                <a:defRPr/>
              </a:pPr>
              <a:t>7</a:t>
            </a:fld>
            <a:endParaRPr lang="en-US" sz="1400" dirty="0"/>
          </a:p>
        </p:txBody>
      </p:sp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533400" y="1576388"/>
            <a:ext cx="4191000" cy="27674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28600" indent="-228600">
              <a:spcAft>
                <a:spcPts val="1200"/>
              </a:spcAft>
              <a:buFontTx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Greenheck’s first product in ventilation equipment</a:t>
            </a:r>
          </a:p>
          <a:p>
            <a:pPr marL="228600" indent="-228600">
              <a:spcAft>
                <a:spcPts val="1200"/>
              </a:spcAft>
              <a:buFontTx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Market leader</a:t>
            </a:r>
          </a:p>
          <a:p>
            <a:pPr marL="228600" indent="-228600">
              <a:spcAft>
                <a:spcPts val="1200"/>
              </a:spcAft>
              <a:buFontTx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Largest product line</a:t>
            </a:r>
          </a:p>
          <a:p>
            <a:pPr marL="228600" indent="-228600">
              <a:spcAft>
                <a:spcPts val="1200"/>
              </a:spcAft>
              <a:buFontTx/>
              <a:buChar char="•"/>
              <a:defRPr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Commercial, institutional, and industrial markets</a:t>
            </a:r>
            <a:endParaRPr lang="en-US" sz="2400" dirty="0">
              <a:effectLst>
                <a:outerShdw blurRad="38100" dist="38100" dir="2700000" algn="tl">
                  <a:srgbClr val="C0C0C0"/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221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838200"/>
            <a:ext cx="41148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Fans and Ventilators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43443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EA3AB9-6F30-4D1D-AE93-39B5DD90048E}" type="slidenum">
              <a:rPr lang="en-US"/>
              <a:pPr>
                <a:defRPr/>
              </a:pPr>
              <a:t>8</a:t>
            </a:fld>
            <a:endParaRPr lang="en-US" sz="1400" dirty="0"/>
          </a:p>
        </p:txBody>
      </p:sp>
      <p:sp>
        <p:nvSpPr>
          <p:cNvPr id="9221" name="Rectangle 4"/>
          <p:cNvSpPr>
            <a:spLocks noChangeArrowheads="1"/>
          </p:cNvSpPr>
          <p:nvPr/>
        </p:nvSpPr>
        <p:spPr bwMode="auto">
          <a:xfrm>
            <a:off x="342900" y="3930651"/>
            <a:ext cx="8382000" cy="16286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488" tIns="44450" rIns="90488" bIns="44450">
            <a:spAutoFit/>
          </a:bodyPr>
          <a:lstStyle/>
          <a:p>
            <a:pPr marL="228600" indent="-228600"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Centrifugal market</a:t>
            </a:r>
          </a:p>
          <a:p>
            <a:pPr marL="682625" lvl="1" indent="-225425"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Hospitals, schools, stores, large office buildings </a:t>
            </a:r>
          </a:p>
          <a:p>
            <a:pPr marL="228600" indent="-228600"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Axial market</a:t>
            </a:r>
          </a:p>
          <a:p>
            <a:pPr marL="682625" lvl="1" indent="-225425"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Industrial space ventilation, fume hood exhaust, smoke Removal and paint booth exhaust </a:t>
            </a:r>
          </a:p>
        </p:txBody>
      </p:sp>
      <p:pic>
        <p:nvPicPr>
          <p:cNvPr id="10245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143001"/>
            <a:ext cx="4953000" cy="253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2286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Centrifugal, Vane Axial and Industrial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4547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pPr marL="395288" indent="-341313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Vektor lab exhaust products remove hazardous or noxious fumes from laboratories</a:t>
            </a:r>
          </a:p>
          <a:p>
            <a:pPr marL="395288" indent="-341313">
              <a:spcAft>
                <a:spcPts val="600"/>
              </a:spcAft>
              <a:buFontTx/>
              <a:buChar char="•"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Applications</a:t>
            </a:r>
          </a:p>
          <a:p>
            <a:pPr marL="854075" lvl="3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Hospitals</a:t>
            </a:r>
          </a:p>
          <a:p>
            <a:pPr marL="854075" lvl="3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University labs</a:t>
            </a:r>
          </a:p>
          <a:p>
            <a:pPr marL="854075" lvl="3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Pharmaceutical companies</a:t>
            </a:r>
          </a:p>
          <a:p>
            <a:pPr marL="854075" lvl="3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Biotech companies</a:t>
            </a:r>
          </a:p>
          <a:p>
            <a:pPr marL="854075" lvl="3" indent="-342900"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Research facilities</a:t>
            </a:r>
          </a:p>
          <a:p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2"/>
          </p:nvPr>
        </p:nvSpPr>
        <p:spPr/>
      </p:sp>
      <p:sp>
        <p:nvSpPr>
          <p:cNvPr id="6" name="Slide Number Placeholder 1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pPr>
              <a:defRPr/>
            </a:pPr>
            <a:fld id="{896A1FCC-1988-4279-B7B6-CF7B4A105049}" type="slidenum">
              <a:rPr lang="en-US"/>
              <a:pPr>
                <a:defRPr/>
              </a:pPr>
              <a:t>9</a:t>
            </a:fld>
            <a:endParaRPr lang="en-US" sz="1400" dirty="0"/>
          </a:p>
        </p:txBody>
      </p:sp>
      <p:pic>
        <p:nvPicPr>
          <p:cNvPr id="11269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950" y="1295401"/>
            <a:ext cx="4591050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457200" y="152400"/>
            <a:ext cx="8229600" cy="609600"/>
          </a:xfrm>
          <a:prstGeom prst="rect">
            <a:avLst/>
          </a:prstGeom>
        </p:spPr>
        <p:txBody>
          <a:bodyPr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i="0" kern="1200" baseline="0">
                <a:solidFill>
                  <a:srgbClr val="005A9C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lang="en-US" dirty="0" smtClean="0"/>
              <a:t>Lab Exhaust Systems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618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R GG_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HR GG_PowerPoint Template.potx</Template>
  <TotalTime>432</TotalTime>
  <Words>529</Words>
  <Application>Microsoft Office PowerPoint</Application>
  <PresentationFormat>On-screen Show (4:3)</PresentationFormat>
  <Paragraphs>153</Paragraphs>
  <Slides>24</Slides>
  <Notes>4</Notes>
  <HiddenSlides>2</HiddenSlides>
  <MMClips>5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6" baseType="lpstr">
      <vt:lpstr>HR GG_PowerPoint Template</vt:lpstr>
      <vt:lpstr>Photo Editor Photo</vt:lpstr>
      <vt:lpstr>Greenheck Fan Corporation Corporate Overview</vt:lpstr>
      <vt:lpstr>Our Vision</vt:lpstr>
      <vt:lpstr>Greenheck History </vt:lpstr>
      <vt:lpstr>Greenheck History</vt:lpstr>
      <vt:lpstr>Greenheck Today </vt:lpstr>
      <vt:lpstr>Air Movement Products</vt:lpstr>
      <vt:lpstr>PowerPoint Presentation</vt:lpstr>
      <vt:lpstr>PowerPoint Presentation</vt:lpstr>
      <vt:lpstr>PowerPoint Presentation</vt:lpstr>
      <vt:lpstr>Kitchen Ventilation Systems</vt:lpstr>
      <vt:lpstr>PowerPoint Presentation</vt:lpstr>
      <vt:lpstr>Dampers and Louvers</vt:lpstr>
      <vt:lpstr>PowerPoint Presentation</vt:lpstr>
      <vt:lpstr>Energy Recovery</vt:lpstr>
      <vt:lpstr>Make-Up Air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Manufacturing and Distribution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Borre, Doug</dc:creator>
  <cp:lastModifiedBy> </cp:lastModifiedBy>
  <cp:revision>35</cp:revision>
  <dcterms:created xsi:type="dcterms:W3CDTF">2013-10-02T13:59:26Z</dcterms:created>
  <dcterms:modified xsi:type="dcterms:W3CDTF">2014-04-28T19:53:35Z</dcterms:modified>
</cp:coreProperties>
</file>