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3" r:id="rId2"/>
    <p:sldMasterId id="2147483720" r:id="rId3"/>
    <p:sldMasterId id="2147483729" r:id="rId4"/>
    <p:sldMasterId id="2147483741" r:id="rId5"/>
    <p:sldMasterId id="2147483749" r:id="rId6"/>
  </p:sldMasterIdLst>
  <p:notesMasterIdLst>
    <p:notesMasterId r:id="rId24"/>
  </p:notesMasterIdLst>
  <p:handoutMasterIdLst>
    <p:handoutMasterId r:id="rId25"/>
  </p:handoutMasterIdLst>
  <p:sldIdLst>
    <p:sldId id="637" r:id="rId7"/>
    <p:sldId id="646" r:id="rId8"/>
    <p:sldId id="647" r:id="rId9"/>
    <p:sldId id="648" r:id="rId10"/>
    <p:sldId id="651" r:id="rId11"/>
    <p:sldId id="652" r:id="rId12"/>
    <p:sldId id="653" r:id="rId13"/>
    <p:sldId id="654" r:id="rId14"/>
    <p:sldId id="655" r:id="rId15"/>
    <p:sldId id="656" r:id="rId16"/>
    <p:sldId id="657" r:id="rId17"/>
    <p:sldId id="658" r:id="rId18"/>
    <p:sldId id="660" r:id="rId19"/>
    <p:sldId id="661" r:id="rId20"/>
    <p:sldId id="662" r:id="rId21"/>
    <p:sldId id="669" r:id="rId22"/>
    <p:sldId id="675" r:id="rId23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C"/>
    <a:srgbClr val="B7CFE8"/>
    <a:srgbClr val="3333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BB0C3AD-CFFE-444C-BC38-D7CDFA24D598}" type="datetimeFigureOut">
              <a:rPr lang="en-US"/>
              <a:pPr>
                <a:defRPr/>
              </a:pPr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6DF50B2-A06F-4EDA-8B7B-DE3519D6C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370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D97263-060C-43F6-9792-16D7CE9645A5}" type="datetimeFigureOut">
              <a:rPr lang="en-US"/>
              <a:pPr>
                <a:defRPr/>
              </a:pPr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D93C944-A124-4234-95A5-645810B96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24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eCAPS</a:t>
            </a:r>
            <a:r>
              <a:rPr lang="en-US" dirty="0" smtClean="0"/>
              <a:t> is Greenheck’s new web-based software that specifically</a:t>
            </a:r>
            <a:r>
              <a:rPr lang="en-US" baseline="0" dirty="0" smtClean="0"/>
              <a:t> designed for engineers.  This program allows for quick, easy selections of fan products with enough information required to fill an equipment schedule.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539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Sound performance by octave</a:t>
            </a:r>
            <a:r>
              <a:rPr lang="en-US" baseline="0" dirty="0" smtClean="0"/>
              <a:t> band is available to provide guidance for sound attenuation (if required).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68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</a:t>
            </a:r>
            <a:r>
              <a:rPr lang="en-US" baseline="0" dirty="0" smtClean="0"/>
              <a:t> certifications will filter out selections that don’t meet the required criteria, such as smoke control our grease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03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accessories such as inlet and outlet conditions can be updated in the “Advanced Inputs” option.  This</a:t>
            </a:r>
            <a:r>
              <a:rPr lang="en-US" baseline="0" dirty="0" smtClean="0"/>
              <a:t> will allow for performance corrections for items like inlet and outlet guards and will re-rank the fans accordingly once the associated pressure drop is accounted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82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several other tools are available for more information for the engineering</a:t>
            </a:r>
            <a:r>
              <a:rPr lang="en-US" baseline="0" dirty="0" smtClean="0"/>
              <a:t> community.  As an example, a system effect calculator will allow engineers to understand the performance corrections required to overcome non-ideal inlet and outlet conditions.  Simply click “System Effect Calculator”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516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 the type of fan (in</a:t>
            </a:r>
            <a:r>
              <a:rPr lang="en-US" baseline="0" dirty="0" smtClean="0"/>
              <a:t> this example, a basic blower will be selected).  This selection will show a base-line performance based on ideal testing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443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add inlet</a:t>
            </a:r>
            <a:r>
              <a:rPr lang="en-US" baseline="0" dirty="0" smtClean="0"/>
              <a:t> and outlet conditions to determine the RPM changes and associated power increase.  This can be helpful for an engineer in regard to negotiating space for a building as the power increase is readily visible for the life of the fan.  Additionally, if a balancing issue comes up on a project, the System Effect calculator will help a user to understand out to revise the ductwork to most efficiently meet the performance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381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of September 2016, </a:t>
            </a:r>
            <a:r>
              <a:rPr lang="en-US" baseline="0" dirty="0" err="1" smtClean="0"/>
              <a:t>eCAPS</a:t>
            </a:r>
            <a:r>
              <a:rPr lang="en-US" baseline="0" dirty="0" smtClean="0"/>
              <a:t> is available fan over 10,000 fan models and sizes.  Louvers will be added to the software in Fall 2016.  Remember, all </a:t>
            </a:r>
            <a:r>
              <a:rPr lang="en-US" baseline="0" dirty="0" err="1" smtClean="0"/>
              <a:t>eCAPS</a:t>
            </a:r>
            <a:r>
              <a:rPr lang="en-US" baseline="0" dirty="0" smtClean="0"/>
              <a:t> files are compatible with the full version of the CAPS software, so it’s easy to transfer information back and forth between engineers </a:t>
            </a:r>
            <a:r>
              <a:rPr lang="en-US" baseline="0" smtClean="0"/>
              <a:t>and sales reps!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2BD518-0608-4A20-9478-408CF93082F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0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eCAPS</a:t>
            </a:r>
            <a:r>
              <a:rPr lang="en-US" dirty="0" smtClean="0"/>
              <a:t> is specifically designed for consulting</a:t>
            </a:r>
            <a:r>
              <a:rPr lang="en-US" baseline="0" dirty="0" smtClean="0"/>
              <a:t> engineers to provide the best value fan selection without any knowledge of product model names.  In this example, a product family of inline fans is selected, and by entering a simple selection criteria of airflow and static pressure, the performance of all fans that fit the selection criteria will be displayed to the user for comparison and selection.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28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example shows a selection at 5,000 CFM, 2” of external static</a:t>
            </a:r>
            <a:r>
              <a:rPr lang="en-US" baseline="0" dirty="0" smtClean="0"/>
              <a:t> pressure, and an elevation of 1,000 FT.  A total of 43 fans across several models fit the selection criteria, but Greenheck has included a ranking calculation that factors in performance (best measured by brake horsepower) and sound (inlet </a:t>
            </a:r>
            <a:r>
              <a:rPr lang="en-US" baseline="0" dirty="0" err="1" smtClean="0"/>
              <a:t>sones</a:t>
            </a:r>
            <a:r>
              <a:rPr lang="en-US" baseline="0" dirty="0" smtClean="0"/>
              <a:t>) as well as a budget price.  In this example, and EQB-18 was ranked as the top fan as it’s BHP was the lowest (highest efficiency impeller) as well as a lower sound value and budget price of $2900.  This offers an engineer the best value selection across all inline fan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689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282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All</a:t>
            </a:r>
            <a:r>
              <a:rPr lang="en-US" sz="1800" baseline="0" dirty="0" smtClean="0"/>
              <a:t> that is required is knowledge of the application (inline vs. wall vs. roof exhaust vs. </a:t>
            </a:r>
            <a:r>
              <a:rPr lang="en-US" sz="1800" baseline="0" dirty="0" err="1" smtClean="0"/>
              <a:t>etc</a:t>
            </a:r>
            <a:r>
              <a:rPr lang="en-US" sz="1800" baseline="0" dirty="0" smtClean="0"/>
              <a:t>), performance requirements, special certifications (grease exhaust or smoke requirements), and </a:t>
            </a:r>
            <a:r>
              <a:rPr lang="en-US" sz="1800" baseline="0" dirty="0" err="1" smtClean="0"/>
              <a:t>eCAPS</a:t>
            </a:r>
            <a:r>
              <a:rPr lang="en-US" sz="1800" baseline="0" dirty="0" smtClean="0"/>
              <a:t> will find the most efficient and budget-friendly fan for the application.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E8CDC-1BD1-4CD4-A798-37C35F3F2C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25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</a:t>
            </a:r>
            <a:r>
              <a:rPr lang="en-US" baseline="0" dirty="0" smtClean="0"/>
              <a:t> example showing all the fans that fit the requirement, but a clear indication of the EQB superiority from a prospective or horsepower and </a:t>
            </a:r>
            <a:r>
              <a:rPr lang="en-US" baseline="0" dirty="0" err="1" smtClean="0"/>
              <a:t>sones</a:t>
            </a:r>
            <a:r>
              <a:rPr lang="en-US" baseline="0" dirty="0" smtClean="0"/>
              <a:t>.  Although the EQB is $700 higher in budget price, the horse power is less (2.5 vs. 3.5) and the sound is less than half of the least-expensive fan option (AX) fan.  Additionally, as </a:t>
            </a:r>
            <a:r>
              <a:rPr lang="en-US" baseline="0" dirty="0" err="1" smtClean="0"/>
              <a:t>eCAPS</a:t>
            </a:r>
            <a:r>
              <a:rPr lang="en-US" baseline="0" dirty="0" smtClean="0"/>
              <a:t> is always current via web-based updates, the ranking will ensure any new products will naturally appear and float to the top so engineers can be assured their receiving the most relevant, up-to-date selections.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41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 safety criteria are also shown through caution</a:t>
            </a:r>
            <a:r>
              <a:rPr lang="en-US" baseline="0" dirty="0" smtClean="0"/>
              <a:t> signs.  In this case, the RPM is within 5% of the fan’s maximum.  This helps to keep engineers safe and prevents “bad selections”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64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unique</a:t>
            </a:r>
            <a:r>
              <a:rPr lang="en-US" baseline="0" dirty="0" smtClean="0"/>
              <a:t> compare feature is available to provide further detail to ensure the right fan for the application.  By clicking a checkbox next to the EQB, BSQ, and AX models, the compare feature will display a detailed breakdown of product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218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details</a:t>
            </a:r>
            <a:r>
              <a:rPr lang="en-US" baseline="0" dirty="0" smtClean="0"/>
              <a:t> include dimensions, performance, pricing, and other characteristics such as common applications and impeller types.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97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</a:t>
            </a:r>
            <a:r>
              <a:rPr lang="en-US" baseline="0" dirty="0" smtClean="0"/>
              <a:t> curves across multiple models insure the selection is meeting the most stable operating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3C944-A124-4234-95A5-645810B9647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47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5A9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77000"/>
            <a:ext cx="533400" cy="381000"/>
          </a:xfrm>
        </p:spPr>
        <p:txBody>
          <a:bodyPr/>
          <a:lstStyle>
            <a:lvl1pPr>
              <a:defRPr/>
            </a:lvl1pPr>
          </a:lstStyle>
          <a:p>
            <a:fld id="{7BC31630-69CD-49B2-B285-90D38A4C0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1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5173702A-A23C-4423-968B-9437167D4C6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2E84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77000"/>
            <a:ext cx="533400" cy="381000"/>
          </a:xfrm>
        </p:spPr>
        <p:txBody>
          <a:bodyPr/>
          <a:lstStyle>
            <a:lvl1pPr>
              <a:defRPr/>
            </a:lvl1pPr>
          </a:lstStyle>
          <a:p>
            <a:fld id="{6C75B20C-D641-45B8-8B5F-AD3C70B47A4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7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561AD-CB8E-478E-A506-DC1CAD20DBF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6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3"/>
            <a:ext cx="8229600" cy="44957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655124-61CB-44AB-A5F2-CED2762554A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9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A8803C-23D7-4AF4-A1EA-46685F4255D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33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5173702A-A23C-4423-968B-9437167D4C6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4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9CBD2-4DB5-4D93-A203-4FD6A665028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4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5A9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77000"/>
            <a:ext cx="533400" cy="381000"/>
          </a:xfrm>
        </p:spPr>
        <p:txBody>
          <a:bodyPr/>
          <a:lstStyle>
            <a:lvl1pPr>
              <a:defRPr/>
            </a:lvl1pPr>
          </a:lstStyle>
          <a:p>
            <a:fld id="{7BC31630-69CD-49B2-B285-90D38A4C070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59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4412-7764-45E4-BC7A-38635DD43FB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64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2"/>
            <a:ext cx="8229600" cy="44957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BDDDFD-7305-4751-9977-BCCD0F010A4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3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4412-7764-45E4-BC7A-38635DD43FB5}" type="slidenum">
              <a:rPr lang="en-US" altLang="en-US"/>
              <a:pPr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62497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4A8FC-7B73-40E0-A0CD-BAC118447D6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07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68D6EBD-BFBD-4A06-B44D-435B8B775C0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69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71600"/>
            <a:ext cx="4038600" cy="4343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295775" y="6572250"/>
            <a:ext cx="5334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F9774-8BF9-4B17-B6A4-86FEDE2F1DDF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87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5A9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77000"/>
            <a:ext cx="533400" cy="381000"/>
          </a:xfrm>
        </p:spPr>
        <p:txBody>
          <a:bodyPr/>
          <a:lstStyle>
            <a:lvl1pPr>
              <a:defRPr/>
            </a:lvl1pPr>
          </a:lstStyle>
          <a:p>
            <a:fld id="{7BC31630-69CD-49B2-B285-90D38A4C070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82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4412-7764-45E4-BC7A-38635DD43FB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8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2"/>
            <a:ext cx="8229600" cy="44957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BDDDFD-7305-4751-9977-BCCD0F010A4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84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4A8FC-7B73-40E0-A0CD-BAC118447D6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34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68D6EBD-BFBD-4A06-B44D-435B8B775C0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18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5A9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77000"/>
            <a:ext cx="533400" cy="381000"/>
          </a:xfrm>
        </p:spPr>
        <p:txBody>
          <a:bodyPr/>
          <a:lstStyle>
            <a:lvl1pPr>
              <a:defRPr/>
            </a:lvl1pPr>
          </a:lstStyle>
          <a:p>
            <a:fld id="{7BC31630-69CD-49B2-B285-90D38A4C070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86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4412-7764-45E4-BC7A-38635DD43FB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1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2"/>
            <a:ext cx="8229600" cy="44957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BDDDFD-7305-4751-9977-BCCD0F010A4C}" type="slidenum">
              <a:rPr lang="en-US" altLang="en-US"/>
              <a:pPr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879830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2"/>
            <a:ext cx="8229600" cy="44957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BDDDFD-7305-4751-9977-BCCD0F010A4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37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4A8FC-7B73-40E0-A0CD-BAC118447D6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37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68D6EBD-BFBD-4A06-B44D-435B8B775C0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0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4A8FC-7B73-40E0-A0CD-BAC118447D67}" type="slidenum">
              <a:rPr lang="en-US" altLang="en-US"/>
              <a:pPr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3187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68D6EBD-BFBD-4A06-B44D-435B8B775C04}" type="slidenum">
              <a:rPr lang="en-US" altLang="en-US"/>
              <a:pPr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21482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2E84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77000"/>
            <a:ext cx="533400" cy="381000"/>
          </a:xfrm>
        </p:spPr>
        <p:txBody>
          <a:bodyPr/>
          <a:lstStyle>
            <a:lvl1pPr>
              <a:defRPr/>
            </a:lvl1pPr>
          </a:lstStyle>
          <a:p>
            <a:fld id="{6C75B20C-D641-45B8-8B5F-AD3C70B47A4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6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561AD-CB8E-478E-A506-DC1CAD20DBF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9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3"/>
            <a:ext cx="8229600" cy="44957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655124-61CB-44AB-A5F2-CED2762554A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6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A8803C-23D7-4AF4-A1EA-46685F4255D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5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588" y="6662738"/>
            <a:ext cx="17621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sz="700" dirty="0" smtClean="0">
                <a:solidFill>
                  <a:srgbClr val="FFFFFF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71ADD4-65A5-41C0-955B-A432B27671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5A9C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240"/>
            <a:ext cx="9167492" cy="6111661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7239000" y="5900434"/>
            <a:ext cx="1754382" cy="19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sz="700" dirty="0" smtClean="0">
                <a:solidFill>
                  <a:prstClr val="black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854B688-5215-43A8-8BA5-A9749BBF8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2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2E84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240"/>
            <a:ext cx="9167492" cy="6111661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7239000" y="5900434"/>
            <a:ext cx="1754382" cy="19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sz="700" dirty="0" smtClean="0">
                <a:solidFill>
                  <a:prstClr val="black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854B688-5215-43A8-8BA5-A9749BBF8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0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2E84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588" y="6662738"/>
            <a:ext cx="17621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sz="700" dirty="0" smtClean="0">
                <a:solidFill>
                  <a:srgbClr val="FFFFFF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71ADD4-65A5-41C0-955B-A432B276719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1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5A9C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588" y="6662738"/>
            <a:ext cx="17621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sz="700" dirty="0" smtClean="0">
                <a:solidFill>
                  <a:srgbClr val="FFFFFF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71ADD4-65A5-41C0-955B-A432B276719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5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5A9C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588" y="6662738"/>
            <a:ext cx="17621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sz="700" dirty="0" smtClean="0">
                <a:solidFill>
                  <a:srgbClr val="FFFFFF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71ADD4-65A5-41C0-955B-A432B276719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1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5A9C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A9C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A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924" y="1230086"/>
            <a:ext cx="2834476" cy="143691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en-US" sz="6000" dirty="0" err="1" smtClean="0"/>
              <a:t>eCAPS</a:t>
            </a:r>
            <a:endParaRPr lang="en-US" altLang="en-US" sz="4400" dirty="0"/>
          </a:p>
        </p:txBody>
      </p:sp>
      <p:sp>
        <p:nvSpPr>
          <p:cNvPr id="16" name="Oval 15"/>
          <p:cNvSpPr/>
          <p:nvPr/>
        </p:nvSpPr>
        <p:spPr>
          <a:xfrm>
            <a:off x="2590800" y="25799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6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71"/>
          <a:stretch/>
        </p:blipFill>
        <p:spPr bwMode="auto">
          <a:xfrm>
            <a:off x="1873367" y="1219200"/>
            <a:ext cx="1464357" cy="136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2656114" y="2667000"/>
            <a:ext cx="3864429" cy="631371"/>
          </a:xfrm>
          <a:custGeom>
            <a:avLst/>
            <a:gdLst>
              <a:gd name="connsiteX0" fmla="*/ 0 w 4114800"/>
              <a:gd name="connsiteY0" fmla="*/ 0 h 696685"/>
              <a:gd name="connsiteX1" fmla="*/ 838200 w 4114800"/>
              <a:gd name="connsiteY1" fmla="*/ 424543 h 696685"/>
              <a:gd name="connsiteX2" fmla="*/ 1698171 w 4114800"/>
              <a:gd name="connsiteY2" fmla="*/ 555171 h 696685"/>
              <a:gd name="connsiteX3" fmla="*/ 2471057 w 4114800"/>
              <a:gd name="connsiteY3" fmla="*/ 304800 h 696685"/>
              <a:gd name="connsiteX4" fmla="*/ 3265714 w 4114800"/>
              <a:gd name="connsiteY4" fmla="*/ 185057 h 696685"/>
              <a:gd name="connsiteX5" fmla="*/ 4114800 w 4114800"/>
              <a:gd name="connsiteY5" fmla="*/ 696685 h 696685"/>
              <a:gd name="connsiteX0" fmla="*/ 0 w 4114800"/>
              <a:gd name="connsiteY0" fmla="*/ 0 h 696685"/>
              <a:gd name="connsiteX1" fmla="*/ 838200 w 4114800"/>
              <a:gd name="connsiteY1" fmla="*/ 424543 h 696685"/>
              <a:gd name="connsiteX2" fmla="*/ 1698171 w 4114800"/>
              <a:gd name="connsiteY2" fmla="*/ 555171 h 696685"/>
              <a:gd name="connsiteX3" fmla="*/ 1817914 w 4114800"/>
              <a:gd name="connsiteY3" fmla="*/ 544285 h 696685"/>
              <a:gd name="connsiteX4" fmla="*/ 2471057 w 4114800"/>
              <a:gd name="connsiteY4" fmla="*/ 304800 h 696685"/>
              <a:gd name="connsiteX5" fmla="*/ 3265714 w 4114800"/>
              <a:gd name="connsiteY5" fmla="*/ 185057 h 696685"/>
              <a:gd name="connsiteX6" fmla="*/ 4114800 w 4114800"/>
              <a:gd name="connsiteY6" fmla="*/ 696685 h 696685"/>
              <a:gd name="connsiteX0" fmla="*/ 0 w 4114800"/>
              <a:gd name="connsiteY0" fmla="*/ 0 h 696685"/>
              <a:gd name="connsiteX1" fmla="*/ 838200 w 4114800"/>
              <a:gd name="connsiteY1" fmla="*/ 424543 h 696685"/>
              <a:gd name="connsiteX2" fmla="*/ 1393371 w 4114800"/>
              <a:gd name="connsiteY2" fmla="*/ 522514 h 696685"/>
              <a:gd name="connsiteX3" fmla="*/ 1817914 w 4114800"/>
              <a:gd name="connsiteY3" fmla="*/ 544285 h 696685"/>
              <a:gd name="connsiteX4" fmla="*/ 2471057 w 4114800"/>
              <a:gd name="connsiteY4" fmla="*/ 304800 h 696685"/>
              <a:gd name="connsiteX5" fmla="*/ 3265714 w 4114800"/>
              <a:gd name="connsiteY5" fmla="*/ 185057 h 696685"/>
              <a:gd name="connsiteX6" fmla="*/ 4114800 w 4114800"/>
              <a:gd name="connsiteY6" fmla="*/ 696685 h 696685"/>
              <a:gd name="connsiteX0" fmla="*/ 0 w 4114800"/>
              <a:gd name="connsiteY0" fmla="*/ 0 h 696685"/>
              <a:gd name="connsiteX1" fmla="*/ 718457 w 4114800"/>
              <a:gd name="connsiteY1" fmla="*/ 413657 h 696685"/>
              <a:gd name="connsiteX2" fmla="*/ 1393371 w 4114800"/>
              <a:gd name="connsiteY2" fmla="*/ 522514 h 696685"/>
              <a:gd name="connsiteX3" fmla="*/ 1817914 w 4114800"/>
              <a:gd name="connsiteY3" fmla="*/ 544285 h 696685"/>
              <a:gd name="connsiteX4" fmla="*/ 2471057 w 4114800"/>
              <a:gd name="connsiteY4" fmla="*/ 304800 h 696685"/>
              <a:gd name="connsiteX5" fmla="*/ 3265714 w 4114800"/>
              <a:gd name="connsiteY5" fmla="*/ 185057 h 696685"/>
              <a:gd name="connsiteX6" fmla="*/ 4114800 w 4114800"/>
              <a:gd name="connsiteY6" fmla="*/ 696685 h 696685"/>
              <a:gd name="connsiteX0" fmla="*/ 0 w 4114800"/>
              <a:gd name="connsiteY0" fmla="*/ 0 h 696685"/>
              <a:gd name="connsiteX1" fmla="*/ 718457 w 4114800"/>
              <a:gd name="connsiteY1" fmla="*/ 413657 h 696685"/>
              <a:gd name="connsiteX2" fmla="*/ 1404257 w 4114800"/>
              <a:gd name="connsiteY2" fmla="*/ 587828 h 696685"/>
              <a:gd name="connsiteX3" fmla="*/ 1817914 w 4114800"/>
              <a:gd name="connsiteY3" fmla="*/ 544285 h 696685"/>
              <a:gd name="connsiteX4" fmla="*/ 2471057 w 4114800"/>
              <a:gd name="connsiteY4" fmla="*/ 304800 h 696685"/>
              <a:gd name="connsiteX5" fmla="*/ 3265714 w 4114800"/>
              <a:gd name="connsiteY5" fmla="*/ 185057 h 696685"/>
              <a:gd name="connsiteX6" fmla="*/ 4114800 w 4114800"/>
              <a:gd name="connsiteY6" fmla="*/ 696685 h 696685"/>
              <a:gd name="connsiteX0" fmla="*/ 0 w 4114800"/>
              <a:gd name="connsiteY0" fmla="*/ 0 h 696685"/>
              <a:gd name="connsiteX1" fmla="*/ 718457 w 4114800"/>
              <a:gd name="connsiteY1" fmla="*/ 413657 h 696685"/>
              <a:gd name="connsiteX2" fmla="*/ 1404257 w 4114800"/>
              <a:gd name="connsiteY2" fmla="*/ 587828 h 696685"/>
              <a:gd name="connsiteX3" fmla="*/ 2111828 w 4114800"/>
              <a:gd name="connsiteY3" fmla="*/ 468085 h 696685"/>
              <a:gd name="connsiteX4" fmla="*/ 2471057 w 4114800"/>
              <a:gd name="connsiteY4" fmla="*/ 304800 h 696685"/>
              <a:gd name="connsiteX5" fmla="*/ 3265714 w 4114800"/>
              <a:gd name="connsiteY5" fmla="*/ 185057 h 696685"/>
              <a:gd name="connsiteX6" fmla="*/ 4114800 w 4114800"/>
              <a:gd name="connsiteY6" fmla="*/ 696685 h 696685"/>
              <a:gd name="connsiteX0" fmla="*/ 0 w 4114800"/>
              <a:gd name="connsiteY0" fmla="*/ 0 h 696685"/>
              <a:gd name="connsiteX1" fmla="*/ 718457 w 4114800"/>
              <a:gd name="connsiteY1" fmla="*/ 413657 h 696685"/>
              <a:gd name="connsiteX2" fmla="*/ 1404257 w 4114800"/>
              <a:gd name="connsiteY2" fmla="*/ 587828 h 696685"/>
              <a:gd name="connsiteX3" fmla="*/ 2111828 w 4114800"/>
              <a:gd name="connsiteY3" fmla="*/ 468085 h 696685"/>
              <a:gd name="connsiteX4" fmla="*/ 2764972 w 4114800"/>
              <a:gd name="connsiteY4" fmla="*/ 239485 h 696685"/>
              <a:gd name="connsiteX5" fmla="*/ 3265714 w 4114800"/>
              <a:gd name="connsiteY5" fmla="*/ 185057 h 696685"/>
              <a:gd name="connsiteX6" fmla="*/ 4114800 w 4114800"/>
              <a:gd name="connsiteY6" fmla="*/ 696685 h 696685"/>
              <a:gd name="connsiteX0" fmla="*/ 0 w 4114800"/>
              <a:gd name="connsiteY0" fmla="*/ 0 h 696685"/>
              <a:gd name="connsiteX1" fmla="*/ 718457 w 4114800"/>
              <a:gd name="connsiteY1" fmla="*/ 413657 h 696685"/>
              <a:gd name="connsiteX2" fmla="*/ 1404257 w 4114800"/>
              <a:gd name="connsiteY2" fmla="*/ 587828 h 696685"/>
              <a:gd name="connsiteX3" fmla="*/ 2111828 w 4114800"/>
              <a:gd name="connsiteY3" fmla="*/ 468085 h 696685"/>
              <a:gd name="connsiteX4" fmla="*/ 2764972 w 4114800"/>
              <a:gd name="connsiteY4" fmla="*/ 239485 h 696685"/>
              <a:gd name="connsiteX5" fmla="*/ 3505199 w 4114800"/>
              <a:gd name="connsiteY5" fmla="*/ 272143 h 696685"/>
              <a:gd name="connsiteX6" fmla="*/ 4114800 w 4114800"/>
              <a:gd name="connsiteY6" fmla="*/ 696685 h 696685"/>
              <a:gd name="connsiteX0" fmla="*/ 0 w 3940629"/>
              <a:gd name="connsiteY0" fmla="*/ 0 h 696685"/>
              <a:gd name="connsiteX1" fmla="*/ 544286 w 3940629"/>
              <a:gd name="connsiteY1" fmla="*/ 413657 h 696685"/>
              <a:gd name="connsiteX2" fmla="*/ 1230086 w 3940629"/>
              <a:gd name="connsiteY2" fmla="*/ 587828 h 696685"/>
              <a:gd name="connsiteX3" fmla="*/ 1937657 w 3940629"/>
              <a:gd name="connsiteY3" fmla="*/ 468085 h 696685"/>
              <a:gd name="connsiteX4" fmla="*/ 2590801 w 3940629"/>
              <a:gd name="connsiteY4" fmla="*/ 239485 h 696685"/>
              <a:gd name="connsiteX5" fmla="*/ 3331028 w 3940629"/>
              <a:gd name="connsiteY5" fmla="*/ 272143 h 696685"/>
              <a:gd name="connsiteX6" fmla="*/ 3940629 w 3940629"/>
              <a:gd name="connsiteY6" fmla="*/ 696685 h 696685"/>
              <a:gd name="connsiteX0" fmla="*/ 0 w 3940629"/>
              <a:gd name="connsiteY0" fmla="*/ 0 h 696685"/>
              <a:gd name="connsiteX1" fmla="*/ 370114 w 3940629"/>
              <a:gd name="connsiteY1" fmla="*/ 326571 h 696685"/>
              <a:gd name="connsiteX2" fmla="*/ 1230086 w 3940629"/>
              <a:gd name="connsiteY2" fmla="*/ 587828 h 696685"/>
              <a:gd name="connsiteX3" fmla="*/ 1937657 w 3940629"/>
              <a:gd name="connsiteY3" fmla="*/ 468085 h 696685"/>
              <a:gd name="connsiteX4" fmla="*/ 2590801 w 3940629"/>
              <a:gd name="connsiteY4" fmla="*/ 239485 h 696685"/>
              <a:gd name="connsiteX5" fmla="*/ 3331028 w 3940629"/>
              <a:gd name="connsiteY5" fmla="*/ 272143 h 696685"/>
              <a:gd name="connsiteX6" fmla="*/ 3940629 w 3940629"/>
              <a:gd name="connsiteY6" fmla="*/ 696685 h 696685"/>
              <a:gd name="connsiteX0" fmla="*/ 0 w 3940629"/>
              <a:gd name="connsiteY0" fmla="*/ 0 h 696685"/>
              <a:gd name="connsiteX1" fmla="*/ 631371 w 3940629"/>
              <a:gd name="connsiteY1" fmla="*/ 435428 h 696685"/>
              <a:gd name="connsiteX2" fmla="*/ 1230086 w 3940629"/>
              <a:gd name="connsiteY2" fmla="*/ 587828 h 696685"/>
              <a:gd name="connsiteX3" fmla="*/ 1937657 w 3940629"/>
              <a:gd name="connsiteY3" fmla="*/ 468085 h 696685"/>
              <a:gd name="connsiteX4" fmla="*/ 2590801 w 3940629"/>
              <a:gd name="connsiteY4" fmla="*/ 239485 h 696685"/>
              <a:gd name="connsiteX5" fmla="*/ 3331028 w 3940629"/>
              <a:gd name="connsiteY5" fmla="*/ 272143 h 696685"/>
              <a:gd name="connsiteX6" fmla="*/ 3940629 w 3940629"/>
              <a:gd name="connsiteY6" fmla="*/ 696685 h 696685"/>
              <a:gd name="connsiteX0" fmla="*/ 0 w 3940629"/>
              <a:gd name="connsiteY0" fmla="*/ 0 h 696685"/>
              <a:gd name="connsiteX1" fmla="*/ 598714 w 3940629"/>
              <a:gd name="connsiteY1" fmla="*/ 413657 h 696685"/>
              <a:gd name="connsiteX2" fmla="*/ 1230086 w 3940629"/>
              <a:gd name="connsiteY2" fmla="*/ 587828 h 696685"/>
              <a:gd name="connsiteX3" fmla="*/ 1937657 w 3940629"/>
              <a:gd name="connsiteY3" fmla="*/ 468085 h 696685"/>
              <a:gd name="connsiteX4" fmla="*/ 2590801 w 3940629"/>
              <a:gd name="connsiteY4" fmla="*/ 239485 h 696685"/>
              <a:gd name="connsiteX5" fmla="*/ 3331028 w 3940629"/>
              <a:gd name="connsiteY5" fmla="*/ 272143 h 696685"/>
              <a:gd name="connsiteX6" fmla="*/ 3940629 w 3940629"/>
              <a:gd name="connsiteY6" fmla="*/ 696685 h 696685"/>
              <a:gd name="connsiteX0" fmla="*/ 0 w 3864429"/>
              <a:gd name="connsiteY0" fmla="*/ 0 h 631371"/>
              <a:gd name="connsiteX1" fmla="*/ 522514 w 3864429"/>
              <a:gd name="connsiteY1" fmla="*/ 348343 h 631371"/>
              <a:gd name="connsiteX2" fmla="*/ 1153886 w 3864429"/>
              <a:gd name="connsiteY2" fmla="*/ 522514 h 631371"/>
              <a:gd name="connsiteX3" fmla="*/ 1861457 w 3864429"/>
              <a:gd name="connsiteY3" fmla="*/ 402771 h 631371"/>
              <a:gd name="connsiteX4" fmla="*/ 2514601 w 3864429"/>
              <a:gd name="connsiteY4" fmla="*/ 174171 h 631371"/>
              <a:gd name="connsiteX5" fmla="*/ 3254828 w 3864429"/>
              <a:gd name="connsiteY5" fmla="*/ 206829 h 631371"/>
              <a:gd name="connsiteX6" fmla="*/ 3864429 w 3864429"/>
              <a:gd name="connsiteY6" fmla="*/ 631371 h 631371"/>
              <a:gd name="connsiteX0" fmla="*/ 0 w 3864429"/>
              <a:gd name="connsiteY0" fmla="*/ 0 h 631371"/>
              <a:gd name="connsiteX1" fmla="*/ 446314 w 3864429"/>
              <a:gd name="connsiteY1" fmla="*/ 457200 h 631371"/>
              <a:gd name="connsiteX2" fmla="*/ 1153886 w 3864429"/>
              <a:gd name="connsiteY2" fmla="*/ 522514 h 631371"/>
              <a:gd name="connsiteX3" fmla="*/ 1861457 w 3864429"/>
              <a:gd name="connsiteY3" fmla="*/ 402771 h 631371"/>
              <a:gd name="connsiteX4" fmla="*/ 2514601 w 3864429"/>
              <a:gd name="connsiteY4" fmla="*/ 174171 h 631371"/>
              <a:gd name="connsiteX5" fmla="*/ 3254828 w 3864429"/>
              <a:gd name="connsiteY5" fmla="*/ 206829 h 631371"/>
              <a:gd name="connsiteX6" fmla="*/ 3864429 w 3864429"/>
              <a:gd name="connsiteY6" fmla="*/ 631371 h 631371"/>
              <a:gd name="connsiteX0" fmla="*/ 0 w 3864429"/>
              <a:gd name="connsiteY0" fmla="*/ 0 h 631371"/>
              <a:gd name="connsiteX1" fmla="*/ 642257 w 3864429"/>
              <a:gd name="connsiteY1" fmla="*/ 228600 h 631371"/>
              <a:gd name="connsiteX2" fmla="*/ 1153886 w 3864429"/>
              <a:gd name="connsiteY2" fmla="*/ 522514 h 631371"/>
              <a:gd name="connsiteX3" fmla="*/ 1861457 w 3864429"/>
              <a:gd name="connsiteY3" fmla="*/ 402771 h 631371"/>
              <a:gd name="connsiteX4" fmla="*/ 2514601 w 3864429"/>
              <a:gd name="connsiteY4" fmla="*/ 174171 h 631371"/>
              <a:gd name="connsiteX5" fmla="*/ 3254828 w 3864429"/>
              <a:gd name="connsiteY5" fmla="*/ 206829 h 631371"/>
              <a:gd name="connsiteX6" fmla="*/ 3864429 w 3864429"/>
              <a:gd name="connsiteY6" fmla="*/ 631371 h 631371"/>
              <a:gd name="connsiteX0" fmla="*/ 0 w 3864429"/>
              <a:gd name="connsiteY0" fmla="*/ 0 h 631371"/>
              <a:gd name="connsiteX1" fmla="*/ 566057 w 3864429"/>
              <a:gd name="connsiteY1" fmla="*/ 359229 h 631371"/>
              <a:gd name="connsiteX2" fmla="*/ 1153886 w 3864429"/>
              <a:gd name="connsiteY2" fmla="*/ 522514 h 631371"/>
              <a:gd name="connsiteX3" fmla="*/ 1861457 w 3864429"/>
              <a:gd name="connsiteY3" fmla="*/ 402771 h 631371"/>
              <a:gd name="connsiteX4" fmla="*/ 2514601 w 3864429"/>
              <a:gd name="connsiteY4" fmla="*/ 174171 h 631371"/>
              <a:gd name="connsiteX5" fmla="*/ 3254828 w 3864429"/>
              <a:gd name="connsiteY5" fmla="*/ 206829 h 631371"/>
              <a:gd name="connsiteX6" fmla="*/ 3864429 w 3864429"/>
              <a:gd name="connsiteY6" fmla="*/ 631371 h 631371"/>
              <a:gd name="connsiteX0" fmla="*/ 0 w 3864429"/>
              <a:gd name="connsiteY0" fmla="*/ 0 h 631371"/>
              <a:gd name="connsiteX1" fmla="*/ 587828 w 3864429"/>
              <a:gd name="connsiteY1" fmla="*/ 391886 h 631371"/>
              <a:gd name="connsiteX2" fmla="*/ 1153886 w 3864429"/>
              <a:gd name="connsiteY2" fmla="*/ 522514 h 631371"/>
              <a:gd name="connsiteX3" fmla="*/ 1861457 w 3864429"/>
              <a:gd name="connsiteY3" fmla="*/ 402771 h 631371"/>
              <a:gd name="connsiteX4" fmla="*/ 2514601 w 3864429"/>
              <a:gd name="connsiteY4" fmla="*/ 174171 h 631371"/>
              <a:gd name="connsiteX5" fmla="*/ 3254828 w 3864429"/>
              <a:gd name="connsiteY5" fmla="*/ 206829 h 631371"/>
              <a:gd name="connsiteX6" fmla="*/ 3864429 w 3864429"/>
              <a:gd name="connsiteY6" fmla="*/ 631371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4429" h="631371">
                <a:moveTo>
                  <a:pt x="0" y="0"/>
                </a:moveTo>
                <a:cubicBezTo>
                  <a:pt x="277586" y="166007"/>
                  <a:pt x="395514" y="304800"/>
                  <a:pt x="587828" y="391886"/>
                </a:cubicBezTo>
                <a:cubicBezTo>
                  <a:pt x="780142" y="478972"/>
                  <a:pt x="941615" y="520700"/>
                  <a:pt x="1153886" y="522514"/>
                </a:cubicBezTo>
                <a:cubicBezTo>
                  <a:pt x="1366157" y="524328"/>
                  <a:pt x="1732643" y="444499"/>
                  <a:pt x="1861457" y="402771"/>
                </a:cubicBezTo>
                <a:cubicBezTo>
                  <a:pt x="1990271" y="361043"/>
                  <a:pt x="2282373" y="206828"/>
                  <a:pt x="2514601" y="174171"/>
                </a:cubicBezTo>
                <a:cubicBezTo>
                  <a:pt x="2746829" y="141514"/>
                  <a:pt x="3029857" y="130629"/>
                  <a:pt x="3254828" y="206829"/>
                </a:cubicBezTo>
                <a:cubicBezTo>
                  <a:pt x="3479799" y="283029"/>
                  <a:pt x="3724729" y="549728"/>
                  <a:pt x="3864429" y="63137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04928" y="295002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0" y="31133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22571" y="322217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16286" y="276497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12128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867400" y="2819399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752601" y="3581400"/>
            <a:ext cx="5562599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2E84"/>
                </a:solidFill>
                <a:latin typeface="Arial"/>
                <a:ea typeface="+mj-ea"/>
                <a:cs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A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en-US" sz="3600" dirty="0" smtClean="0"/>
              <a:t>Connecting the Dots</a:t>
            </a:r>
            <a:br>
              <a:rPr lang="en-US" altLang="en-US" sz="3600" dirty="0" smtClean="0"/>
            </a:br>
            <a:r>
              <a:rPr lang="en-US" altLang="en-US" sz="2400" dirty="0" smtClean="0"/>
              <a:t>For the </a:t>
            </a:r>
            <a:r>
              <a:rPr lang="en-US" altLang="en-US" sz="2400" u="sng" dirty="0" smtClean="0"/>
              <a:t>best value</a:t>
            </a:r>
            <a:r>
              <a:rPr lang="en-US" altLang="en-US" sz="2400" dirty="0" smtClean="0"/>
              <a:t> fan selections</a:t>
            </a:r>
            <a:endParaRPr lang="en-US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3023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3" b="239"/>
          <a:stretch/>
        </p:blipFill>
        <p:spPr bwMode="auto">
          <a:xfrm>
            <a:off x="-1" y="0"/>
            <a:ext cx="92256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b="-6"/>
          <a:stretch/>
        </p:blipFill>
        <p:spPr bwMode="auto">
          <a:xfrm>
            <a:off x="0" y="0"/>
            <a:ext cx="9220200" cy="687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200" y="762000"/>
            <a:ext cx="22860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2133600" y="495300"/>
            <a:ext cx="7620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 b="-85"/>
          <a:stretch/>
        </p:blipFill>
        <p:spPr bwMode="auto">
          <a:xfrm>
            <a:off x="0" y="0"/>
            <a:ext cx="92601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1143000" y="695325"/>
            <a:ext cx="7620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1000" y="1524000"/>
            <a:ext cx="26670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9954" r="1527" b="1187"/>
          <a:stretch/>
        </p:blipFill>
        <p:spPr bwMode="auto">
          <a:xfrm>
            <a:off x="0" y="0"/>
            <a:ext cx="9153144" cy="605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00800" y="914400"/>
            <a:ext cx="2286000" cy="472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9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3175" r="12500" b="5555"/>
          <a:stretch/>
        </p:blipFill>
        <p:spPr bwMode="auto">
          <a:xfrm>
            <a:off x="10886" y="-1879"/>
            <a:ext cx="9144000" cy="604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254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2361" r="10000" b="5139"/>
          <a:stretch/>
        </p:blipFill>
        <p:spPr bwMode="auto">
          <a:xfrm>
            <a:off x="19050" y="8384"/>
            <a:ext cx="9124950" cy="62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305675" y="1091204"/>
            <a:ext cx="1676400" cy="23758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 bwMode="auto">
          <a:xfrm>
            <a:off x="72125" y="76200"/>
            <a:ext cx="9016149" cy="522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F0CD45-2EE2-4DB2-B574-425B12A62E1E}" type="slidenum">
              <a:rPr lang="en-US" altLang="en-US" sz="9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6387" name="Picture 17" descr="GHLogoWTag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4958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20"/>
          <p:cNvSpPr txBox="1">
            <a:spLocks noChangeArrowheads="1"/>
          </p:cNvSpPr>
          <p:nvPr/>
        </p:nvSpPr>
        <p:spPr bwMode="auto">
          <a:xfrm>
            <a:off x="871538" y="2362200"/>
            <a:ext cx="73914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000" i="1"/>
              <a:t>The mission of Greenheck is to be the market leader in the development, manufacture and worldwide sale of quality air moving and control equipment with total commitment to customer service.</a:t>
            </a:r>
            <a:endParaRPr lang="en-US" altLang="en-US" sz="2400"/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68800"/>
            <a:ext cx="33909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9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9954" r="1527" b="1187"/>
          <a:stretch/>
        </p:blipFill>
        <p:spPr bwMode="auto">
          <a:xfrm>
            <a:off x="0" y="4948"/>
            <a:ext cx="9153144" cy="605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352800" y="4114800"/>
            <a:ext cx="2971800" cy="152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3330714"/>
            <a:ext cx="3048000" cy="707886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Engineer picks type of fan, not the model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12181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 b="156"/>
          <a:stretch/>
        </p:blipFill>
        <p:spPr bwMode="auto">
          <a:xfrm>
            <a:off x="-1" y="-1"/>
            <a:ext cx="92048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0" y="1447800"/>
            <a:ext cx="7620000" cy="1395710"/>
            <a:chOff x="303488" y="1933575"/>
            <a:chExt cx="7620000" cy="1395710"/>
          </a:xfrm>
        </p:grpSpPr>
        <p:sp>
          <p:nvSpPr>
            <p:cNvPr id="3" name="Freeform 2"/>
            <p:cNvSpPr/>
            <p:nvPr/>
          </p:nvSpPr>
          <p:spPr>
            <a:xfrm>
              <a:off x="303488" y="2085975"/>
              <a:ext cx="2895600" cy="1243310"/>
            </a:xfrm>
            <a:custGeom>
              <a:avLst/>
              <a:gdLst>
                <a:gd name="connsiteX0" fmla="*/ 0 w 2914650"/>
                <a:gd name="connsiteY0" fmla="*/ 781050 h 781050"/>
                <a:gd name="connsiteX1" fmla="*/ 342900 w 2914650"/>
                <a:gd name="connsiteY1" fmla="*/ 323850 h 781050"/>
                <a:gd name="connsiteX2" fmla="*/ 1600200 w 2914650"/>
                <a:gd name="connsiteY2" fmla="*/ 123825 h 781050"/>
                <a:gd name="connsiteX3" fmla="*/ 2914650 w 2914650"/>
                <a:gd name="connsiteY3" fmla="*/ 0 h 781050"/>
                <a:gd name="connsiteX0" fmla="*/ 0 w 2914650"/>
                <a:gd name="connsiteY0" fmla="*/ 781050 h 781050"/>
                <a:gd name="connsiteX1" fmla="*/ 342900 w 2914650"/>
                <a:gd name="connsiteY1" fmla="*/ 323850 h 781050"/>
                <a:gd name="connsiteX2" fmla="*/ 1285875 w 2914650"/>
                <a:gd name="connsiteY2" fmla="*/ 133350 h 781050"/>
                <a:gd name="connsiteX3" fmla="*/ 2914650 w 2914650"/>
                <a:gd name="connsiteY3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4650" h="781050">
                  <a:moveTo>
                    <a:pt x="0" y="781050"/>
                  </a:moveTo>
                  <a:cubicBezTo>
                    <a:pt x="38100" y="607219"/>
                    <a:pt x="128587" y="431800"/>
                    <a:pt x="342900" y="323850"/>
                  </a:cubicBezTo>
                  <a:cubicBezTo>
                    <a:pt x="557213" y="215900"/>
                    <a:pt x="857250" y="187325"/>
                    <a:pt x="1285875" y="133350"/>
                  </a:cubicBezTo>
                  <a:cubicBezTo>
                    <a:pt x="1714500" y="79375"/>
                    <a:pt x="2471737" y="34925"/>
                    <a:pt x="291465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400" y="1933575"/>
              <a:ext cx="4723088" cy="92333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Rank formula is 50% weighted on budget price and 50% weighted on performance (efficiency &amp; sound)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30775" y="5257800"/>
            <a:ext cx="3462338" cy="707886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EQB offers very high efficiency at an economical first cost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600200" y="3581400"/>
            <a:ext cx="2230576" cy="20635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2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76200"/>
            <a:ext cx="86868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works for Any Fan Selection!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725447" y="1097684"/>
            <a:ext cx="707330" cy="2161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304800" y="1295400"/>
            <a:ext cx="2613131" cy="1378138"/>
            <a:chOff x="304800" y="1295400"/>
            <a:chExt cx="2613131" cy="13781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4" t="22441" r="3895" b="14303"/>
            <a:stretch/>
          </p:blipFill>
          <p:spPr>
            <a:xfrm>
              <a:off x="304800" y="1314509"/>
              <a:ext cx="2613131" cy="1359029"/>
            </a:xfrm>
            <a:prstGeom prst="rect">
              <a:avLst/>
            </a:prstGeom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1219200" y="1295400"/>
              <a:ext cx="8452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Inline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1001" y="2743200"/>
            <a:ext cx="1683488" cy="1501938"/>
            <a:chOff x="381001" y="2743200"/>
            <a:chExt cx="1683488" cy="1501938"/>
          </a:xfrm>
        </p:grpSpPr>
        <p:pic>
          <p:nvPicPr>
            <p:cNvPr id="14338" name="Picture 2" descr="U:\Natl Sales Meetings\Sales Meeting 2014\ecaps_wallmounted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5" t="4956" b="10774"/>
            <a:stretch/>
          </p:blipFill>
          <p:spPr bwMode="auto">
            <a:xfrm>
              <a:off x="381001" y="2743200"/>
              <a:ext cx="1683488" cy="150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533400" y="3815826"/>
              <a:ext cx="10662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Wall</a:t>
              </a:r>
            </a:p>
          </p:txBody>
        </p:sp>
      </p:grp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762000" y="838200"/>
            <a:ext cx="17948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000" b="1" u="sng" dirty="0" smtClean="0">
                <a:solidFill>
                  <a:srgbClr val="000000"/>
                </a:solidFill>
              </a:rPr>
              <a:t>Application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357564" y="838200"/>
            <a:ext cx="26622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000" b="1" u="sng" dirty="0" smtClean="0">
                <a:solidFill>
                  <a:srgbClr val="000000"/>
                </a:solidFill>
              </a:rPr>
              <a:t>Requirements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77000" y="1151195"/>
            <a:ext cx="2381695" cy="1696780"/>
            <a:chOff x="6477000" y="1151195"/>
            <a:chExt cx="2381695" cy="1696780"/>
          </a:xfrm>
        </p:grpSpPr>
        <p:sp>
          <p:nvSpPr>
            <p:cNvPr id="6" name="Rounded Rectangle 5"/>
            <p:cNvSpPr/>
            <p:nvPr/>
          </p:nvSpPr>
          <p:spPr>
            <a:xfrm>
              <a:off x="6477000" y="1151195"/>
              <a:ext cx="2381695" cy="1696780"/>
            </a:xfrm>
            <a:prstGeom prst="roundRect">
              <a:avLst/>
            </a:prstGeom>
            <a:solidFill>
              <a:srgbClr val="D9F1FF"/>
            </a:solidFill>
            <a:ln w="317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"/>
            <p:cNvSpPr>
              <a:spLocks noChangeArrowheads="1"/>
            </p:cNvSpPr>
            <p:nvPr/>
          </p:nvSpPr>
          <p:spPr bwMode="auto">
            <a:xfrm>
              <a:off x="6486525" y="1193475"/>
              <a:ext cx="2323355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2000" b="1" dirty="0" smtClean="0">
                  <a:solidFill>
                    <a:srgbClr val="000000"/>
                  </a:solidFill>
                </a:rPr>
                <a:t>Find the </a:t>
              </a:r>
              <a:r>
                <a:rPr lang="en-US" sz="2000" b="1" u="sng" dirty="0" smtClean="0">
                  <a:solidFill>
                    <a:srgbClr val="000000"/>
                  </a:solidFill>
                </a:rPr>
                <a:t>Best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2000" b="1" u="sng" dirty="0" smtClean="0">
                  <a:solidFill>
                    <a:srgbClr val="000000"/>
                  </a:solidFill>
                </a:rPr>
                <a:t>Value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fan that meets all requirements </a:t>
              </a:r>
              <a:r>
                <a:rPr lang="en-US" sz="2000" dirty="0" smtClean="0">
                  <a:solidFill>
                    <a:srgbClr val="000000"/>
                  </a:solidFill>
                </a:rPr>
                <a:t>(energy efficient and fits in the budget)</a:t>
              </a:r>
            </a:p>
          </p:txBody>
        </p:sp>
      </p:grpSp>
      <p:cxnSp>
        <p:nvCxnSpPr>
          <p:cNvPr id="39" name="Straight Arrow Connector 38"/>
          <p:cNvCxnSpPr/>
          <p:nvPr/>
        </p:nvCxnSpPr>
        <p:spPr bwMode="auto">
          <a:xfrm>
            <a:off x="7523036" y="2960028"/>
            <a:ext cx="20764" cy="6213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6" t="4342" b="17212"/>
          <a:stretch/>
        </p:blipFill>
        <p:spPr bwMode="auto">
          <a:xfrm>
            <a:off x="2310990" y="2819400"/>
            <a:ext cx="1346610" cy="112323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67100" y="1371600"/>
            <a:ext cx="2438400" cy="4390390"/>
            <a:chOff x="3467100" y="1371600"/>
            <a:chExt cx="2438400" cy="4390390"/>
          </a:xfrm>
        </p:grpSpPr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3677841" y="4400490"/>
              <a:ext cx="20169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clean or dirty air</a:t>
              </a: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3676650" y="5105400"/>
              <a:ext cx="2016918" cy="656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fan inlet and outlet conditions</a:t>
              </a:r>
            </a:p>
          </p:txBody>
        </p:sp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3676650" y="2514600"/>
              <a:ext cx="2016918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sound level</a:t>
              </a:r>
            </a:p>
          </p:txBody>
        </p:sp>
        <p:sp>
          <p:nvSpPr>
            <p:cNvPr id="34" name="Rectangle 1"/>
            <p:cNvSpPr>
              <a:spLocks noChangeArrowheads="1"/>
            </p:cNvSpPr>
            <p:nvPr/>
          </p:nvSpPr>
          <p:spPr bwMode="auto">
            <a:xfrm>
              <a:off x="3467100" y="1371600"/>
              <a:ext cx="2438400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airflow</a:t>
              </a:r>
            </a:p>
          </p:txBody>
        </p:sp>
        <p:sp>
          <p:nvSpPr>
            <p:cNvPr id="36" name="Rectangle 1"/>
            <p:cNvSpPr>
              <a:spLocks noChangeArrowheads="1"/>
            </p:cNvSpPr>
            <p:nvPr/>
          </p:nvSpPr>
          <p:spPr bwMode="auto">
            <a:xfrm>
              <a:off x="3467100" y="1905000"/>
              <a:ext cx="2438400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pressure</a:t>
              </a:r>
            </a:p>
          </p:txBody>
        </p:sp>
        <p:sp>
          <p:nvSpPr>
            <p:cNvPr id="37" name="Rectangle 1"/>
            <p:cNvSpPr>
              <a:spLocks noChangeArrowheads="1"/>
            </p:cNvSpPr>
            <p:nvPr/>
          </p:nvSpPr>
          <p:spPr bwMode="auto">
            <a:xfrm>
              <a:off x="3676650" y="3816539"/>
              <a:ext cx="2016918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certifications</a:t>
              </a:r>
            </a:p>
          </p:txBody>
        </p:sp>
        <p:sp>
          <p:nvSpPr>
            <p:cNvPr id="41" name="Rectangle 1"/>
            <p:cNvSpPr>
              <a:spLocks noChangeArrowheads="1"/>
            </p:cNvSpPr>
            <p:nvPr/>
          </p:nvSpPr>
          <p:spPr bwMode="auto">
            <a:xfrm>
              <a:off x="3698082" y="3130739"/>
              <a:ext cx="2016918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elevation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9095" y="4314765"/>
            <a:ext cx="2611755" cy="1867050"/>
            <a:chOff x="379095" y="4314765"/>
            <a:chExt cx="2611755" cy="1867050"/>
          </a:xfrm>
        </p:grpSpPr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438150" y="4314765"/>
              <a:ext cx="25527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2000" dirty="0" smtClean="0">
                  <a:solidFill>
                    <a:srgbClr val="000000"/>
                  </a:solidFill>
                </a:rPr>
                <a:t>Utility Fans &amp; Blowers</a:t>
              </a:r>
            </a:p>
          </p:txBody>
        </p:sp>
        <p:pic>
          <p:nvPicPr>
            <p:cNvPr id="1026" name="Picture 2" descr="U:\Natl Sales Meetings\Sales Meeting 2014\ecaps_utilityfansblowers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13" t="3268" r="3513" b="27694"/>
            <a:stretch/>
          </p:blipFill>
          <p:spPr bwMode="auto">
            <a:xfrm>
              <a:off x="379095" y="4572030"/>
              <a:ext cx="2331720" cy="1609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664415" y="3371790"/>
            <a:ext cx="3445717" cy="2714685"/>
            <a:chOff x="5664415" y="3371790"/>
            <a:chExt cx="3445717" cy="2714685"/>
          </a:xfrm>
        </p:grpSpPr>
        <p:grpSp>
          <p:nvGrpSpPr>
            <p:cNvPr id="14" name="Group 13"/>
            <p:cNvGrpSpPr/>
            <p:nvPr/>
          </p:nvGrpSpPr>
          <p:grpSpPr>
            <a:xfrm>
              <a:off x="5664415" y="3371790"/>
              <a:ext cx="3445717" cy="2714685"/>
              <a:chOff x="5664415" y="3371790"/>
              <a:chExt cx="3445717" cy="2714685"/>
            </a:xfrm>
          </p:grpSpPr>
          <p:sp>
            <p:nvSpPr>
              <p:cNvPr id="44" name="Rectangle 1"/>
              <p:cNvSpPr>
                <a:spLocks noChangeArrowheads="1"/>
              </p:cNvSpPr>
              <p:nvPr/>
            </p:nvSpPr>
            <p:spPr bwMode="auto">
              <a:xfrm>
                <a:off x="5680767" y="3371790"/>
                <a:ext cx="111055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en-US" sz="2000" b="1" dirty="0" err="1" smtClean="0">
                    <a:solidFill>
                      <a:srgbClr val="000000"/>
                    </a:solidFill>
                  </a:rPr>
                  <a:t>eCAPS</a:t>
                </a:r>
                <a:endParaRPr lang="en-US" sz="2000" b="1" dirty="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6" t="1646" r="4633" b="9670"/>
              <a:stretch/>
            </p:blipFill>
            <p:spPr bwMode="auto">
              <a:xfrm>
                <a:off x="5664415" y="3733800"/>
                <a:ext cx="3445717" cy="2352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58" t="17222" r="19167" b="73889"/>
              <a:stretch/>
            </p:blipFill>
            <p:spPr bwMode="auto">
              <a:xfrm>
                <a:off x="7215930" y="3980120"/>
                <a:ext cx="1533034" cy="226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7422875" y="3950787"/>
                <a:ext cx="132107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i="1" dirty="0" smtClean="0">
                    <a:solidFill>
                      <a:schemeClr val="bg1"/>
                    </a:solidFill>
                    <a:latin typeface="Helvetica" pitchFamily="34" charset="0"/>
                  </a:rPr>
                  <a:t>Fan Application Suite</a:t>
                </a:r>
                <a:endParaRPr lang="en-US" sz="800" i="1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</p:grpSp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" t="9954" r="1527" b="1187"/>
            <a:stretch/>
          </p:blipFill>
          <p:spPr bwMode="auto">
            <a:xfrm>
              <a:off x="5979400" y="3897963"/>
              <a:ext cx="2830479" cy="2018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90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263"/>
          <a:stretch/>
        </p:blipFill>
        <p:spPr bwMode="auto">
          <a:xfrm>
            <a:off x="0" y="0"/>
            <a:ext cx="9220200" cy="681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2400" y="4942924"/>
            <a:ext cx="3429000" cy="3148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343400" y="4942924"/>
            <a:ext cx="3124200" cy="3148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52400" y="3435693"/>
            <a:ext cx="7391400" cy="2862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29000" y="1143000"/>
            <a:ext cx="3581400" cy="1477328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Top 10 Ranked Selections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Six different models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Price from $2,031 to $4,205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Static Efficiency from 45% to 68%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Sound from 13 </a:t>
            </a:r>
            <a:r>
              <a:rPr lang="en-US" dirty="0" err="1" smtClean="0"/>
              <a:t>sones</a:t>
            </a:r>
            <a:r>
              <a:rPr lang="en-US" dirty="0" smtClean="0"/>
              <a:t> to 37 </a:t>
            </a:r>
            <a:r>
              <a:rPr lang="en-US" dirty="0" err="1" smtClean="0"/>
              <a:t>sones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7937" r="19822" b="11587"/>
          <a:stretch/>
        </p:blipFill>
        <p:spPr bwMode="auto">
          <a:xfrm>
            <a:off x="87084" y="0"/>
            <a:ext cx="9008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b="-178"/>
          <a:stretch/>
        </p:blipFill>
        <p:spPr bwMode="auto">
          <a:xfrm>
            <a:off x="-1" y="0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47800" y="3657600"/>
            <a:ext cx="304800" cy="314876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752600" y="3352800"/>
            <a:ext cx="6096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5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 b="244"/>
          <a:stretch/>
        </p:blipFill>
        <p:spPr bwMode="auto">
          <a:xfrm>
            <a:off x="-16896" y="10885"/>
            <a:ext cx="92370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2209800"/>
            <a:ext cx="2057400" cy="6096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6100" y="3543300"/>
            <a:ext cx="914400" cy="163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74"/>
          <a:stretch/>
        </p:blipFill>
        <p:spPr bwMode="auto">
          <a:xfrm>
            <a:off x="0" y="0"/>
            <a:ext cx="92332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8" b="-272"/>
          <a:stretch/>
        </p:blipFill>
        <p:spPr bwMode="auto">
          <a:xfrm>
            <a:off x="0" y="-1"/>
            <a:ext cx="9220200" cy="687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1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h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eenheck Template.pptx" id="{FF0E2205-A918-4C64-98AB-9D155BEDF03F}" vid="{6396428E-3E98-482C-B914-953484FB5886}"/>
    </a:ext>
  </a:extLst>
</a:theme>
</file>

<file path=ppt/theme/theme2.xml><?xml version="1.0" encoding="utf-8"?>
<a:theme xmlns:a="http://schemas.openxmlformats.org/drawingml/2006/main" name="1_Greenh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eenheck Template.pptx" id="{FF0E2205-A918-4C64-98AB-9D155BEDF03F}" vid="{6396428E-3E98-482C-B914-953484FB5886}"/>
    </a:ext>
  </a:extLst>
</a:theme>
</file>

<file path=ppt/theme/theme3.xml><?xml version="1.0" encoding="utf-8"?>
<a:theme xmlns:a="http://schemas.openxmlformats.org/drawingml/2006/main" name="2_Greenh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eenheck Template.pptx" id="{FF0E2205-A918-4C64-98AB-9D155BEDF03F}" vid="{6396428E-3E98-482C-B914-953484FB5886}"/>
    </a:ext>
  </a:extLst>
</a:theme>
</file>

<file path=ppt/theme/theme4.xml><?xml version="1.0" encoding="utf-8"?>
<a:theme xmlns:a="http://schemas.openxmlformats.org/drawingml/2006/main" name="3_Greenh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eenheck Template.pptx" id="{FF0E2205-A918-4C64-98AB-9D155BEDF03F}" vid="{6396428E-3E98-482C-B914-953484FB5886}"/>
    </a:ext>
  </a:extLst>
</a:theme>
</file>

<file path=ppt/theme/theme5.xml><?xml version="1.0" encoding="utf-8"?>
<a:theme xmlns:a="http://schemas.openxmlformats.org/drawingml/2006/main" name="4_Greenh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eenheck Template.pptx" id="{FF0E2205-A918-4C64-98AB-9D155BEDF03F}" vid="{6396428E-3E98-482C-B914-953484FB5886}"/>
    </a:ext>
  </a:extLst>
</a:theme>
</file>

<file path=ppt/theme/theme6.xml><?xml version="1.0" encoding="utf-8"?>
<a:theme xmlns:a="http://schemas.openxmlformats.org/drawingml/2006/main" name="5_Greenh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eenheck Template.pptx" id="{FF0E2205-A918-4C64-98AB-9D155BEDF03F}" vid="{6396428E-3E98-482C-B914-953484FB588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Greenheck Template</Template>
  <TotalTime>26906</TotalTime>
  <Words>966</Words>
  <Application>Microsoft Office PowerPoint</Application>
  <PresentationFormat>On-screen Show (4:3)</PresentationFormat>
  <Paragraphs>60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Greenheck Template</vt:lpstr>
      <vt:lpstr>1_Greenheck Template</vt:lpstr>
      <vt:lpstr>2_Greenheck Template</vt:lpstr>
      <vt:lpstr>3_Greenheck Template</vt:lpstr>
      <vt:lpstr>4_Greenheck Template</vt:lpstr>
      <vt:lpstr>5_Greenheck Template</vt:lpstr>
      <vt:lpstr>eCAPS</vt:lpstr>
      <vt:lpstr>PowerPoint Presentation</vt:lpstr>
      <vt:lpstr>PowerPoint Presentation</vt:lpstr>
      <vt:lpstr>This works for Any Fan Selection!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CFM and Greenheck Update</dc:title>
  <dc:creator>Eric Tufto</dc:creator>
  <cp:lastModifiedBy>Laduron, Nicole</cp:lastModifiedBy>
  <cp:revision>267</cp:revision>
  <cp:lastPrinted>2015-07-23T19:56:48Z</cp:lastPrinted>
  <dcterms:created xsi:type="dcterms:W3CDTF">2014-04-22T20:57:57Z</dcterms:created>
  <dcterms:modified xsi:type="dcterms:W3CDTF">2016-09-20T20:40:17Z</dcterms:modified>
</cp:coreProperties>
</file>