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3692" r:id="rId2"/>
  </p:sldMasterIdLst>
  <p:notesMasterIdLst>
    <p:notesMasterId r:id="rId20"/>
  </p:notesMasterIdLst>
  <p:handoutMasterIdLst>
    <p:handoutMasterId r:id="rId21"/>
  </p:handoutMasterIdLst>
  <p:sldIdLst>
    <p:sldId id="286" r:id="rId3"/>
    <p:sldId id="283" r:id="rId4"/>
    <p:sldId id="287" r:id="rId5"/>
    <p:sldId id="288" r:id="rId6"/>
    <p:sldId id="290" r:id="rId7"/>
    <p:sldId id="289" r:id="rId8"/>
    <p:sldId id="291" r:id="rId9"/>
    <p:sldId id="292" r:id="rId10"/>
    <p:sldId id="305" r:id="rId11"/>
    <p:sldId id="300" r:id="rId12"/>
    <p:sldId id="293" r:id="rId13"/>
    <p:sldId id="302" r:id="rId14"/>
    <p:sldId id="301" r:id="rId15"/>
    <p:sldId id="294" r:id="rId16"/>
    <p:sldId id="304" r:id="rId17"/>
    <p:sldId id="296" r:id="rId18"/>
    <p:sldId id="303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C"/>
    <a:srgbClr val="CC3300"/>
    <a:srgbClr val="C0C0C0"/>
    <a:srgbClr val="A57133"/>
    <a:srgbClr val="0473D8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471" autoAdjust="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BD79995-9E02-4183-BD06-8C3EA0CDB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3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998A3E9-F052-43DC-B818-874BBF942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9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15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you tube link</a:t>
            </a:r>
            <a:r>
              <a:rPr lang="en-US" baseline="0" dirty="0" smtClean="0"/>
              <a:t> to show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3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02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 example of</a:t>
            </a:r>
            <a:r>
              <a:rPr lang="en-US" baseline="0" dirty="0" smtClean="0"/>
              <a:t> the test report that goes with every damper.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6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bubble tight dampers meet the requirements for nuclear power plants.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84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manufacturing facility is certified to ISO9001.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59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find information on bubble tight and isolation</a:t>
            </a:r>
            <a:r>
              <a:rPr lang="en-US" baseline="0" dirty="0" smtClean="0"/>
              <a:t> dampers at www.Greenheck.com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4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bubble tight dampers are tested per AMCA 500-D test standard which is a visual test that looks for bubbles.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3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9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 list of common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27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HBTR-151 is zero leakage at 10 inches</a:t>
            </a:r>
            <a:r>
              <a:rPr lang="en-US" baseline="0" dirty="0" smtClean="0"/>
              <a:t> water gage.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7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HBTR-451 is zero leakage at 30 in. water</a:t>
            </a:r>
            <a:r>
              <a:rPr lang="en-US" baseline="0" dirty="0" smtClean="0"/>
              <a:t> gage.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HBTR-551 is</a:t>
            </a:r>
            <a:r>
              <a:rPr lang="en-US" baseline="0" dirty="0" smtClean="0"/>
              <a:t> zero leakage at 30 in. </a:t>
            </a:r>
            <a:r>
              <a:rPr lang="en-US" baseline="0" dirty="0" err="1" smtClean="0"/>
              <a:t>wg</a:t>
            </a:r>
            <a:r>
              <a:rPr lang="en-US" baseline="0" dirty="0" smtClean="0"/>
              <a:t>. This model was created to meet specification that call out Flanders bubble tight damper.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HCDR-351 is used in  applications where you need tight shutoff.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8A3E9-F052-43DC-B818-874BBF9424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3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1"/>
            <a:ext cx="10363200" cy="1143000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514600"/>
            <a:ext cx="8534400" cy="533400"/>
          </a:xfrm>
        </p:spPr>
        <p:txBody>
          <a:bodyPr/>
          <a:lstStyle>
            <a:lvl1pPr marL="0" indent="0" algn="ctr">
              <a:buNone/>
              <a:defRPr sz="3200" b="0" i="0">
                <a:solidFill>
                  <a:srgbClr val="005A9C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582400" y="6477000"/>
            <a:ext cx="711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38F94CD-EA12-4101-AB4E-930BB06CF3DC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2327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3"/>
            <a:ext cx="10972800" cy="4495799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733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80800" y="6477000"/>
            <a:ext cx="7112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6436830-1E48-45C2-B298-1513D61D025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7694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343400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343400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80800" y="6477000"/>
            <a:ext cx="7112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B2208BA-CD47-478E-B261-447E0E4D09B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7806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143000"/>
            <a:ext cx="5283200" cy="4267200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502400" y="1143000"/>
            <a:ext cx="5080000" cy="4267200"/>
          </a:xfrm>
        </p:spPr>
        <p:txBody>
          <a:bodyPr rtlCol="0">
            <a:normAutofit/>
          </a:bodyPr>
          <a:lstStyle>
            <a:lvl1pPr>
              <a:defRPr sz="3733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09600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1480800" y="6477000"/>
            <a:ext cx="7112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8478C83-4D04-4017-8DDF-2B9C915F76B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735419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0800" y="6477000"/>
            <a:ext cx="7112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8478C83-4D04-4017-8DDF-2B9C915F76B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3764494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7700" y="6572250"/>
            <a:ext cx="711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4D37C-0B10-4D1A-ABA7-03F77C6831F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0064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1143000"/>
            <a:ext cx="10871200" cy="4572000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80800" y="6477000"/>
            <a:ext cx="711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8478C83-4D04-4017-8DDF-2B9C915F76B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7420081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3"/>
            <a:ext cx="10972800" cy="4495799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733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80800" y="6477000"/>
            <a:ext cx="711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6436830-1E48-45C2-B298-1513D61D025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2582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343400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343400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80800" y="6477000"/>
            <a:ext cx="711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B2208BA-CD47-478E-B261-447E0E4D09B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273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143000"/>
            <a:ext cx="5283200" cy="4267200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502400" y="1143000"/>
            <a:ext cx="5080000" cy="4267200"/>
          </a:xfrm>
        </p:spPr>
        <p:txBody>
          <a:bodyPr rtlCol="0">
            <a:normAutofit/>
          </a:bodyPr>
          <a:lstStyle>
            <a:lvl1pPr>
              <a:defRPr sz="3733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09600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1480800" y="6477000"/>
            <a:ext cx="711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8478C83-4D04-4017-8DDF-2B9C915F76B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85311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0800" y="6477000"/>
            <a:ext cx="711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8478C83-4D04-4017-8DDF-2B9C915F76B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560639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7700" y="6572250"/>
            <a:ext cx="711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4D37C-0B10-4D1A-ABA7-03F77C6831F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1957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1"/>
            <a:ext cx="10363200" cy="1143000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514600"/>
            <a:ext cx="8534400" cy="533400"/>
          </a:xfrm>
        </p:spPr>
        <p:txBody>
          <a:bodyPr/>
          <a:lstStyle>
            <a:lvl1pPr marL="0" indent="0" algn="ctr">
              <a:buNone/>
              <a:defRPr sz="3200" b="0" i="0">
                <a:solidFill>
                  <a:srgbClr val="005A9C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582400" y="6477000"/>
            <a:ext cx="7112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38F94CD-EA12-4101-AB4E-930BB06CF3DC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9145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1143000"/>
            <a:ext cx="10871200" cy="4572000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80800" y="6477000"/>
            <a:ext cx="7112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8478C83-4D04-4017-8DDF-2B9C915F76B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466508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1097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9906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28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>
            <a:fillRect/>
          </a:stretch>
        </p:blipFill>
        <p:spPr bwMode="auto">
          <a:xfrm>
            <a:off x="0" y="5839884"/>
            <a:ext cx="12192000" cy="105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11480800" y="6485467"/>
            <a:ext cx="711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4ADA92B4-3456-45B2-9B67-582234B8042C}" type="slidenum">
              <a:rPr lang="en-US" altLang="en-US" sz="1200">
                <a:solidFill>
                  <a:schemeClr val="bg1"/>
                </a:solidFill>
                <a:latin typeface="Arial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67017" y="6625167"/>
            <a:ext cx="2284600" cy="22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933" dirty="0" smtClean="0">
                <a:solidFill>
                  <a:srgbClr val="FFFFFF"/>
                </a:solidFill>
                <a:latin typeface="Tahoma" pitchFamily="34" charset="0"/>
                <a:cs typeface="+mn-cs"/>
              </a:rPr>
              <a:t>Copyright © 2015 Greenheck Fan Corp.</a:t>
            </a:r>
          </a:p>
        </p:txBody>
      </p:sp>
    </p:spTree>
    <p:extLst>
      <p:ext uri="{BB962C8B-B14F-4D97-AF65-F5344CB8AC3E}">
        <p14:creationId xmlns:p14="http://schemas.microsoft.com/office/powerpoint/2010/main" val="209251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 kern="1200">
          <a:solidFill>
            <a:srgbClr val="005A9C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5A9C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5A9C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5A9C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5A9C"/>
          </a:solidFill>
          <a:latin typeface="Arial" pitchFamily="34" charset="0"/>
          <a:cs typeface="Arial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5A9C"/>
          </a:solidFill>
          <a:latin typeface="Arial" pitchFamily="34" charset="0"/>
          <a:cs typeface="Arial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5A9C"/>
          </a:solidFill>
          <a:latin typeface="Arial" pitchFamily="34" charset="0"/>
          <a:cs typeface="Arial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5A9C"/>
          </a:solidFill>
          <a:latin typeface="Arial" pitchFamily="34" charset="0"/>
          <a:cs typeface="Arial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5A9C"/>
          </a:solidFill>
          <a:latin typeface="Arial" pitchFamily="34" charset="0"/>
          <a:cs typeface="Arial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733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1097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9906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28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>
            <a:fillRect/>
          </a:stretch>
        </p:blipFill>
        <p:spPr bwMode="auto">
          <a:xfrm>
            <a:off x="0" y="5839884"/>
            <a:ext cx="12192000" cy="105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11480800" y="6485467"/>
            <a:ext cx="711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2700F31-29E0-40FD-BBEA-83C53EDA2DC2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67017" y="6625167"/>
            <a:ext cx="2284600" cy="22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933" dirty="0" smtClean="0">
                <a:solidFill>
                  <a:srgbClr val="FFFFFF"/>
                </a:solidFill>
                <a:latin typeface="Tahoma" pitchFamily="34" charset="0"/>
                <a:cs typeface="+mn-cs"/>
              </a:rPr>
              <a:t>Copyright © 2016 Greenheck Fan Corp.</a:t>
            </a:r>
          </a:p>
        </p:txBody>
      </p:sp>
    </p:spTree>
    <p:extLst>
      <p:ext uri="{BB962C8B-B14F-4D97-AF65-F5344CB8AC3E}">
        <p14:creationId xmlns:p14="http://schemas.microsoft.com/office/powerpoint/2010/main" val="201657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 kern="1200">
          <a:solidFill>
            <a:srgbClr val="005A9C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5A9C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5A9C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5A9C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5A9C"/>
          </a:solidFill>
          <a:latin typeface="Arial" pitchFamily="34" charset="0"/>
          <a:cs typeface="Arial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5A9C"/>
          </a:solidFill>
          <a:latin typeface="Arial" pitchFamily="34" charset="0"/>
          <a:cs typeface="Arial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5A9C"/>
          </a:solidFill>
          <a:latin typeface="Arial" pitchFamily="34" charset="0"/>
          <a:cs typeface="Arial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5A9C"/>
          </a:solidFill>
          <a:latin typeface="Arial" pitchFamily="34" charset="0"/>
          <a:cs typeface="Arial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5A9C"/>
          </a:solidFill>
          <a:latin typeface="Arial" pitchFamily="34" charset="0"/>
          <a:cs typeface="Arial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lddL1vd5C1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heck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greenheck.com/library/faq/14" TargetMode="External"/><Relationship Id="rId4" Type="http://schemas.openxmlformats.org/officeDocument/2006/relationships/hyperlink" Target="file:///\\flash\engineering\dampers\heavyduty\HCDR,%20HBTR\HBTR%20FAQ's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607568"/>
            <a:ext cx="11353800" cy="129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Bubble Tight and Isolation Dampers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00300"/>
            <a:ext cx="3845379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1336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HCDR-351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3"/>
            <a:ext cx="7239000" cy="44957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Heavy Duty isolation damper designed to provide tight shutoff with very low leakage in HVAC or process control systems</a:t>
            </a:r>
          </a:p>
          <a:p>
            <a:r>
              <a:rPr lang="en-US" sz="2800" dirty="0" smtClean="0"/>
              <a:t>Velocity</a:t>
            </a:r>
          </a:p>
          <a:p>
            <a:pPr lvl="1"/>
            <a:r>
              <a:rPr lang="en-US" sz="2400" dirty="0" smtClean="0"/>
              <a:t>Up to 6500 fpm</a:t>
            </a:r>
          </a:p>
          <a:p>
            <a:r>
              <a:rPr lang="en-US" sz="2800" dirty="0" smtClean="0"/>
              <a:t>Pressure</a:t>
            </a:r>
          </a:p>
          <a:p>
            <a:pPr lvl="1"/>
            <a:r>
              <a:rPr lang="en-US" sz="2400" dirty="0" smtClean="0"/>
              <a:t>Up to 20 in. </a:t>
            </a:r>
            <a:r>
              <a:rPr lang="en-US" sz="2400" dirty="0" err="1" smtClean="0"/>
              <a:t>wg</a:t>
            </a:r>
            <a:endParaRPr lang="en-US" sz="2400" dirty="0" smtClean="0"/>
          </a:p>
          <a:p>
            <a:r>
              <a:rPr lang="en-US" sz="2800" dirty="0" smtClean="0"/>
              <a:t>Leakage</a:t>
            </a:r>
          </a:p>
          <a:p>
            <a:pPr lvl="1"/>
            <a:r>
              <a:rPr lang="en-US" sz="2400" dirty="0" smtClean="0"/>
              <a:t>.029 CFM per inch of perimeter @ 10 in. </a:t>
            </a:r>
            <a:r>
              <a:rPr lang="en-US" sz="2400" dirty="0" err="1" smtClean="0"/>
              <a:t>wg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15240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Factory Bubble Tight Testing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All bubble tight dampers are factory tested to AMCA 500-D for bubble tightness prior to shipment.</a:t>
            </a:r>
            <a:endParaRPr lang="en-US" sz="2800" dirty="0"/>
          </a:p>
        </p:txBody>
      </p:sp>
      <p:pic>
        <p:nvPicPr>
          <p:cNvPr id="1026" name="Picture 2" descr="Z:\DAMPERS\HeavyDuty\Photos\HBTR testing\Bubble Tight 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3023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95725" y="5407223"/>
            <a:ext cx="425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www.youtube.com/embed/lddL1vd5C14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Factory Bubble Tight Testing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3"/>
            <a:ext cx="7086600" cy="4495799"/>
          </a:xfrm>
        </p:spPr>
        <p:txBody>
          <a:bodyPr/>
          <a:lstStyle/>
          <a:p>
            <a:r>
              <a:rPr lang="en-US" sz="2800" dirty="0" smtClean="0"/>
              <a:t>AMCA 500D (6.2.2.5.5)</a:t>
            </a:r>
          </a:p>
          <a:p>
            <a:pPr lvl="1"/>
            <a:r>
              <a:rPr lang="en-US" sz="2400" dirty="0" smtClean="0"/>
              <a:t>The size of the bubble formation shall also be recorded by noting if any bubbles exceed 1.6 mm diameter (1/16 in.) in 1 second or if any bubbles exceed 7mm (1/4 in.) diameter in 1 minute.</a:t>
            </a:r>
            <a:endParaRPr lang="en-US" sz="2400" b="1" dirty="0" smtClean="0"/>
          </a:p>
          <a:p>
            <a:pPr lvl="1"/>
            <a:r>
              <a:rPr lang="en-US" sz="2400" u="sng" dirty="0" smtClean="0"/>
              <a:t>Greenheck </a:t>
            </a:r>
            <a:r>
              <a:rPr lang="en-US" sz="2400" u="sng" dirty="0"/>
              <a:t>tests to zero bubbles, </a:t>
            </a:r>
            <a:r>
              <a:rPr lang="en-US" sz="2400" dirty="0"/>
              <a:t>therefore we do </a:t>
            </a:r>
            <a:r>
              <a:rPr lang="en-US" sz="2400" dirty="0" smtClean="0"/>
              <a:t>comply, and surpass, </a:t>
            </a:r>
            <a:r>
              <a:rPr lang="en-US" sz="2400" dirty="0"/>
              <a:t>the above requirements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371600"/>
            <a:ext cx="3115765" cy="373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Factory Bubble Tight Testing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6411"/>
            <a:ext cx="6400800" cy="4343400"/>
          </a:xfrm>
        </p:spPr>
        <p:txBody>
          <a:bodyPr/>
          <a:lstStyle/>
          <a:p>
            <a:r>
              <a:rPr lang="en-US" sz="2800" dirty="0" smtClean="0"/>
              <a:t>Sample Test Report</a:t>
            </a:r>
          </a:p>
          <a:p>
            <a:r>
              <a:rPr lang="en-US" sz="2800" dirty="0" smtClean="0"/>
              <a:t>What We Test:</a:t>
            </a:r>
          </a:p>
          <a:p>
            <a:pPr lvl="1"/>
            <a:r>
              <a:rPr lang="en-US" sz="2400" dirty="0" smtClean="0"/>
              <a:t>All frame weld joints</a:t>
            </a:r>
          </a:p>
          <a:p>
            <a:pPr lvl="1"/>
            <a:r>
              <a:rPr lang="en-US" sz="2400" dirty="0" smtClean="0"/>
              <a:t>Axle penetration through the frame</a:t>
            </a:r>
          </a:p>
          <a:p>
            <a:pPr lvl="1"/>
            <a:r>
              <a:rPr lang="en-US" sz="2400" dirty="0" smtClean="0"/>
              <a:t>Blade seal at frame</a:t>
            </a:r>
          </a:p>
          <a:p>
            <a:pPr lvl="1"/>
            <a:r>
              <a:rPr lang="en-US" sz="2400" dirty="0" smtClean="0"/>
              <a:t>All fasteners protruding through the blade</a:t>
            </a:r>
          </a:p>
          <a:p>
            <a:r>
              <a:rPr lang="en-US" sz="2800" dirty="0" smtClean="0"/>
              <a:t>Test in both directions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4200970" cy="491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Specification Compliance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05577"/>
            <a:ext cx="5562600" cy="4495799"/>
          </a:xfrm>
        </p:spPr>
        <p:txBody>
          <a:bodyPr/>
          <a:lstStyle/>
          <a:p>
            <a:r>
              <a:rPr lang="en-US" sz="2800" dirty="0" smtClean="0"/>
              <a:t>ASME N509 / ASME N510</a:t>
            </a:r>
          </a:p>
          <a:p>
            <a:pPr lvl="1"/>
            <a:r>
              <a:rPr lang="en-US" sz="2400" dirty="0" smtClean="0"/>
              <a:t>Both reference leakage criteria given by ASME AG-1</a:t>
            </a:r>
          </a:p>
          <a:p>
            <a:pPr lvl="1"/>
            <a:r>
              <a:rPr lang="en-US" sz="2400" dirty="0" smtClean="0"/>
              <a:t>AG-1 allows up to 1/16” dia. bubble in one second or 9/32” dia. bubble in 1 minute.  If either of these is found, it is determined a leak exists.</a:t>
            </a:r>
          </a:p>
          <a:p>
            <a:pPr lvl="1"/>
            <a:r>
              <a:rPr lang="en-US" sz="2400" u="sng" dirty="0" smtClean="0"/>
              <a:t>Greenheck tests to zero bubbles</a:t>
            </a:r>
            <a:r>
              <a:rPr lang="en-US" sz="2400" dirty="0" smtClean="0"/>
              <a:t>, therefore we do comply with the above requirements.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371600"/>
            <a:ext cx="3156973" cy="39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495" y="381000"/>
            <a:ext cx="80772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ISO 9001-2008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5943600" cy="4419600"/>
          </a:xfrm>
        </p:spPr>
        <p:txBody>
          <a:bodyPr/>
          <a:lstStyle/>
          <a:p>
            <a:r>
              <a:rPr lang="en-US" sz="2800" dirty="0" smtClean="0"/>
              <a:t>All Greenheck Industrial Dampers are manufactured under an ISO9001 Quality Assurance Program.</a:t>
            </a:r>
          </a:p>
          <a:p>
            <a:r>
              <a:rPr lang="en-US" sz="2800" dirty="0" smtClean="0"/>
              <a:t>Industrial Dampers is the first business unit at Greenheck to pursue and obtain this certification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36830-1E48-45C2-B298-1513D61D025E}" type="slidenum">
              <a:rPr lang="en-US" smtClean="0"/>
              <a:pPr>
                <a:defRPr/>
              </a:pPr>
              <a:t>15</a:t>
            </a:fld>
            <a:endParaRPr lang="en-US" sz="1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66800"/>
            <a:ext cx="3745895" cy="477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4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Specification Compliance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an overview of the most common specifications, and an in depth look at the specifications, please visit</a:t>
            </a:r>
            <a:r>
              <a:rPr lang="en-US" sz="2800" dirty="0" smtClean="0">
                <a:solidFill>
                  <a:srgbClr val="005A9C"/>
                </a:solidFill>
              </a:rPr>
              <a:t> </a:t>
            </a:r>
            <a:r>
              <a:rPr lang="en-US" sz="2800" dirty="0" smtClean="0">
                <a:solidFill>
                  <a:srgbClr val="005A9C"/>
                </a:solidFill>
                <a:hlinkClick r:id="rId3"/>
              </a:rPr>
              <a:t>www.Greenheck.com</a:t>
            </a:r>
            <a:r>
              <a:rPr lang="en-US" sz="2800" dirty="0" smtClean="0">
                <a:solidFill>
                  <a:srgbClr val="005A9C"/>
                </a:solidFill>
              </a:rPr>
              <a:t> </a:t>
            </a:r>
            <a:r>
              <a:rPr lang="en-US" sz="2800" dirty="0" smtClean="0"/>
              <a:t>and visit our HBTR FAQ’s</a:t>
            </a:r>
          </a:p>
          <a:p>
            <a:pPr marL="0" indent="0">
              <a:buNone/>
            </a:pPr>
            <a:endParaRPr lang="en-US" dirty="0" smtClean="0">
              <a:hlinkClick r:id="rId4" action="ppaction://hlinkfile" tooltip="Open FAQs"/>
            </a:endParaRPr>
          </a:p>
          <a:p>
            <a:pPr marL="0" indent="0" algn="ctr">
              <a:buNone/>
            </a:pPr>
            <a:r>
              <a:rPr lang="en-US" sz="2800" dirty="0" smtClean="0">
                <a:hlinkClick r:id="rId5" tooltip="Open FAQs"/>
              </a:rPr>
              <a:t>HBTR FAQ's</a:t>
            </a:r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36830-1E48-45C2-B298-1513D61D025E}" type="slidenum">
              <a:rPr lang="en-US" smtClean="0"/>
              <a:pPr>
                <a:defRPr/>
              </a:pPr>
              <a:t>16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213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2798D-4A3F-40BB-8F70-79C51BA68DCB}" type="slidenum">
              <a:rPr lang="en-US"/>
              <a:pPr>
                <a:defRPr/>
              </a:pPr>
              <a:t>17</a:t>
            </a:fld>
            <a:endParaRPr lang="en-US" sz="1400"/>
          </a:p>
        </p:txBody>
      </p:sp>
      <p:pic>
        <p:nvPicPr>
          <p:cNvPr id="5123" name="Picture 17" descr="GHLogoWTag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1"/>
            <a:ext cx="4495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20"/>
          <p:cNvSpPr txBox="1">
            <a:spLocks noChangeArrowheads="1"/>
          </p:cNvSpPr>
          <p:nvPr/>
        </p:nvSpPr>
        <p:spPr bwMode="auto">
          <a:xfrm>
            <a:off x="2438400" y="3505200"/>
            <a:ext cx="7391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000" i="1"/>
              <a:t>The mission of Greenheck is to be the market leader in the development, manufacture and worldwide sale of quality air moving and control equipment with total commitment to customer service.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4582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dirty="0" smtClean="0"/>
              <a:t>Overview</a:t>
            </a:r>
            <a:endParaRPr lang="en-US" altLang="en-US" sz="3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267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What is an isolation/bubble tight damper</a:t>
            </a:r>
          </a:p>
          <a:p>
            <a:pPr eaLnBrk="1" hangingPunct="1"/>
            <a:r>
              <a:rPr lang="en-US" altLang="en-US" sz="2800" dirty="0" smtClean="0"/>
              <a:t>Where are isolation dampers used</a:t>
            </a:r>
          </a:p>
          <a:p>
            <a:pPr eaLnBrk="1" hangingPunct="1"/>
            <a:r>
              <a:rPr lang="en-US" altLang="en-US" sz="2800" dirty="0" smtClean="0"/>
              <a:t>Available Greenheck models</a:t>
            </a:r>
          </a:p>
          <a:p>
            <a:pPr eaLnBrk="1" hangingPunct="1"/>
            <a:r>
              <a:rPr lang="en-US" altLang="en-US" sz="2800" dirty="0" smtClean="0"/>
              <a:t>Greenheck factory testing procedures</a:t>
            </a:r>
          </a:p>
          <a:p>
            <a:pPr eaLnBrk="1" hangingPunct="1"/>
            <a:r>
              <a:rPr lang="en-US" altLang="en-US" sz="2800" dirty="0" smtClean="0"/>
              <a:t>Greenheck specification compliance</a:t>
            </a:r>
            <a:endParaRPr lang="en-US" altLang="en-US" sz="2800" dirty="0"/>
          </a:p>
          <a:p>
            <a:pPr lvl="1"/>
            <a:r>
              <a:rPr lang="en-US" altLang="en-US" sz="2000" dirty="0" smtClean="0"/>
              <a:t>(AMCA-500D, ASME-N509, ASME-N510)</a:t>
            </a:r>
          </a:p>
          <a:p>
            <a:pPr eaLnBrk="1" hangingPunct="1"/>
            <a:r>
              <a:rPr lang="en-US" altLang="en-US" sz="2800" dirty="0" smtClean="0"/>
              <a:t>CAPS Selection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smtClean="0"/>
              <a:t>is a </a:t>
            </a:r>
            <a:r>
              <a:rPr lang="en-US" sz="3600" dirty="0"/>
              <a:t>Bubble Tight </a:t>
            </a:r>
            <a:r>
              <a:rPr lang="en-US" sz="3600" dirty="0" smtClean="0"/>
              <a:t>Damper?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 bubble tight damper is a heavy duty damper designed to meet the requirement for ZERO leakage</a:t>
            </a:r>
          </a:p>
          <a:p>
            <a:r>
              <a:rPr lang="en-US" sz="2800" dirty="0" smtClean="0"/>
              <a:t>Construction</a:t>
            </a:r>
          </a:p>
          <a:p>
            <a:pPr lvl="1"/>
            <a:r>
              <a:rPr lang="en-US" sz="2400" dirty="0" smtClean="0"/>
              <a:t>Flanged frame damper</a:t>
            </a:r>
          </a:p>
          <a:p>
            <a:pPr lvl="1"/>
            <a:r>
              <a:rPr lang="en-US" sz="2400" dirty="0" smtClean="0"/>
              <a:t>Carbon steel or stainless steel frames, blades, and axles</a:t>
            </a:r>
          </a:p>
          <a:p>
            <a:pPr lvl="1"/>
            <a:r>
              <a:rPr lang="en-US" sz="2400" dirty="0" smtClean="0"/>
              <a:t>Silicone blade seal</a:t>
            </a:r>
          </a:p>
          <a:p>
            <a:pPr lvl="1"/>
            <a:r>
              <a:rPr lang="en-US" sz="2400" dirty="0" smtClean="0"/>
              <a:t>Double gland axle seals</a:t>
            </a:r>
          </a:p>
          <a:p>
            <a:pPr lvl="1"/>
            <a:r>
              <a:rPr lang="en-US" sz="2400" dirty="0" smtClean="0"/>
              <a:t>Round frame construction</a:t>
            </a:r>
          </a:p>
          <a:p>
            <a:pPr lvl="1"/>
            <a:r>
              <a:rPr lang="en-US" sz="2400" dirty="0" smtClean="0"/>
              <a:t>Square transitions available by SDR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600200"/>
            <a:ext cx="20193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177" y="3552825"/>
            <a:ext cx="2765473" cy="22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Does It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3"/>
            <a:ext cx="6934200" cy="4495799"/>
          </a:xfrm>
        </p:spPr>
        <p:txBody>
          <a:bodyPr/>
          <a:lstStyle/>
          <a:p>
            <a:r>
              <a:rPr lang="en-US" sz="2800" dirty="0" smtClean="0"/>
              <a:t>A bubble tight dampers primary function is to create a barrier to eliminate the probability of the air, and air stream particles, from escaping a zone</a:t>
            </a:r>
          </a:p>
          <a:p>
            <a:r>
              <a:rPr lang="en-US" sz="2800" dirty="0" smtClean="0"/>
              <a:t>Provides a positive seal to seal up all ventilation paths for room decontamination, emission control system change out, shut downs, or testing</a:t>
            </a:r>
          </a:p>
        </p:txBody>
      </p:sp>
      <p:pic>
        <p:nvPicPr>
          <p:cNvPr id="4" name="Picture 4" descr="iStock_000004903219Medium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4"/>
          <a:stretch>
            <a:fillRect/>
          </a:stretch>
        </p:blipFill>
        <p:spPr bwMode="auto">
          <a:xfrm>
            <a:off x="7924800" y="1295400"/>
            <a:ext cx="339932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9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Does It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Ensures the safety of personnel working during shutdowns and change outs</a:t>
            </a:r>
            <a:endParaRPr lang="en-US" sz="2800" dirty="0"/>
          </a:p>
          <a:p>
            <a:r>
              <a:rPr lang="en-US" sz="2800" dirty="0" smtClean="0"/>
              <a:t>Prevent contamination of research, consumer goods, etc.</a:t>
            </a:r>
          </a:p>
          <a:p>
            <a:r>
              <a:rPr lang="en-US" sz="2800" dirty="0" smtClean="0"/>
              <a:t>Prevent exhaust of harmful contaminants to environment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NOTE</a:t>
            </a:r>
            <a:r>
              <a:rPr lang="en-US" sz="2800" dirty="0" smtClean="0"/>
              <a:t>:  Bubble tight dampers should not be used as a means of controlling airflow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Where They Are Used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4343400"/>
          </a:xfrm>
        </p:spPr>
        <p:txBody>
          <a:bodyPr/>
          <a:lstStyle/>
          <a:p>
            <a:r>
              <a:rPr lang="en-US" sz="2800" dirty="0" smtClean="0"/>
              <a:t>Generally used in critical and hazardous environments</a:t>
            </a:r>
          </a:p>
          <a:p>
            <a:pPr lvl="1"/>
            <a:r>
              <a:rPr lang="en-US" sz="2400" dirty="0" smtClean="0"/>
              <a:t>Nuclear Power Plants</a:t>
            </a:r>
          </a:p>
          <a:p>
            <a:pPr lvl="1"/>
            <a:r>
              <a:rPr lang="en-US" sz="2400" dirty="0" smtClean="0"/>
              <a:t>BSL3/BSL4 Laboratories</a:t>
            </a:r>
          </a:p>
          <a:p>
            <a:pPr lvl="1"/>
            <a:r>
              <a:rPr lang="en-US" sz="2400" dirty="0" smtClean="0"/>
              <a:t>Pharmaceutical Laboratories</a:t>
            </a:r>
          </a:p>
          <a:p>
            <a:pPr lvl="1"/>
            <a:r>
              <a:rPr lang="en-US" sz="2400" dirty="0" smtClean="0"/>
              <a:t>Chemical Laboratories</a:t>
            </a:r>
          </a:p>
          <a:p>
            <a:pPr lvl="1"/>
            <a:r>
              <a:rPr lang="en-US" sz="2400" dirty="0" smtClean="0"/>
              <a:t>Mining Industry</a:t>
            </a:r>
          </a:p>
          <a:p>
            <a:pPr lvl="1"/>
            <a:r>
              <a:rPr lang="en-US" sz="2400" dirty="0" smtClean="0"/>
              <a:t>Petro-Chemical Industry</a:t>
            </a:r>
          </a:p>
          <a:p>
            <a:pPr lvl="1"/>
            <a:r>
              <a:rPr lang="en-US" sz="2400" dirty="0" smtClean="0"/>
              <a:t>Chemical or Biological Filter Systems</a:t>
            </a:r>
          </a:p>
          <a:p>
            <a:pPr lvl="1"/>
            <a:r>
              <a:rPr lang="en-US" sz="2400" dirty="0" smtClean="0"/>
              <a:t>Food Processing Industry</a:t>
            </a:r>
          </a:p>
          <a:p>
            <a:pPr lvl="1"/>
            <a:r>
              <a:rPr lang="en-US" sz="2400" dirty="0" smtClean="0"/>
              <a:t>Defense Industry</a:t>
            </a:r>
            <a:endParaRPr lang="en-US" sz="2400" dirty="0"/>
          </a:p>
        </p:txBody>
      </p:sp>
      <p:pic>
        <p:nvPicPr>
          <p:cNvPr id="5" name="Picture 6" descr="AAKQ0010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0"/>
          <a:stretch>
            <a:fillRect/>
          </a:stretch>
        </p:blipFill>
        <p:spPr bwMode="auto">
          <a:xfrm>
            <a:off x="9677400" y="1257300"/>
            <a:ext cx="183717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ag-in/Bag-out Syste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21719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Stock_000004903219Medium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4"/>
          <a:stretch>
            <a:fillRect/>
          </a:stretch>
        </p:blipFill>
        <p:spPr bwMode="auto">
          <a:xfrm>
            <a:off x="9677400" y="3657600"/>
            <a:ext cx="18804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0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Velocity</a:t>
            </a:r>
          </a:p>
          <a:p>
            <a:pPr lvl="1"/>
            <a:r>
              <a:rPr lang="en-US" sz="2400" dirty="0" smtClean="0"/>
              <a:t>Up to 3900 fpm</a:t>
            </a:r>
          </a:p>
          <a:p>
            <a:r>
              <a:rPr lang="en-US" sz="2800" dirty="0" smtClean="0"/>
              <a:t>Pressure</a:t>
            </a:r>
          </a:p>
          <a:p>
            <a:pPr lvl="1"/>
            <a:r>
              <a:rPr lang="en-US" sz="2400" dirty="0" smtClean="0"/>
              <a:t>Up to 10 in. </a:t>
            </a:r>
            <a:r>
              <a:rPr lang="en-US" sz="2400" dirty="0" err="1" smtClean="0"/>
              <a:t>wg</a:t>
            </a:r>
            <a:endParaRPr lang="en-US" sz="2400" dirty="0" smtClean="0"/>
          </a:p>
          <a:p>
            <a:r>
              <a:rPr lang="en-US" sz="2800" dirty="0" smtClean="0"/>
              <a:t>Leakage</a:t>
            </a:r>
          </a:p>
          <a:p>
            <a:pPr lvl="1"/>
            <a:r>
              <a:rPr lang="en-US" sz="2400" dirty="0" smtClean="0"/>
              <a:t>Zero at 10 in. </a:t>
            </a:r>
            <a:r>
              <a:rPr lang="en-US" sz="2400" dirty="0" err="1" smtClean="0"/>
              <a:t>wg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HBTR-151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556917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Velocity</a:t>
            </a:r>
          </a:p>
          <a:p>
            <a:pPr lvl="1"/>
            <a:r>
              <a:rPr lang="en-US" sz="2400" dirty="0" smtClean="0"/>
              <a:t>Up to 6500 fpm</a:t>
            </a:r>
          </a:p>
          <a:p>
            <a:r>
              <a:rPr lang="en-US" sz="2800" dirty="0" smtClean="0"/>
              <a:t>Pressure</a:t>
            </a:r>
          </a:p>
          <a:p>
            <a:pPr lvl="1"/>
            <a:r>
              <a:rPr lang="en-US" sz="2400" dirty="0" smtClean="0"/>
              <a:t>Up to 30 in. </a:t>
            </a:r>
            <a:r>
              <a:rPr lang="en-US" sz="2400" dirty="0" err="1" smtClean="0"/>
              <a:t>wg</a:t>
            </a:r>
            <a:r>
              <a:rPr lang="en-US" sz="2400" dirty="0" smtClean="0"/>
              <a:t> </a:t>
            </a:r>
          </a:p>
          <a:p>
            <a:r>
              <a:rPr lang="en-US" sz="2800" dirty="0" smtClean="0"/>
              <a:t>Leakage</a:t>
            </a:r>
          </a:p>
          <a:p>
            <a:pPr lvl="1"/>
            <a:r>
              <a:rPr lang="en-US" sz="2400" dirty="0" smtClean="0"/>
              <a:t>Zero at 30 in. </a:t>
            </a:r>
            <a:r>
              <a:rPr lang="en-US" sz="2400" dirty="0" err="1" smtClean="0"/>
              <a:t>wg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HBTR-451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38250"/>
            <a:ext cx="5536018" cy="31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HBTR-551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Velocity</a:t>
            </a:r>
          </a:p>
          <a:p>
            <a:pPr lvl="1"/>
            <a:r>
              <a:rPr lang="en-US" sz="2400" dirty="0" smtClean="0"/>
              <a:t>Up to 6500 fpm</a:t>
            </a:r>
          </a:p>
          <a:p>
            <a:r>
              <a:rPr lang="en-US" sz="2800" dirty="0" smtClean="0"/>
              <a:t>Pressure</a:t>
            </a:r>
          </a:p>
          <a:p>
            <a:pPr lvl="1"/>
            <a:r>
              <a:rPr lang="en-US" sz="2400" dirty="0" smtClean="0"/>
              <a:t>Up to 30 in. </a:t>
            </a:r>
            <a:r>
              <a:rPr lang="en-US" sz="2400" dirty="0" err="1" smtClean="0"/>
              <a:t>wg</a:t>
            </a:r>
            <a:endParaRPr lang="en-US" sz="2400" dirty="0" smtClean="0"/>
          </a:p>
          <a:p>
            <a:r>
              <a:rPr lang="en-US" sz="2800" dirty="0" smtClean="0"/>
              <a:t>Leakage</a:t>
            </a:r>
          </a:p>
          <a:p>
            <a:pPr lvl="1"/>
            <a:r>
              <a:rPr lang="en-US" sz="2400" dirty="0" smtClean="0"/>
              <a:t>Zero at 30 in. </a:t>
            </a:r>
            <a:r>
              <a:rPr lang="en-US" sz="2400" dirty="0" err="1" smtClean="0"/>
              <a:t>wg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38250"/>
            <a:ext cx="5536018" cy="31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heck Template - Wide 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FC_Template_Wide Screen.pptx [Read-Only]" id="{EE4AD9CD-CA1E-4365-800C-1486FB73715A}" vid="{4330C413-DF8C-4925-9C29-503F9175078E}"/>
    </a:ext>
  </a:extLst>
</a:theme>
</file>

<file path=ppt/theme/theme2.xml><?xml version="1.0" encoding="utf-8"?>
<a:theme xmlns:a="http://schemas.openxmlformats.org/drawingml/2006/main" name="1_Greenheck Template - Wide 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eenheck Template - Wide Screen.pot [Compatibility Mode]" id="{8D4AACCC-481E-4F87-B80E-A26A589B487A}" vid="{DB45160E-3E3D-4921-91F4-49D1839D81C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 - wide screen</Template>
  <TotalTime>1212</TotalTime>
  <Words>788</Words>
  <Application>Microsoft Office PowerPoint</Application>
  <PresentationFormat>Custom</PresentationFormat>
  <Paragraphs>128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Greenheck Template - Wide Screen</vt:lpstr>
      <vt:lpstr>1_Greenheck Template - Wide Screen</vt:lpstr>
      <vt:lpstr>Bubble Tight and Isolation Dampers</vt:lpstr>
      <vt:lpstr>Overview</vt:lpstr>
      <vt:lpstr>What is a Bubble Tight Damper?</vt:lpstr>
      <vt:lpstr>What Does It Do?</vt:lpstr>
      <vt:lpstr>What Does It Do?</vt:lpstr>
      <vt:lpstr>Where They Are Used</vt:lpstr>
      <vt:lpstr>HBTR-151</vt:lpstr>
      <vt:lpstr>HBTR-451</vt:lpstr>
      <vt:lpstr>HBTR-551</vt:lpstr>
      <vt:lpstr>HCDR-351</vt:lpstr>
      <vt:lpstr>Factory Bubble Tight Testing</vt:lpstr>
      <vt:lpstr>Factory Bubble Tight Testing</vt:lpstr>
      <vt:lpstr>Factory Bubble Tight Testing</vt:lpstr>
      <vt:lpstr>Specification Compliance</vt:lpstr>
      <vt:lpstr>ISO 9001-2008</vt:lpstr>
      <vt:lpstr>Specification Compliance</vt:lpstr>
      <vt:lpstr>PowerPoint Presentation</vt:lpstr>
    </vt:vector>
  </TitlesOfParts>
  <Company>Greenheck Fan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 Tight and Isolation Dampers</dc:title>
  <dc:creator>Koehler, Eric</dc:creator>
  <cp:lastModifiedBy>Laduron, Nicole</cp:lastModifiedBy>
  <cp:revision>41</cp:revision>
  <dcterms:created xsi:type="dcterms:W3CDTF">2013-01-16T15:30:50Z</dcterms:created>
  <dcterms:modified xsi:type="dcterms:W3CDTF">2016-04-07T15:36:28Z</dcterms:modified>
</cp:coreProperties>
</file>