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3"/>
  </p:notesMasterIdLst>
  <p:handoutMasterIdLst>
    <p:handoutMasterId r:id="rId34"/>
  </p:handoutMasterIdLst>
  <p:sldIdLst>
    <p:sldId id="319" r:id="rId2"/>
    <p:sldId id="262" r:id="rId3"/>
    <p:sldId id="301" r:id="rId4"/>
    <p:sldId id="293" r:id="rId5"/>
    <p:sldId id="294" r:id="rId6"/>
    <p:sldId id="291" r:id="rId7"/>
    <p:sldId id="320" r:id="rId8"/>
    <p:sldId id="276" r:id="rId9"/>
    <p:sldId id="288" r:id="rId10"/>
    <p:sldId id="273" r:id="rId11"/>
    <p:sldId id="289" r:id="rId12"/>
    <p:sldId id="275" r:id="rId13"/>
    <p:sldId id="290" r:id="rId14"/>
    <p:sldId id="277" r:id="rId15"/>
    <p:sldId id="326" r:id="rId16"/>
    <p:sldId id="287" r:id="rId17"/>
    <p:sldId id="321" r:id="rId18"/>
    <p:sldId id="327" r:id="rId19"/>
    <p:sldId id="322" r:id="rId20"/>
    <p:sldId id="323" r:id="rId21"/>
    <p:sldId id="324" r:id="rId22"/>
    <p:sldId id="325" r:id="rId23"/>
    <p:sldId id="266" r:id="rId24"/>
    <p:sldId id="267" r:id="rId25"/>
    <p:sldId id="268" r:id="rId26"/>
    <p:sldId id="269" r:id="rId27"/>
    <p:sldId id="283" r:id="rId28"/>
    <p:sldId id="284" r:id="rId29"/>
    <p:sldId id="285" r:id="rId30"/>
    <p:sldId id="286" r:id="rId31"/>
    <p:sldId id="317" r:id="rId32"/>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C"/>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27" autoAdjust="0"/>
    <p:restoredTop sz="66330" autoAdjust="0"/>
  </p:normalViewPr>
  <p:slideViewPr>
    <p:cSldViewPr>
      <p:cViewPr varScale="1">
        <p:scale>
          <a:sx n="76" d="100"/>
          <a:sy n="76" d="100"/>
        </p:scale>
        <p:origin x="-26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2" tIns="45496" rIns="90992" bIns="45496" numCol="1" anchor="t" anchorCtr="0" compatLnSpc="1">
            <a:prstTxWarp prst="textNoShape">
              <a:avLst/>
            </a:prstTxWarp>
          </a:bodyPr>
          <a:lstStyle>
            <a:lvl1pPr defTabSz="909638" eaLnBrk="1" hangingPunct="1">
              <a:defRPr sz="1200">
                <a:latin typeface="Arial" charset="0"/>
              </a:defRPr>
            </a:lvl1pPr>
          </a:lstStyle>
          <a:p>
            <a:pPr>
              <a:defRPr/>
            </a:pPr>
            <a:endParaRPr lang="en-US" altLang="en-US"/>
          </a:p>
        </p:txBody>
      </p:sp>
      <p:sp>
        <p:nvSpPr>
          <p:cNvPr id="41987"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2" tIns="45496" rIns="90992" bIns="45496" numCol="1" anchor="t" anchorCtr="0" compatLnSpc="1">
            <a:prstTxWarp prst="textNoShape">
              <a:avLst/>
            </a:prstTxWarp>
          </a:bodyPr>
          <a:lstStyle>
            <a:lvl1pPr algn="r" defTabSz="909638" eaLnBrk="1" hangingPunct="1">
              <a:defRPr sz="1200">
                <a:latin typeface="Arial" charset="0"/>
              </a:defRPr>
            </a:lvl1pPr>
          </a:lstStyle>
          <a:p>
            <a:pPr>
              <a:defRPr/>
            </a:pPr>
            <a:endParaRPr lang="en-US" altLang="en-US"/>
          </a:p>
        </p:txBody>
      </p:sp>
      <p:sp>
        <p:nvSpPr>
          <p:cNvPr id="41988"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2" tIns="45496" rIns="90992" bIns="45496" numCol="1" anchor="b" anchorCtr="0" compatLnSpc="1">
            <a:prstTxWarp prst="textNoShape">
              <a:avLst/>
            </a:prstTxWarp>
          </a:bodyPr>
          <a:lstStyle>
            <a:lvl1pPr defTabSz="909638" eaLnBrk="1" hangingPunct="1">
              <a:defRPr sz="1200">
                <a:latin typeface="Arial" charset="0"/>
              </a:defRPr>
            </a:lvl1pPr>
          </a:lstStyle>
          <a:p>
            <a:pPr>
              <a:defRPr/>
            </a:pPr>
            <a:endParaRPr lang="en-US" altLang="en-US"/>
          </a:p>
        </p:txBody>
      </p:sp>
      <p:sp>
        <p:nvSpPr>
          <p:cNvPr id="41989"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2" tIns="45496" rIns="90992" bIns="45496" numCol="1" anchor="b" anchorCtr="0" compatLnSpc="1">
            <a:prstTxWarp prst="textNoShape">
              <a:avLst/>
            </a:prstTxWarp>
          </a:bodyPr>
          <a:lstStyle>
            <a:lvl1pPr algn="r" defTabSz="909638" eaLnBrk="1" hangingPunct="1">
              <a:defRPr sz="1200">
                <a:latin typeface="Arial" charset="0"/>
              </a:defRPr>
            </a:lvl1pPr>
          </a:lstStyle>
          <a:p>
            <a:pPr>
              <a:defRPr/>
            </a:pPr>
            <a:fld id="{F2FBC90F-5CB1-4DB0-9E5E-7294EB53D130}" type="slidenum">
              <a:rPr lang="en-US" altLang="en-US"/>
              <a:pPr>
                <a:defRPr/>
              </a:pPr>
              <a:t>‹#›</a:t>
            </a:fld>
            <a:endParaRPr lang="en-US" altLang="en-US"/>
          </a:p>
        </p:txBody>
      </p:sp>
    </p:spTree>
    <p:extLst>
      <p:ext uri="{BB962C8B-B14F-4D97-AF65-F5344CB8AC3E}">
        <p14:creationId xmlns:p14="http://schemas.microsoft.com/office/powerpoint/2010/main" val="3241687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2" tIns="45496" rIns="90992" bIns="45496" numCol="1" anchor="t" anchorCtr="0" compatLnSpc="1">
            <a:prstTxWarp prst="textNoShape">
              <a:avLst/>
            </a:prstTxWarp>
          </a:bodyPr>
          <a:lstStyle>
            <a:lvl1pPr defTabSz="909638" eaLnBrk="1" hangingPunct="1">
              <a:defRPr sz="1200">
                <a:latin typeface="Arial" charset="0"/>
              </a:defRPr>
            </a:lvl1pPr>
          </a:lstStyle>
          <a:p>
            <a:pPr>
              <a:defRPr/>
            </a:pPr>
            <a:endParaRPr lang="en-US" altLang="en-US"/>
          </a:p>
        </p:txBody>
      </p:sp>
      <p:sp>
        <p:nvSpPr>
          <p:cNvPr id="5123"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2" tIns="45496" rIns="90992" bIns="45496" numCol="1" anchor="t" anchorCtr="0" compatLnSpc="1">
            <a:prstTxWarp prst="textNoShape">
              <a:avLst/>
            </a:prstTxWarp>
          </a:bodyPr>
          <a:lstStyle>
            <a:lvl1pPr algn="r" defTabSz="909638" eaLnBrk="1" hangingPunct="1">
              <a:defRPr sz="1200">
                <a:latin typeface="Arial" charset="0"/>
              </a:defRPr>
            </a:lvl1pPr>
          </a:lstStyle>
          <a:p>
            <a:pPr>
              <a:defRPr/>
            </a:pPr>
            <a:endParaRPr lang="en-US" altLang="en-US"/>
          </a:p>
        </p:txBody>
      </p:sp>
      <p:sp>
        <p:nvSpPr>
          <p:cNvPr id="48132"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2" tIns="45496" rIns="90992" bIns="45496"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2" tIns="45496" rIns="90992" bIns="45496" numCol="1" anchor="b" anchorCtr="0" compatLnSpc="1">
            <a:prstTxWarp prst="textNoShape">
              <a:avLst/>
            </a:prstTxWarp>
          </a:bodyPr>
          <a:lstStyle>
            <a:lvl1pPr defTabSz="909638" eaLnBrk="1" hangingPunct="1">
              <a:defRPr sz="1200">
                <a:latin typeface="Arial" charset="0"/>
              </a:defRPr>
            </a:lvl1pPr>
          </a:lstStyle>
          <a:p>
            <a:pPr>
              <a:defRPr/>
            </a:pPr>
            <a:endParaRPr lang="en-US" altLang="en-US"/>
          </a:p>
        </p:txBody>
      </p:sp>
      <p:sp>
        <p:nvSpPr>
          <p:cNvPr id="5127"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92" tIns="45496" rIns="90992" bIns="45496" numCol="1" anchor="b" anchorCtr="0" compatLnSpc="1">
            <a:prstTxWarp prst="textNoShape">
              <a:avLst/>
            </a:prstTxWarp>
          </a:bodyPr>
          <a:lstStyle>
            <a:lvl1pPr algn="r" defTabSz="909638" eaLnBrk="1" hangingPunct="1">
              <a:defRPr sz="1200">
                <a:latin typeface="Arial" charset="0"/>
              </a:defRPr>
            </a:lvl1pPr>
          </a:lstStyle>
          <a:p>
            <a:pPr>
              <a:defRPr/>
            </a:pPr>
            <a:fld id="{7D758745-A086-4A94-BF4E-62E82F79C14A}" type="slidenum">
              <a:rPr lang="en-US" altLang="en-US"/>
              <a:pPr>
                <a:defRPr/>
              </a:pPr>
              <a:t>‹#›</a:t>
            </a:fld>
            <a:endParaRPr lang="en-US" altLang="en-US"/>
          </a:p>
        </p:txBody>
      </p:sp>
    </p:spTree>
    <p:extLst>
      <p:ext uri="{BB962C8B-B14F-4D97-AF65-F5344CB8AC3E}">
        <p14:creationId xmlns:p14="http://schemas.microsoft.com/office/powerpoint/2010/main" val="3353188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dirty="0" smtClean="0"/>
          </a:p>
        </p:txBody>
      </p:sp>
      <p:sp>
        <p:nvSpPr>
          <p:cNvPr id="49156" name="Slide Number Placeholder 3"/>
          <p:cNvSpPr>
            <a:spLocks noGrp="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F8C6166F-5EB0-48A5-8E8A-E722D71E5300}" type="slidenum">
              <a:rPr lang="en-US" altLang="en-US" sz="1200" smtClean="0">
                <a:latin typeface="Arial" charset="0"/>
              </a:rPr>
              <a:pPr/>
              <a:t>1</a:t>
            </a:fld>
            <a:endParaRPr lang="en-US" altLang="en-US" sz="1200" smtClean="0">
              <a:latin typeface="Arial" charset="0"/>
            </a:endParaRPr>
          </a:p>
        </p:txBody>
      </p:sp>
    </p:spTree>
    <p:extLst>
      <p:ext uri="{BB962C8B-B14F-4D97-AF65-F5344CB8AC3E}">
        <p14:creationId xmlns:p14="http://schemas.microsoft.com/office/powerpoint/2010/main" val="3352461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9C734E65-5287-4ABF-8989-6B0E6BAE5504}" type="slidenum">
              <a:rPr lang="en-US" altLang="en-US" sz="1200" smtClean="0">
                <a:latin typeface="Arial" charset="0"/>
              </a:rPr>
              <a:pPr/>
              <a:t>10</a:t>
            </a:fld>
            <a:endParaRPr lang="en-US" altLang="en-US" sz="1200"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Heavy duty/Industrial control dampers have a heavy duty flanged frame designed to regulate airflow and provide shutoff in HVAC or industrial process control systems. These dampers are designed for applications with pressure up to 45 in. wg. and velocities up to 6000 feet per minute. With ten standard models, a wide variety of blades and other options such as actuators or manual operators are available.</a:t>
            </a:r>
          </a:p>
        </p:txBody>
      </p:sp>
    </p:spTree>
    <p:extLst>
      <p:ext uri="{BB962C8B-B14F-4D97-AF65-F5344CB8AC3E}">
        <p14:creationId xmlns:p14="http://schemas.microsoft.com/office/powerpoint/2010/main" val="2834634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C6399E51-400C-4EF6-8647-8884BE72F6F9}" type="slidenum">
              <a:rPr lang="en-US" altLang="en-US" sz="1200" smtClean="0">
                <a:latin typeface="Arial" charset="0"/>
              </a:rPr>
              <a:pPr/>
              <a:t>11</a:t>
            </a:fld>
            <a:endParaRPr lang="en-US" altLang="en-US" sz="1200"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Model naming</a:t>
            </a:r>
          </a:p>
        </p:txBody>
      </p:sp>
    </p:spTree>
    <p:extLst>
      <p:ext uri="{BB962C8B-B14F-4D97-AF65-F5344CB8AC3E}">
        <p14:creationId xmlns:p14="http://schemas.microsoft.com/office/powerpoint/2010/main" val="159840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1061D508-C4F3-4024-8743-E682514FDCA2}" type="slidenum">
              <a:rPr lang="en-US" altLang="en-US" sz="1200" smtClean="0">
                <a:latin typeface="Arial" charset="0"/>
              </a:rPr>
              <a:pPr/>
              <a:t>12</a:t>
            </a:fld>
            <a:endParaRPr lang="en-US" altLang="en-US" sz="120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t>HCDR series are round control damper that is designed for pressures up to 20 in. wg. and velocities up to 6400 feet per minute. HCDR-351 is an isolation damper that provides very low leakage in HVAC or process control systems. Actuators or manual operators are available.</a:t>
            </a:r>
          </a:p>
        </p:txBody>
      </p:sp>
    </p:spTree>
    <p:extLst>
      <p:ext uri="{BB962C8B-B14F-4D97-AF65-F5344CB8AC3E}">
        <p14:creationId xmlns:p14="http://schemas.microsoft.com/office/powerpoint/2010/main" val="594266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634EDB82-4969-48AF-B2FA-C9299EC42FE9}" type="slidenum">
              <a:rPr lang="en-US" altLang="en-US" sz="1200" smtClean="0">
                <a:latin typeface="Arial" charset="0"/>
              </a:rPr>
              <a:pPr/>
              <a:t>13</a:t>
            </a:fld>
            <a:endParaRPr lang="en-US" altLang="en-US" sz="1200"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Damper models</a:t>
            </a:r>
          </a:p>
        </p:txBody>
      </p:sp>
    </p:spTree>
    <p:extLst>
      <p:ext uri="{BB962C8B-B14F-4D97-AF65-F5344CB8AC3E}">
        <p14:creationId xmlns:p14="http://schemas.microsoft.com/office/powerpoint/2010/main" val="3599060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43545317-45A2-4869-81D8-1A978FA08CBE}" type="slidenum">
              <a:rPr lang="en-US" altLang="en-US" sz="1200" smtClean="0">
                <a:latin typeface="Arial" charset="0"/>
              </a:rPr>
              <a:pPr/>
              <a:t>14</a:t>
            </a:fld>
            <a:endParaRPr lang="en-US" altLang="en-US" sz="1200"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dirty="0" smtClean="0"/>
              <a:t>HSD-401 is a UL555S classified smoke damper. Its UL listed for pressures up to 6 in. </a:t>
            </a:r>
            <a:r>
              <a:rPr lang="en-US" altLang="en-US" dirty="0" err="1" smtClean="0"/>
              <a:t>wg</a:t>
            </a:r>
            <a:r>
              <a:rPr lang="en-US" altLang="en-US" dirty="0" smtClean="0"/>
              <a:t>. but structurally sound to 15 in. </a:t>
            </a:r>
            <a:r>
              <a:rPr lang="en-US" altLang="en-US" dirty="0" err="1" smtClean="0"/>
              <a:t>wg</a:t>
            </a:r>
            <a:r>
              <a:rPr lang="en-US" altLang="en-US" dirty="0" smtClean="0"/>
              <a:t>.. Each damper is constructed with the same flange mount frame as the HCD series, allowing for easy mounting to a fan outlet. </a:t>
            </a:r>
          </a:p>
          <a:p>
            <a:pPr eaLnBrk="1" hangingPunct="1"/>
            <a:endParaRPr lang="en-US" altLang="en-US" dirty="0" smtClean="0"/>
          </a:p>
        </p:txBody>
      </p:sp>
    </p:spTree>
    <p:extLst>
      <p:ext uri="{BB962C8B-B14F-4D97-AF65-F5344CB8AC3E}">
        <p14:creationId xmlns:p14="http://schemas.microsoft.com/office/powerpoint/2010/main" val="321361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pPr>
              <a:defRPr/>
            </a:pPr>
            <a:fld id="{7D758745-A086-4A94-BF4E-62E82F79C14A}" type="slidenum">
              <a:rPr lang="en-US" altLang="en-US" smtClean="0"/>
              <a:pPr>
                <a:defRPr/>
              </a:pPr>
              <a:t>15</a:t>
            </a:fld>
            <a:endParaRPr lang="en-US" altLang="en-US"/>
          </a:p>
        </p:txBody>
      </p:sp>
    </p:spTree>
    <p:extLst>
      <p:ext uri="{BB962C8B-B14F-4D97-AF65-F5344CB8AC3E}">
        <p14:creationId xmlns:p14="http://schemas.microsoft.com/office/powerpoint/2010/main" val="288319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D98FADE3-2C18-4C20-B0C1-24131868BBF0}" type="slidenum">
              <a:rPr lang="en-US" altLang="en-US" sz="1200" smtClean="0">
                <a:latin typeface="Arial" charset="0"/>
              </a:rPr>
              <a:pPr/>
              <a:t>16</a:t>
            </a:fld>
            <a:endParaRPr lang="en-US" altLang="en-US" sz="1200"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dirty="0" smtClean="0"/>
              <a:t>Bubble tight dampers are isolation dampers designed for isolation and decontamination applications. The silicone blade seal and double gland axle seals provide bubble tight performance up to 30 in. </a:t>
            </a:r>
            <a:r>
              <a:rPr lang="en-US" altLang="en-US" dirty="0" err="1" smtClean="0"/>
              <a:t>wg</a:t>
            </a:r>
            <a:r>
              <a:rPr lang="en-US" altLang="en-US" dirty="0" smtClean="0"/>
              <a:t>. differential pressure. The HBTR-151 is design for pressure up to 10 in. </a:t>
            </a:r>
            <a:r>
              <a:rPr lang="en-US" altLang="en-US" dirty="0" err="1" smtClean="0"/>
              <a:t>wg</a:t>
            </a:r>
            <a:r>
              <a:rPr lang="en-US" altLang="en-US" dirty="0" smtClean="0"/>
              <a:t> and the HBTR-451 and HBTR-551 is design for pressure up to 30 in. </a:t>
            </a:r>
            <a:r>
              <a:rPr lang="en-US" altLang="en-US" dirty="0" err="1" smtClean="0"/>
              <a:t>wg</a:t>
            </a:r>
            <a:r>
              <a:rPr lang="en-US" altLang="en-US" dirty="0" smtClean="0"/>
              <a:t>. </a:t>
            </a:r>
          </a:p>
        </p:txBody>
      </p:sp>
    </p:spTree>
    <p:extLst>
      <p:ext uri="{BB962C8B-B14F-4D97-AF65-F5344CB8AC3E}">
        <p14:creationId xmlns:p14="http://schemas.microsoft.com/office/powerpoint/2010/main" val="701312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pPr eaLnBrk="1" hangingPunct="1"/>
            <a:r>
              <a:rPr lang="en-US" altLang="en-US" smtClean="0"/>
              <a:t>Every bubble tight dampers is leakage tested in accordance with AMCA 500-D figure 5.8 before it leaves the factory to ensure bubble tight performance</a:t>
            </a:r>
          </a:p>
        </p:txBody>
      </p:sp>
      <p:sp>
        <p:nvSpPr>
          <p:cNvPr id="64516" name="Slide Number Placeholder 3"/>
          <p:cNvSpPr>
            <a:spLocks noGrp="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835C11EA-92D2-40F7-8064-A03AA08A5611}" type="slidenum">
              <a:rPr lang="en-US" altLang="en-US" sz="1200" smtClean="0">
                <a:latin typeface="Arial" charset="0"/>
              </a:rPr>
              <a:pPr/>
              <a:t>17</a:t>
            </a:fld>
            <a:endParaRPr lang="en-US" altLang="en-US" sz="1200" smtClean="0">
              <a:latin typeface="Arial" charset="0"/>
            </a:endParaRPr>
          </a:p>
        </p:txBody>
      </p:sp>
    </p:spTree>
    <p:extLst>
      <p:ext uri="{BB962C8B-B14F-4D97-AF65-F5344CB8AC3E}">
        <p14:creationId xmlns:p14="http://schemas.microsoft.com/office/powerpoint/2010/main" val="958562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HCDR-351 is used in  applications where you need tight shutoff.</a:t>
            </a:r>
          </a:p>
          <a:p>
            <a:endParaRPr lang="en-US" dirty="0"/>
          </a:p>
        </p:txBody>
      </p:sp>
      <p:sp>
        <p:nvSpPr>
          <p:cNvPr id="4" name="Slide Number Placeholder 3"/>
          <p:cNvSpPr>
            <a:spLocks noGrp="1"/>
          </p:cNvSpPr>
          <p:nvPr>
            <p:ph type="sldNum" sz="quarter" idx="10"/>
          </p:nvPr>
        </p:nvSpPr>
        <p:spPr/>
        <p:txBody>
          <a:bodyPr/>
          <a:lstStyle/>
          <a:p>
            <a:pPr>
              <a:defRPr/>
            </a:pPr>
            <a:fld id="{7D758745-A086-4A94-BF4E-62E82F79C14A}" type="slidenum">
              <a:rPr lang="en-US" altLang="en-US" smtClean="0"/>
              <a:pPr>
                <a:defRPr/>
              </a:pPr>
              <a:t>18</a:t>
            </a:fld>
            <a:endParaRPr lang="en-US" altLang="en-US"/>
          </a:p>
        </p:txBody>
      </p:sp>
    </p:spTree>
    <p:extLst>
      <p:ext uri="{BB962C8B-B14F-4D97-AF65-F5344CB8AC3E}">
        <p14:creationId xmlns:p14="http://schemas.microsoft.com/office/powerpoint/2010/main" val="1989945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Blast</a:t>
            </a:r>
            <a:r>
              <a:rPr lang="en-US" baseline="0" dirty="0" smtClean="0"/>
              <a:t> Dampers protect against blast and rapid pressure changes. HBS-330 and HBS-430 blades close in the same direction as normal flow.</a:t>
            </a:r>
          </a:p>
          <a:p>
            <a:r>
              <a:rPr lang="en-US" baseline="0" dirty="0" smtClean="0"/>
              <a:t>HBS-331 and HBS-431 blades close opposite direction as normal flow.</a:t>
            </a:r>
            <a:endParaRPr lang="en-US" dirty="0"/>
          </a:p>
        </p:txBody>
      </p:sp>
      <p:sp>
        <p:nvSpPr>
          <p:cNvPr id="4" name="Slide Number Placeholder 3"/>
          <p:cNvSpPr>
            <a:spLocks noGrp="1"/>
          </p:cNvSpPr>
          <p:nvPr>
            <p:ph type="sldNum" sz="quarter" idx="10"/>
          </p:nvPr>
        </p:nvSpPr>
        <p:spPr/>
        <p:txBody>
          <a:bodyPr/>
          <a:lstStyle/>
          <a:p>
            <a:pPr>
              <a:defRPr/>
            </a:pPr>
            <a:fld id="{7D758745-A086-4A94-BF4E-62E82F79C14A}" type="slidenum">
              <a:rPr lang="en-US" altLang="en-US" smtClean="0"/>
              <a:pPr>
                <a:defRPr/>
              </a:pPr>
              <a:t>19</a:t>
            </a:fld>
            <a:endParaRPr lang="en-US" altLang="en-US"/>
          </a:p>
        </p:txBody>
      </p:sp>
    </p:spTree>
    <p:extLst>
      <p:ext uri="{BB962C8B-B14F-4D97-AF65-F5344CB8AC3E}">
        <p14:creationId xmlns:p14="http://schemas.microsoft.com/office/powerpoint/2010/main" val="371283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5DA2AD00-DC62-4DF2-B63F-7C7E23716D54}" type="slidenum">
              <a:rPr lang="en-US" altLang="en-US" sz="1200" smtClean="0">
                <a:latin typeface="Arial" charset="0"/>
              </a:rPr>
              <a:pPr/>
              <a:t>2</a:t>
            </a:fld>
            <a:endParaRPr lang="en-US" altLang="en-US" sz="1200"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Greenheck offers a extensive line of heavy-duty and industrial products from standard to custom design products. We offer a wide range of bearings, axle seals, and actuators.</a:t>
            </a:r>
          </a:p>
        </p:txBody>
      </p:sp>
    </p:spTree>
    <p:extLst>
      <p:ext uri="{BB962C8B-B14F-4D97-AF65-F5344CB8AC3E}">
        <p14:creationId xmlns:p14="http://schemas.microsoft.com/office/powerpoint/2010/main" val="2624233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Tornado dampers protect</a:t>
            </a:r>
            <a:r>
              <a:rPr lang="en-US" baseline="0" dirty="0" smtClean="0"/>
              <a:t> against tornadoes and rapid pressure changes.</a:t>
            </a:r>
            <a:endParaRPr lang="en-US" dirty="0"/>
          </a:p>
        </p:txBody>
      </p:sp>
      <p:sp>
        <p:nvSpPr>
          <p:cNvPr id="4" name="Slide Number Placeholder 3"/>
          <p:cNvSpPr>
            <a:spLocks noGrp="1"/>
          </p:cNvSpPr>
          <p:nvPr>
            <p:ph type="sldNum" sz="quarter" idx="10"/>
          </p:nvPr>
        </p:nvSpPr>
        <p:spPr/>
        <p:txBody>
          <a:bodyPr/>
          <a:lstStyle/>
          <a:p>
            <a:pPr>
              <a:defRPr/>
            </a:pPr>
            <a:fld id="{7D758745-A086-4A94-BF4E-62E82F79C14A}" type="slidenum">
              <a:rPr lang="en-US" altLang="en-US" smtClean="0"/>
              <a:pPr>
                <a:defRPr/>
              </a:pPr>
              <a:t>20</a:t>
            </a:fld>
            <a:endParaRPr lang="en-US" altLang="en-US"/>
          </a:p>
        </p:txBody>
      </p:sp>
    </p:spTree>
    <p:extLst>
      <p:ext uri="{BB962C8B-B14F-4D97-AF65-F5344CB8AC3E}">
        <p14:creationId xmlns:p14="http://schemas.microsoft.com/office/powerpoint/2010/main" val="3381621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the slide</a:t>
            </a:r>
          </a:p>
          <a:p>
            <a:endParaRPr lang="en-US" dirty="0"/>
          </a:p>
        </p:txBody>
      </p:sp>
      <p:sp>
        <p:nvSpPr>
          <p:cNvPr id="4" name="Slide Number Placeholder 3"/>
          <p:cNvSpPr>
            <a:spLocks noGrp="1"/>
          </p:cNvSpPr>
          <p:nvPr>
            <p:ph type="sldNum" sz="quarter" idx="10"/>
          </p:nvPr>
        </p:nvSpPr>
        <p:spPr/>
        <p:txBody>
          <a:bodyPr/>
          <a:lstStyle/>
          <a:p>
            <a:pPr>
              <a:defRPr/>
            </a:pPr>
            <a:fld id="{7D758745-A086-4A94-BF4E-62E82F79C14A}" type="slidenum">
              <a:rPr lang="en-US" altLang="en-US" smtClean="0"/>
              <a:pPr>
                <a:defRPr/>
              </a:pPr>
              <a:t>21</a:t>
            </a:fld>
            <a:endParaRPr lang="en-US" altLang="en-US"/>
          </a:p>
        </p:txBody>
      </p:sp>
    </p:spTree>
    <p:extLst>
      <p:ext uri="{BB962C8B-B14F-4D97-AF65-F5344CB8AC3E}">
        <p14:creationId xmlns:p14="http://schemas.microsoft.com/office/powerpoint/2010/main" val="2331689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HTD-630 is rated for</a:t>
            </a:r>
            <a:r>
              <a:rPr lang="en-US" baseline="0" dirty="0" smtClean="0"/>
              <a:t> 482°F for 2 hours which meets NFPA 130 and 502 requirements. HTD-636 is rated for 482°F for 2 hours which meets NFPA 130 and 502 requirements. It has been tested to BS476 for two hours and is approved for fire partitions of 4 hours or less where British Standards are required. HTD-640 is rated for 482°F for 1 hour which meet NFPA 130 </a:t>
            </a:r>
            <a:r>
              <a:rPr lang="en-US" baseline="0" dirty="0" err="1" smtClean="0"/>
              <a:t>requiremetns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D758745-A086-4A94-BF4E-62E82F79C14A}" type="slidenum">
              <a:rPr lang="en-US" altLang="en-US" smtClean="0"/>
              <a:pPr>
                <a:defRPr/>
              </a:pPr>
              <a:t>22</a:t>
            </a:fld>
            <a:endParaRPr lang="en-US" altLang="en-US"/>
          </a:p>
        </p:txBody>
      </p:sp>
    </p:spTree>
    <p:extLst>
      <p:ext uri="{BB962C8B-B14F-4D97-AF65-F5344CB8AC3E}">
        <p14:creationId xmlns:p14="http://schemas.microsoft.com/office/powerpoint/2010/main" val="281253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32E340F3-4F28-4E24-81B6-EC0468DC80BE}" type="slidenum">
              <a:rPr lang="en-US" altLang="en-US" sz="1200" smtClean="0">
                <a:latin typeface="Arial" charset="0"/>
              </a:rPr>
              <a:pPr/>
              <a:t>23</a:t>
            </a:fld>
            <a:endParaRPr lang="en-US" altLang="en-US" sz="1200"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Type stainless steel jamb seals are used to prevent air from leaking between the ends of each blade and frame.</a:t>
            </a:r>
          </a:p>
          <a:p>
            <a:pPr eaLnBrk="1" hangingPunct="1"/>
            <a:r>
              <a:rPr lang="en-US" altLang="en-US" smtClean="0"/>
              <a:t>Wide variety of blade seals are available for low leakage performance.</a:t>
            </a:r>
          </a:p>
        </p:txBody>
      </p:sp>
    </p:spTree>
    <p:extLst>
      <p:ext uri="{BB962C8B-B14F-4D97-AF65-F5344CB8AC3E}">
        <p14:creationId xmlns:p14="http://schemas.microsoft.com/office/powerpoint/2010/main" val="258013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94A3A793-4EB1-46F3-BBF3-B882E9888BC4}" type="slidenum">
              <a:rPr lang="en-US" altLang="en-US" sz="1200" smtClean="0">
                <a:latin typeface="Arial" charset="0"/>
              </a:rPr>
              <a:pPr/>
              <a:t>24</a:t>
            </a:fld>
            <a:endParaRPr lang="en-US" altLang="en-US" sz="1200"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dirty="0" smtClean="0"/>
              <a:t>Greenheck offers a variety of bearings for operation in extreme temperatures, high pressure, high velocities and chemical or corrosive environment. </a:t>
            </a:r>
          </a:p>
          <a:p>
            <a:pPr eaLnBrk="1" hangingPunct="1"/>
            <a:r>
              <a:rPr lang="en-US" altLang="en-US" dirty="0" smtClean="0"/>
              <a:t>Galvanized ball bearing offer a dependable operation for this general purpose bearing at temperatures up to 500°F. </a:t>
            </a:r>
          </a:p>
          <a:p>
            <a:pPr eaLnBrk="1" hangingPunct="1"/>
            <a:r>
              <a:rPr lang="en-US" altLang="en-US" dirty="0" err="1" smtClean="0"/>
              <a:t>Acetal</a:t>
            </a:r>
            <a:r>
              <a:rPr lang="en-US" altLang="en-US" dirty="0" smtClean="0"/>
              <a:t> bearings offer excellent corrosion and chemical resistance for applications up to 180°F.  </a:t>
            </a:r>
          </a:p>
          <a:p>
            <a:pPr eaLnBrk="1" hangingPunct="1"/>
            <a:r>
              <a:rPr lang="en-US" altLang="en-US" dirty="0" smtClean="0"/>
              <a:t>Bronze sleeve is general purpose bearing that has maximum operating temperature of 400°F. </a:t>
            </a:r>
          </a:p>
          <a:p>
            <a:pPr eaLnBrk="1" hangingPunct="1"/>
            <a:r>
              <a:rPr lang="en-US" altLang="en-US" dirty="0" err="1" smtClean="0"/>
              <a:t>Relubricable</a:t>
            </a:r>
            <a:r>
              <a:rPr lang="en-US" altLang="en-US" dirty="0" smtClean="0"/>
              <a:t> ball bearing is bolted externally to the damper frame. This bearing can be applied in applications with high pressure or velocity. Seals protect the bearing's balls from the environment, making this bearing a better choice for application in dirty environments. </a:t>
            </a:r>
          </a:p>
          <a:p>
            <a:pPr eaLnBrk="1" hangingPunct="1"/>
            <a:r>
              <a:rPr lang="en-US" altLang="en-US" dirty="0" smtClean="0"/>
              <a:t>Carbon graphite bearing can be used in 700°F  to 1200°F operating conditions. The bearing is flange mounted externally to the damper frame.</a:t>
            </a:r>
          </a:p>
        </p:txBody>
      </p:sp>
    </p:spTree>
    <p:extLst>
      <p:ext uri="{BB962C8B-B14F-4D97-AF65-F5344CB8AC3E}">
        <p14:creationId xmlns:p14="http://schemas.microsoft.com/office/powerpoint/2010/main" val="2746466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2F22448C-F2E0-4F02-8210-C23EAC8EDF6D}" type="slidenum">
              <a:rPr lang="en-US" altLang="en-US" sz="1200" smtClean="0">
                <a:latin typeface="Arial" charset="0"/>
              </a:rPr>
              <a:pPr/>
              <a:t>25</a:t>
            </a:fld>
            <a:endParaRPr lang="en-US" altLang="en-US" sz="120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dirty="0" smtClean="0"/>
              <a:t>To ensure that the medium in the duct stays there, two axle seal options are available: </a:t>
            </a:r>
            <a:r>
              <a:rPr lang="en-US" altLang="en-US" dirty="0" err="1" smtClean="0"/>
              <a:t>o-ring</a:t>
            </a:r>
            <a:r>
              <a:rPr lang="en-US" altLang="en-US" dirty="0" smtClean="0"/>
              <a:t> seal and double gland stuffing box. The </a:t>
            </a:r>
            <a:r>
              <a:rPr lang="en-US" altLang="en-US" dirty="0" err="1" smtClean="0"/>
              <a:t>o-ring</a:t>
            </a:r>
            <a:r>
              <a:rPr lang="en-US" altLang="en-US" dirty="0" smtClean="0"/>
              <a:t> is ideal for clean air applications. The double gland stuffing box uses a packing gland impregnated with Teflon or carbon/graphite for superior seal. The double gland stuffing box is recommended for dirty air, high temperature or low leakage applications.</a:t>
            </a:r>
          </a:p>
        </p:txBody>
      </p:sp>
    </p:spTree>
    <p:extLst>
      <p:ext uri="{BB962C8B-B14F-4D97-AF65-F5344CB8AC3E}">
        <p14:creationId xmlns:p14="http://schemas.microsoft.com/office/powerpoint/2010/main" val="1085434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0755E5DF-0AA1-4FE6-99E4-19C852B8E4FD}" type="slidenum">
              <a:rPr lang="en-US" altLang="en-US" sz="1200" smtClean="0">
                <a:latin typeface="Arial" charset="0"/>
              </a:rPr>
              <a:pPr/>
              <a:t>26</a:t>
            </a:fld>
            <a:endParaRPr lang="en-US" altLang="en-US" sz="1200"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dirty="0" smtClean="0"/>
              <a:t>Greenheck offers a wide selection of actuators for use with our dampers. Greenheck can assist with specifying the correct actuator for your project, and we will design and fabricate the custom hardware for mounting the actuator.</a:t>
            </a:r>
          </a:p>
        </p:txBody>
      </p:sp>
    </p:spTree>
    <p:extLst>
      <p:ext uri="{BB962C8B-B14F-4D97-AF65-F5344CB8AC3E}">
        <p14:creationId xmlns:p14="http://schemas.microsoft.com/office/powerpoint/2010/main" val="390800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0481972D-E901-4FD6-B8FC-6406F12869FB}" type="slidenum">
              <a:rPr lang="en-US" altLang="en-US" sz="1200" smtClean="0">
                <a:latin typeface="Arial" charset="0"/>
              </a:rPr>
              <a:pPr/>
              <a:t>27</a:t>
            </a:fld>
            <a:endParaRPr lang="en-US" altLang="en-US" sz="1200"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dirty="0" smtClean="0"/>
              <a:t>This damper was designed for dust collection system at construction equipment manufacturer. We used 4 x 4 welded square steel tube to fabricate space frame, transferring both </a:t>
            </a:r>
            <a:r>
              <a:rPr lang="en-US" altLang="en-US" dirty="0" err="1" smtClean="0"/>
              <a:t>logitudinal</a:t>
            </a:r>
            <a:r>
              <a:rPr lang="en-US" altLang="en-US" dirty="0" smtClean="0"/>
              <a:t> and transverse loads to axle. Weld blade skins on each side to create balanced and extremely rigid structure.</a:t>
            </a:r>
          </a:p>
        </p:txBody>
      </p:sp>
    </p:spTree>
    <p:extLst>
      <p:ext uri="{BB962C8B-B14F-4D97-AF65-F5344CB8AC3E}">
        <p14:creationId xmlns:p14="http://schemas.microsoft.com/office/powerpoint/2010/main" val="1085923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538AED9D-4E2E-4664-AEAD-CDE64DB00069}" type="slidenum">
              <a:rPr lang="en-US" altLang="en-US" sz="1200" smtClean="0">
                <a:latin typeface="Arial" charset="0"/>
              </a:rPr>
              <a:pPr/>
              <a:t>28</a:t>
            </a:fld>
            <a:endParaRPr lang="en-US" altLang="en-US" sz="1200" smtClean="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This damper was designed for use in nuclear waste clean up site. Customer requested a rectangular damper with very tight leakage requirements, and transitions having 150 lb. weld flanges. This damper was built as a multiple blade HCDR-351. We eliminated transitions by building a round damper with 150 lb. flanges to minimize axial length and leakage through the frame. We used rod end linkage for opposed blade action.</a:t>
            </a:r>
          </a:p>
          <a:p>
            <a:pPr eaLnBrk="1" hangingPunct="1"/>
            <a:r>
              <a:rPr lang="en-US" altLang="en-US" smtClean="0"/>
              <a:t>Multiple blade HCDR's with opposed blade operation are ideal for modulating applications where high level of control is required.</a:t>
            </a:r>
          </a:p>
        </p:txBody>
      </p:sp>
    </p:spTree>
    <p:extLst>
      <p:ext uri="{BB962C8B-B14F-4D97-AF65-F5344CB8AC3E}">
        <p14:creationId xmlns:p14="http://schemas.microsoft.com/office/powerpoint/2010/main" val="3754615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C3A77CDE-1075-4903-9200-BE620F978B55}" type="slidenum">
              <a:rPr lang="en-US" altLang="en-US" sz="1200" smtClean="0">
                <a:latin typeface="Arial" charset="0"/>
              </a:rPr>
              <a:pPr/>
              <a:t>29</a:t>
            </a:fld>
            <a:endParaRPr lang="en-US" altLang="en-US" sz="1200"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This damper was designed for a processing plant. 316SS was required because of the corrosive enivronment. Plate was provided on the top of the damper to prevent pooling of water.</a:t>
            </a:r>
          </a:p>
        </p:txBody>
      </p:sp>
    </p:spTree>
    <p:extLst>
      <p:ext uri="{BB962C8B-B14F-4D97-AF65-F5344CB8AC3E}">
        <p14:creationId xmlns:p14="http://schemas.microsoft.com/office/powerpoint/2010/main" val="168798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6CEC02CC-41A7-4342-B4ED-F248C7260A46}" type="slidenum">
              <a:rPr lang="en-US" altLang="en-US" sz="1200" smtClean="0">
                <a:latin typeface="Arial" charset="0"/>
              </a:rPr>
              <a:pPr/>
              <a:t>3</a:t>
            </a:fld>
            <a:endParaRPr lang="en-US" altLang="en-US" sz="1200"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This slide shows the pressure capacity of  heavy duty dampers versus commercial type damper. The black line is commercial damper. The green line shows our pressure on our standard heavy duty dampers and the red line shows what range we can do on custom design products. </a:t>
            </a:r>
          </a:p>
        </p:txBody>
      </p:sp>
    </p:spTree>
    <p:extLst>
      <p:ext uri="{BB962C8B-B14F-4D97-AF65-F5344CB8AC3E}">
        <p14:creationId xmlns:p14="http://schemas.microsoft.com/office/powerpoint/2010/main" val="1673070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BD78F0E9-E249-42E4-8AF0-0093A51D5952}" type="slidenum">
              <a:rPr lang="en-US" altLang="en-US" sz="1200" smtClean="0">
                <a:latin typeface="Arial" charset="0"/>
              </a:rPr>
              <a:pPr/>
              <a:t>30</a:t>
            </a:fld>
            <a:endParaRPr lang="en-US" altLang="en-US" sz="1200"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This damper was design for a furnace exhaust that required continuous operation at 1000 degrees. The special blade design was designed to minimize warping through efficient heat transfer.</a:t>
            </a:r>
          </a:p>
        </p:txBody>
      </p:sp>
    </p:spTree>
    <p:extLst>
      <p:ext uri="{BB962C8B-B14F-4D97-AF65-F5344CB8AC3E}">
        <p14:creationId xmlns:p14="http://schemas.microsoft.com/office/powerpoint/2010/main" val="285617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altLang="en-US" smtClean="0"/>
          </a:p>
        </p:txBody>
      </p:sp>
      <p:sp>
        <p:nvSpPr>
          <p:cNvPr id="73732" name="Slide Number Placeholder 3"/>
          <p:cNvSpPr>
            <a:spLocks noGrp="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A758B5E7-737F-4307-BCB7-A71C11015148}" type="slidenum">
              <a:rPr lang="en-US" altLang="en-US" sz="1200" smtClean="0">
                <a:latin typeface="Arial" charset="0"/>
              </a:rPr>
              <a:pPr/>
              <a:t>31</a:t>
            </a:fld>
            <a:endParaRPr lang="en-US" altLang="en-US" sz="1200" smtClean="0">
              <a:latin typeface="Arial" charset="0"/>
            </a:endParaRPr>
          </a:p>
        </p:txBody>
      </p:sp>
    </p:spTree>
    <p:extLst>
      <p:ext uri="{BB962C8B-B14F-4D97-AF65-F5344CB8AC3E}">
        <p14:creationId xmlns:p14="http://schemas.microsoft.com/office/powerpoint/2010/main" val="302860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EDADF3B6-3EF3-482B-AB0F-C3C697A97CA4}" type="slidenum">
              <a:rPr lang="en-US" altLang="en-US" sz="1200" smtClean="0">
                <a:latin typeface="Arial" charset="0"/>
              </a:rPr>
              <a:pPr/>
              <a:t>4</a:t>
            </a:fld>
            <a:endParaRPr lang="en-US" altLang="en-US" sz="1200"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On heavy duty dampers, we can design up to temperatures as high as 1500 degrees and velocities up to 6500 feet per minute. We have manufactured as large as 120" diameter.</a:t>
            </a:r>
          </a:p>
        </p:txBody>
      </p:sp>
    </p:spTree>
    <p:extLst>
      <p:ext uri="{BB962C8B-B14F-4D97-AF65-F5344CB8AC3E}">
        <p14:creationId xmlns:p14="http://schemas.microsoft.com/office/powerpoint/2010/main" val="438613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CB0F1DD2-6073-4566-9575-84B951799628}" type="slidenum">
              <a:rPr lang="en-US" altLang="en-US" sz="1200" smtClean="0">
                <a:latin typeface="Arial" charset="0"/>
              </a:rPr>
              <a:pPr/>
              <a:t>5</a:t>
            </a:fld>
            <a:endParaRPr lang="en-US" altLang="en-US" sz="1200"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t>The frame is a c- channel and is available in 8 or 10 inches standard depth. This depth keeps the linkage inside the frame and outside the airstream. The flanges are available in widths from 1 ½ inches to 2 ½ inches. The wide mounting flanges can be ordered with bolt holes customized to match your requirements. Heavy duty dampers are different than most commercial dampers because they are flange mounted versus insert type. Because they are flange mounted, these dampers are sized based on actual inside dimensions.</a:t>
            </a:r>
          </a:p>
        </p:txBody>
      </p:sp>
    </p:spTree>
    <p:extLst>
      <p:ext uri="{BB962C8B-B14F-4D97-AF65-F5344CB8AC3E}">
        <p14:creationId xmlns:p14="http://schemas.microsoft.com/office/powerpoint/2010/main" val="232770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B5E1B350-B627-4CBA-8FF5-C7F9A3AF755B}" type="slidenum">
              <a:rPr lang="en-US" altLang="en-US" sz="1200" smtClean="0">
                <a:latin typeface="Arial" charset="0"/>
              </a:rPr>
              <a:pPr/>
              <a:t>6</a:t>
            </a:fld>
            <a:endParaRPr lang="en-US" altLang="en-US" sz="1200"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Heavy duty/Industrial backdraft dampers are designed to prevent backflow at pressures up to 20 in. wg. and velocities up to 6400 fpm. Counterbalance weights are mounted externally for easy adjustment and balancing in the field. One of the applications for a HB is mounting to the blower outlet for isolation. </a:t>
            </a:r>
          </a:p>
        </p:txBody>
      </p:sp>
    </p:spTree>
    <p:extLst>
      <p:ext uri="{BB962C8B-B14F-4D97-AF65-F5344CB8AC3E}">
        <p14:creationId xmlns:p14="http://schemas.microsoft.com/office/powerpoint/2010/main" val="166660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EB65BCE2-A51F-4DDB-B8B3-EC11B1747468}" type="slidenum">
              <a:rPr lang="en-US" altLang="en-US" sz="1200" smtClean="0">
                <a:solidFill>
                  <a:srgbClr val="000000"/>
                </a:solidFill>
                <a:latin typeface="Arial" charset="0"/>
              </a:rPr>
              <a:pPr/>
              <a:t>7</a:t>
            </a:fld>
            <a:endParaRPr lang="en-US" altLang="en-US" sz="1200" smtClean="0">
              <a:solidFill>
                <a:srgbClr val="000000"/>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t>The HBR-050 is a true round backdraft damper with flanged style frames. It allows air to drawn into a draft relief application or prevent backflow in an HVAC or a process application.</a:t>
            </a:r>
          </a:p>
        </p:txBody>
      </p:sp>
    </p:spTree>
    <p:extLst>
      <p:ext uri="{BB962C8B-B14F-4D97-AF65-F5344CB8AC3E}">
        <p14:creationId xmlns:p14="http://schemas.microsoft.com/office/powerpoint/2010/main" val="322619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750BD366-B06D-4B09-AF6A-86FDE8255F6D}" type="slidenum">
              <a:rPr lang="en-US" altLang="en-US" sz="1200" smtClean="0">
                <a:latin typeface="Arial" charset="0"/>
              </a:rPr>
              <a:pPr/>
              <a:t>8</a:t>
            </a:fld>
            <a:endParaRPr lang="en-US" altLang="en-US" sz="1200"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smtClean="0"/>
              <a:t>HPR series is our pressure relief dampers that is a backdraft damper having an adjustable start-open pressure. Pressure relief dampers do not open until pressure reaches the start to open pressure. Counterbalance weights are mounted externally for easy adjustment and balancing in the field. A pressure relief damper is generally used as a safety or controlling device.</a:t>
            </a:r>
          </a:p>
        </p:txBody>
      </p:sp>
    </p:spTree>
    <p:extLst>
      <p:ext uri="{BB962C8B-B14F-4D97-AF65-F5344CB8AC3E}">
        <p14:creationId xmlns:p14="http://schemas.microsoft.com/office/powerpoint/2010/main" val="395198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BC7C6436-11BD-42CE-B721-A10E83C6BBD8}" type="slidenum">
              <a:rPr lang="en-US" altLang="en-US" sz="1200" smtClean="0">
                <a:latin typeface="Arial" charset="0"/>
              </a:rPr>
              <a:pPr/>
              <a:t>9</a:t>
            </a:fld>
            <a:endParaRPr lang="en-US" altLang="en-US" sz="1200"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smtClean="0"/>
              <a:t>This slide shows what the model number means.</a:t>
            </a:r>
          </a:p>
        </p:txBody>
      </p:sp>
    </p:spTree>
    <p:extLst>
      <p:ext uri="{BB962C8B-B14F-4D97-AF65-F5344CB8AC3E}">
        <p14:creationId xmlns:p14="http://schemas.microsoft.com/office/powerpoint/2010/main" val="361846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1143000"/>
          </a:xfrm>
        </p:spPr>
        <p:txBody>
          <a:bodyPr>
            <a:normAutofit/>
          </a:bodyPr>
          <a:lstStyle>
            <a:lvl1pP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1371600" y="2514600"/>
            <a:ext cx="6400800" cy="533400"/>
          </a:xfrm>
        </p:spPr>
        <p:txBody>
          <a:bodyPr/>
          <a:lstStyle>
            <a:lvl1pPr marL="0" indent="0" algn="ctr">
              <a:buNone/>
              <a:defRPr sz="2400" b="0" i="0">
                <a:solidFill>
                  <a:srgbClr val="005A9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6"/>
          <p:cNvSpPr>
            <a:spLocks noGrp="1"/>
          </p:cNvSpPr>
          <p:nvPr>
            <p:ph type="sldNum" sz="quarter" idx="10"/>
          </p:nvPr>
        </p:nvSpPr>
        <p:spPr>
          <a:xfrm>
            <a:off x="8686800" y="6477000"/>
            <a:ext cx="533400" cy="381000"/>
          </a:xfrm>
        </p:spPr>
        <p:txBody>
          <a:bodyPr/>
          <a:lstStyle>
            <a:lvl1pPr>
              <a:defRPr smtClean="0"/>
            </a:lvl1pPr>
          </a:lstStyle>
          <a:p>
            <a:pPr>
              <a:defRPr/>
            </a:pPr>
            <a:fld id="{14C6EB86-6AED-4146-BA13-7844F4C913FF}" type="slidenum">
              <a:rPr lang="en-US" altLang="en-US" smtClean="0"/>
              <a:pPr>
                <a:defRPr/>
              </a:pPr>
              <a:t>‹#›</a:t>
            </a:fld>
            <a:endParaRPr lang="en-US" altLang="en-US" sz="1400"/>
          </a:p>
        </p:txBody>
      </p:sp>
    </p:spTree>
    <p:extLst>
      <p:ext uri="{BB962C8B-B14F-4D97-AF65-F5344CB8AC3E}">
        <p14:creationId xmlns:p14="http://schemas.microsoft.com/office/powerpoint/2010/main" val="181994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533400" y="1143000"/>
            <a:ext cx="8153400" cy="4572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Rectangle 10"/>
          <p:cNvSpPr>
            <a:spLocks noGrp="1" noChangeArrowheads="1"/>
          </p:cNvSpPr>
          <p:nvPr>
            <p:ph type="sldNum" sz="quarter" idx="12"/>
          </p:nvPr>
        </p:nvSpPr>
        <p:spPr/>
        <p:txBody>
          <a:bodyPr/>
          <a:lstStyle>
            <a:lvl1pPr>
              <a:defRPr smtClean="0"/>
            </a:lvl1pPr>
          </a:lstStyle>
          <a:p>
            <a:pPr>
              <a:defRPr/>
            </a:pPr>
            <a:fld id="{AE038D08-D207-4FC6-899F-F6D92BB0E7E4}" type="slidenum">
              <a:rPr lang="en-US" altLang="en-US" smtClean="0"/>
              <a:pPr>
                <a:defRPr/>
              </a:pPr>
              <a:t>‹#›</a:t>
            </a:fld>
            <a:endParaRPr lang="en-US" altLang="en-US" sz="1400"/>
          </a:p>
        </p:txBody>
      </p:sp>
    </p:spTree>
    <p:extLst>
      <p:ext uri="{BB962C8B-B14F-4D97-AF65-F5344CB8AC3E}">
        <p14:creationId xmlns:p14="http://schemas.microsoft.com/office/powerpoint/2010/main" val="78280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066802"/>
            <a:ext cx="8229600" cy="44957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2400"/>
            </a:lvl4pPr>
            <a:lvl5pPr>
              <a:defRPr sz="2800"/>
            </a:lvl5pPr>
          </a:lstStyle>
          <a:p>
            <a:pPr lvl="0"/>
            <a:r>
              <a:rPr lang="en-US" smtClean="0"/>
              <a:t>Click to edit Master text styles</a:t>
            </a:r>
          </a:p>
          <a:p>
            <a:pPr lvl="1"/>
            <a:r>
              <a:rPr lang="en-US" smtClean="0"/>
              <a:t>Second level</a:t>
            </a:r>
          </a:p>
          <a:p>
            <a:pPr lvl="2"/>
            <a:r>
              <a:rPr lang="en-US" smtClean="0"/>
              <a:t>Third level</a:t>
            </a:r>
          </a:p>
        </p:txBody>
      </p:sp>
      <p:sp>
        <p:nvSpPr>
          <p:cNvPr id="4" name="Rectangle 10"/>
          <p:cNvSpPr>
            <a:spLocks noGrp="1" noChangeArrowheads="1"/>
          </p:cNvSpPr>
          <p:nvPr>
            <p:ph type="sldNum" sz="quarter" idx="10"/>
          </p:nvPr>
        </p:nvSpPr>
        <p:spPr/>
        <p:txBody>
          <a:bodyPr/>
          <a:lstStyle>
            <a:lvl1pPr>
              <a:defRPr smtClean="0"/>
            </a:lvl1pPr>
          </a:lstStyle>
          <a:p>
            <a:pPr>
              <a:defRPr/>
            </a:pPr>
            <a:fld id="{818335F4-A17D-4BD2-8795-5FDD349643F4}" type="slidenum">
              <a:rPr lang="en-US" altLang="en-US" smtClean="0"/>
              <a:pPr>
                <a:defRPr/>
              </a:pPr>
              <a:t>‹#›</a:t>
            </a:fld>
            <a:endParaRPr lang="en-US" altLang="en-US" sz="1400"/>
          </a:p>
        </p:txBody>
      </p:sp>
    </p:spTree>
    <p:extLst>
      <p:ext uri="{BB962C8B-B14F-4D97-AF65-F5344CB8AC3E}">
        <p14:creationId xmlns:p14="http://schemas.microsoft.com/office/powerpoint/2010/main" val="112932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38600" cy="4343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143000"/>
            <a:ext cx="4038600" cy="4343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Rectangle 10"/>
          <p:cNvSpPr>
            <a:spLocks noGrp="1" noChangeArrowheads="1"/>
          </p:cNvSpPr>
          <p:nvPr>
            <p:ph type="sldNum" sz="quarter" idx="10"/>
          </p:nvPr>
        </p:nvSpPr>
        <p:spPr/>
        <p:txBody>
          <a:bodyPr/>
          <a:lstStyle>
            <a:lvl1pPr>
              <a:defRPr smtClean="0"/>
            </a:lvl1pPr>
          </a:lstStyle>
          <a:p>
            <a:pPr>
              <a:defRPr/>
            </a:pPr>
            <a:fld id="{850AC654-1003-48FC-85B3-920A1C753703}" type="slidenum">
              <a:rPr lang="en-US" altLang="en-US" smtClean="0"/>
              <a:pPr>
                <a:defRPr/>
              </a:pPr>
              <a:t>‹#›</a:t>
            </a:fld>
            <a:endParaRPr lang="en-US" altLang="en-US" sz="1400"/>
          </a:p>
        </p:txBody>
      </p:sp>
    </p:spTree>
    <p:extLst>
      <p:ext uri="{BB962C8B-B14F-4D97-AF65-F5344CB8AC3E}">
        <p14:creationId xmlns:p14="http://schemas.microsoft.com/office/powerpoint/2010/main" val="356249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1143000"/>
            <a:ext cx="3962400" cy="4267200"/>
          </a:xfrm>
        </p:spPr>
        <p:txBody>
          <a:bodyPr/>
          <a:lstStyle>
            <a:lvl1pPr>
              <a:defRPr sz="2800">
                <a:solidFill>
                  <a:schemeClr val="tx1"/>
                </a:solidFill>
              </a:defRPr>
            </a:lvl1pPr>
            <a:lvl2pPr>
              <a:defRPr sz="2400">
                <a:solidFill>
                  <a:schemeClr val="tx1"/>
                </a:solidFill>
              </a:defRPr>
            </a:lvl2pPr>
            <a:lvl3pP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7" name="Picture Placeholder 6"/>
          <p:cNvSpPr>
            <a:spLocks noGrp="1"/>
          </p:cNvSpPr>
          <p:nvPr>
            <p:ph type="pic" sz="quarter" idx="12"/>
          </p:nvPr>
        </p:nvSpPr>
        <p:spPr>
          <a:xfrm>
            <a:off x="4876800" y="1143000"/>
            <a:ext cx="3810000" cy="4267200"/>
          </a:xfrm>
        </p:spPr>
        <p:txBody>
          <a:bodyPr rtlCol="0">
            <a:normAutofit/>
          </a:bodyPr>
          <a:lstStyle>
            <a:lvl1pPr>
              <a:defRPr sz="2800"/>
            </a:lvl1pPr>
          </a:lstStyle>
          <a:p>
            <a:pPr lvl="0"/>
            <a:r>
              <a:rPr lang="en-US" noProof="0" smtClean="0"/>
              <a:t>Click icon to add picture</a:t>
            </a:r>
            <a:endParaRPr lang="en-US" noProof="0" dirty="0"/>
          </a:p>
        </p:txBody>
      </p:sp>
      <p:sp>
        <p:nvSpPr>
          <p:cNvPr id="8" name="Title 1"/>
          <p:cNvSpPr>
            <a:spLocks noGrp="1"/>
          </p:cNvSpPr>
          <p:nvPr>
            <p:ph type="title"/>
          </p:nvPr>
        </p:nvSpPr>
        <p:spPr>
          <a:xfrm>
            <a:off x="457200" y="228600"/>
            <a:ext cx="8229600" cy="609600"/>
          </a:xfrm>
        </p:spPr>
        <p:txBody>
          <a:bodyPr>
            <a:normAutofit/>
          </a:bodyPr>
          <a:lstStyle>
            <a:lvl1pPr>
              <a:defRPr sz="3200"/>
            </a:lvl1pPr>
          </a:lstStyle>
          <a:p>
            <a:r>
              <a:rPr lang="en-US" smtClean="0"/>
              <a:t>Click to edit Master title style</a:t>
            </a:r>
            <a:endParaRPr lang="en-US" dirty="0"/>
          </a:p>
        </p:txBody>
      </p:sp>
      <p:sp>
        <p:nvSpPr>
          <p:cNvPr id="6" name="Rectangle 10"/>
          <p:cNvSpPr>
            <a:spLocks noGrp="1" noChangeArrowheads="1"/>
          </p:cNvSpPr>
          <p:nvPr>
            <p:ph type="sldNum" sz="quarter" idx="13"/>
          </p:nvPr>
        </p:nvSpPr>
        <p:spPr/>
        <p:txBody>
          <a:bodyPr/>
          <a:lstStyle>
            <a:lvl1pPr>
              <a:defRPr smtClean="0"/>
            </a:lvl1pPr>
          </a:lstStyle>
          <a:p>
            <a:pPr>
              <a:defRPr/>
            </a:pPr>
            <a:fld id="{8D285AC2-3C60-459A-9CD6-A2C5A6C1F783}" type="slidenum">
              <a:rPr lang="en-US" altLang="en-US" smtClean="0"/>
              <a:pPr>
                <a:defRPr/>
              </a:pPr>
              <a:t>‹#›</a:t>
            </a:fld>
            <a:endParaRPr lang="en-US" altLang="en-US" sz="1400"/>
          </a:p>
        </p:txBody>
      </p:sp>
    </p:spTree>
    <p:extLst>
      <p:ext uri="{BB962C8B-B14F-4D97-AF65-F5344CB8AC3E}">
        <p14:creationId xmlns:p14="http://schemas.microsoft.com/office/powerpoint/2010/main" val="253690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0" hangingPunct="0">
              <a:defRPr>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0" hangingPunct="0">
              <a:defRPr>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CB887AC7-3E46-4169-AA50-D29B0729222B}" type="slidenum">
              <a:rPr lang="en-US" altLang="en-US" smtClean="0"/>
              <a:pPr>
                <a:defRPr/>
              </a:pPr>
              <a:t>‹#›</a:t>
            </a:fld>
            <a:endParaRPr lang="en-US" altLang="en-US" sz="1400"/>
          </a:p>
        </p:txBody>
      </p:sp>
    </p:spTree>
    <p:extLst>
      <p:ext uri="{BB962C8B-B14F-4D97-AF65-F5344CB8AC3E}">
        <p14:creationId xmlns:p14="http://schemas.microsoft.com/office/powerpoint/2010/main" val="241580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391531D5-927E-4683-8A57-6C14C9BFF219}" type="slidenum">
              <a:rPr lang="en-US" altLang="en-US"/>
              <a:pPr>
                <a:defRPr/>
              </a:pPr>
              <a:t>‹#›</a:t>
            </a:fld>
            <a:endParaRPr lang="en-US" altLang="en-US" sz="1400"/>
          </a:p>
        </p:txBody>
      </p:sp>
    </p:spTree>
    <p:extLst>
      <p:ext uri="{BB962C8B-B14F-4D97-AF65-F5344CB8AC3E}">
        <p14:creationId xmlns:p14="http://schemas.microsoft.com/office/powerpoint/2010/main" val="281659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445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9906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4" name="Text Box 33"/>
          <p:cNvSpPr txBox="1">
            <a:spLocks noChangeArrowheads="1"/>
          </p:cNvSpPr>
          <p:nvPr/>
        </p:nvSpPr>
        <p:spPr bwMode="auto">
          <a:xfrm>
            <a:off x="1588" y="6662738"/>
            <a:ext cx="1762125"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eaLnBrk="1" hangingPunct="1">
              <a:lnSpc>
                <a:spcPct val="95000"/>
              </a:lnSpc>
              <a:spcBef>
                <a:spcPct val="20000"/>
              </a:spcBef>
              <a:defRPr/>
            </a:pPr>
            <a:r>
              <a:rPr lang="en-US" sz="700" dirty="0" smtClean="0">
                <a:solidFill>
                  <a:srgbClr val="FFFFFF"/>
                </a:solidFill>
                <a:latin typeface="Tahoma" pitchFamily="34" charset="0"/>
                <a:cs typeface="+mn-cs"/>
              </a:rPr>
              <a:t>Copyright © 2016 Greenheck Fan Corp.</a:t>
            </a:r>
          </a:p>
        </p:txBody>
      </p:sp>
      <p:sp>
        <p:nvSpPr>
          <p:cNvPr id="7" name="Slide Number Placeholder 6"/>
          <p:cNvSpPr>
            <a:spLocks noGrp="1"/>
          </p:cNvSpPr>
          <p:nvPr>
            <p:ph type="sldNum" sz="quarter" idx="4"/>
          </p:nvPr>
        </p:nvSpPr>
        <p:spPr>
          <a:xfrm>
            <a:off x="8610600" y="6477000"/>
            <a:ext cx="533400" cy="3810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chemeClr val="bg1"/>
                </a:solidFill>
                <a:latin typeface="Arial" panose="020B0604020202020204" pitchFamily="34" charset="0"/>
              </a:defRPr>
            </a:lvl1pPr>
          </a:lstStyle>
          <a:p>
            <a:pPr>
              <a:defRPr/>
            </a:pPr>
            <a:fld id="{DD55B84B-ACBC-4395-888A-B62E7163F99A}" type="slidenum">
              <a:rPr lang="en-US" smtClean="0"/>
              <a:pPr>
                <a:defRPr/>
              </a:pPr>
              <a:t>‹#›</a:t>
            </a:fld>
            <a:endParaRPr lang="en-US" sz="140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iming>
    <p:tnLst>
      <p:par>
        <p:cTn id="1" dur="indefinite" restart="never" nodeType="tmRoot"/>
      </p:par>
    </p:tnLst>
  </p:timing>
  <p:hf hdr="0" ftr="0" dt="0"/>
  <p:txStyles>
    <p:titleStyle>
      <a:lvl1pPr algn="ctr" rtl="0" eaLnBrk="1" fontAlgn="base" hangingPunct="1">
        <a:spcBef>
          <a:spcPct val="0"/>
        </a:spcBef>
        <a:spcAft>
          <a:spcPct val="0"/>
        </a:spcAft>
        <a:defRPr sz="3200" b="1" kern="1200">
          <a:solidFill>
            <a:srgbClr val="005A9C"/>
          </a:solidFill>
          <a:latin typeface="Arial"/>
          <a:ea typeface="+mj-ea"/>
          <a:cs typeface="Arial"/>
        </a:defRPr>
      </a:lvl1pPr>
      <a:lvl2pPr algn="ctr" rtl="0" eaLnBrk="1" fontAlgn="base" hangingPunct="1">
        <a:spcBef>
          <a:spcPct val="0"/>
        </a:spcBef>
        <a:spcAft>
          <a:spcPct val="0"/>
        </a:spcAft>
        <a:defRPr sz="3200" b="1">
          <a:solidFill>
            <a:srgbClr val="005A9C"/>
          </a:solidFill>
          <a:latin typeface="Arial" pitchFamily="34" charset="0"/>
          <a:cs typeface="Arial" pitchFamily="34" charset="0"/>
        </a:defRPr>
      </a:lvl2pPr>
      <a:lvl3pPr algn="ctr" rtl="0" eaLnBrk="1" fontAlgn="base" hangingPunct="1">
        <a:spcBef>
          <a:spcPct val="0"/>
        </a:spcBef>
        <a:spcAft>
          <a:spcPct val="0"/>
        </a:spcAft>
        <a:defRPr sz="3200" b="1">
          <a:solidFill>
            <a:srgbClr val="005A9C"/>
          </a:solidFill>
          <a:latin typeface="Arial" pitchFamily="34" charset="0"/>
          <a:cs typeface="Arial" pitchFamily="34" charset="0"/>
        </a:defRPr>
      </a:lvl3pPr>
      <a:lvl4pPr algn="ctr" rtl="0" eaLnBrk="1" fontAlgn="base" hangingPunct="1">
        <a:spcBef>
          <a:spcPct val="0"/>
        </a:spcBef>
        <a:spcAft>
          <a:spcPct val="0"/>
        </a:spcAft>
        <a:defRPr sz="3200" b="1">
          <a:solidFill>
            <a:srgbClr val="005A9C"/>
          </a:solidFill>
          <a:latin typeface="Arial" pitchFamily="34" charset="0"/>
          <a:cs typeface="Arial" pitchFamily="34" charset="0"/>
        </a:defRPr>
      </a:lvl4pPr>
      <a:lvl5pPr algn="ctr" rtl="0" eaLnBrk="1" fontAlgn="base" hangingPunct="1">
        <a:spcBef>
          <a:spcPct val="0"/>
        </a:spcBef>
        <a:spcAft>
          <a:spcPct val="0"/>
        </a:spcAft>
        <a:defRPr sz="3200" b="1">
          <a:solidFill>
            <a:srgbClr val="005A9C"/>
          </a:solidFill>
          <a:latin typeface="Arial" pitchFamily="34" charset="0"/>
          <a:cs typeface="Arial" pitchFamily="34" charset="0"/>
        </a:defRPr>
      </a:lvl5pPr>
      <a:lvl6pPr marL="457200" algn="ctr" rtl="0" eaLnBrk="1" fontAlgn="base" hangingPunct="1">
        <a:spcBef>
          <a:spcPct val="0"/>
        </a:spcBef>
        <a:spcAft>
          <a:spcPct val="0"/>
        </a:spcAft>
        <a:defRPr sz="2800" b="1">
          <a:solidFill>
            <a:srgbClr val="005A9C"/>
          </a:solidFill>
          <a:latin typeface="Arial" pitchFamily="34" charset="0"/>
          <a:cs typeface="Arial" pitchFamily="34" charset="0"/>
        </a:defRPr>
      </a:lvl6pPr>
      <a:lvl7pPr marL="914400" algn="ctr" rtl="0" eaLnBrk="1" fontAlgn="base" hangingPunct="1">
        <a:spcBef>
          <a:spcPct val="0"/>
        </a:spcBef>
        <a:spcAft>
          <a:spcPct val="0"/>
        </a:spcAft>
        <a:defRPr sz="2800" b="1">
          <a:solidFill>
            <a:srgbClr val="005A9C"/>
          </a:solidFill>
          <a:latin typeface="Arial" pitchFamily="34" charset="0"/>
          <a:cs typeface="Arial" pitchFamily="34" charset="0"/>
        </a:defRPr>
      </a:lvl7pPr>
      <a:lvl8pPr marL="1371600" algn="ctr" rtl="0" eaLnBrk="1" fontAlgn="base" hangingPunct="1">
        <a:spcBef>
          <a:spcPct val="0"/>
        </a:spcBef>
        <a:spcAft>
          <a:spcPct val="0"/>
        </a:spcAft>
        <a:defRPr sz="2800" b="1">
          <a:solidFill>
            <a:srgbClr val="005A9C"/>
          </a:solidFill>
          <a:latin typeface="Arial" pitchFamily="34" charset="0"/>
          <a:cs typeface="Arial" pitchFamily="34" charset="0"/>
        </a:defRPr>
      </a:lvl8pPr>
      <a:lvl9pPr marL="1828800" algn="ctr" rtl="0" eaLnBrk="1" fontAlgn="base" hangingPunct="1">
        <a:spcBef>
          <a:spcPct val="0"/>
        </a:spcBef>
        <a:spcAft>
          <a:spcPct val="0"/>
        </a:spcAft>
        <a:defRPr sz="2800" b="1">
          <a:solidFill>
            <a:srgbClr val="005A9C"/>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ctrTitle"/>
          </p:nvPr>
        </p:nvSpPr>
        <p:spPr>
          <a:xfrm>
            <a:off x="685800" y="152400"/>
            <a:ext cx="7772400" cy="1295400"/>
          </a:xfrm>
        </p:spPr>
        <p:txBody>
          <a:bodyPr/>
          <a:lstStyle/>
          <a:p>
            <a:pPr eaLnBrk="1" hangingPunct="1">
              <a:defRPr/>
            </a:pPr>
            <a:r>
              <a:rPr lang="en-US" altLang="en-US" sz="3600" dirty="0" smtClean="0"/>
              <a:t>Heavy Duty/Industrial Dampers</a:t>
            </a:r>
          </a:p>
        </p:txBody>
      </p:sp>
      <p:pic>
        <p:nvPicPr>
          <p:cNvPr id="18435" name="Picture 7" descr="HD damper collage 2 copy"/>
          <p:cNvPicPr>
            <a:picLocks noChangeAspect="1" noChangeArrowheads="1"/>
          </p:cNvPicPr>
          <p:nvPr/>
        </p:nvPicPr>
        <p:blipFill>
          <a:blip r:embed="rId3">
            <a:extLst>
              <a:ext uri="{28A0092B-C50C-407E-A947-70E740481C1C}">
                <a14:useLocalDpi xmlns:a14="http://schemas.microsoft.com/office/drawing/2010/main" val="0"/>
              </a:ext>
            </a:extLst>
          </a:blip>
          <a:srcRect l="5882" t="4546" b="27272"/>
          <a:stretch>
            <a:fillRect/>
          </a:stretch>
        </p:blipFill>
        <p:spPr bwMode="auto">
          <a:xfrm>
            <a:off x="-228600" y="2062162"/>
            <a:ext cx="39624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8" descr="tun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219199"/>
            <a:ext cx="30480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3810000"/>
            <a:ext cx="3314982" cy="1905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Rectangular Control Dampers</a:t>
            </a:r>
          </a:p>
        </p:txBody>
      </p:sp>
      <p:sp>
        <p:nvSpPr>
          <p:cNvPr id="27651" name="Rectangle 3"/>
          <p:cNvSpPr>
            <a:spLocks noGrp="1" noChangeArrowheads="1"/>
          </p:cNvSpPr>
          <p:nvPr>
            <p:ph idx="1"/>
          </p:nvPr>
        </p:nvSpPr>
        <p:spPr>
          <a:xfrm>
            <a:off x="228600" y="1143000"/>
            <a:ext cx="8001000" cy="5410200"/>
          </a:xfrm>
        </p:spPr>
        <p:txBody>
          <a:bodyPr/>
          <a:lstStyle/>
          <a:p>
            <a:pPr eaLnBrk="1" hangingPunct="1"/>
            <a:r>
              <a:rPr lang="en-US" altLang="en-US" dirty="0" smtClean="0"/>
              <a:t>HCD</a:t>
            </a:r>
          </a:p>
          <a:p>
            <a:pPr lvl="1" eaLnBrk="1" hangingPunct="1"/>
            <a:r>
              <a:rPr lang="en-US" altLang="en-US" dirty="0" smtClean="0"/>
              <a:t>Rectangular control damper</a:t>
            </a:r>
          </a:p>
          <a:p>
            <a:pPr lvl="1" eaLnBrk="1" hangingPunct="1"/>
            <a:r>
              <a:rPr lang="en-US" altLang="en-US" dirty="0" smtClean="0"/>
              <a:t>Actuator or manual operator required </a:t>
            </a:r>
          </a:p>
          <a:p>
            <a:pPr lvl="1" eaLnBrk="1" hangingPunct="1"/>
            <a:r>
              <a:rPr lang="en-US" altLang="en-US" dirty="0" smtClean="0"/>
              <a:t>Ten standard models</a:t>
            </a:r>
          </a:p>
          <a:p>
            <a:pPr lvl="2" eaLnBrk="1" hangingPunct="1"/>
            <a:r>
              <a:rPr lang="en-US" altLang="en-US" dirty="0" smtClean="0"/>
              <a:t>HCD series</a:t>
            </a:r>
          </a:p>
          <a:p>
            <a:pPr lvl="1" eaLnBrk="1" hangingPunct="1"/>
            <a:r>
              <a:rPr lang="en-US" altLang="en-US" dirty="0" smtClean="0"/>
              <a:t>45 in </a:t>
            </a:r>
            <a:r>
              <a:rPr lang="en-US" altLang="en-US" dirty="0" err="1" smtClean="0"/>
              <a:t>wg</a:t>
            </a:r>
            <a:r>
              <a:rPr lang="en-US" altLang="en-US" dirty="0" smtClean="0"/>
              <a:t>. max pressure</a:t>
            </a:r>
          </a:p>
          <a:p>
            <a:pPr lvl="1" eaLnBrk="1" hangingPunct="1"/>
            <a:r>
              <a:rPr lang="en-US" altLang="en-US" dirty="0" smtClean="0"/>
              <a:t>6,000 </a:t>
            </a:r>
            <a:r>
              <a:rPr lang="en-US" altLang="en-US" dirty="0" err="1" smtClean="0"/>
              <a:t>ft</a:t>
            </a:r>
            <a:r>
              <a:rPr lang="en-US" altLang="en-US" dirty="0" smtClean="0"/>
              <a:t>/min max velocity</a:t>
            </a:r>
          </a:p>
        </p:txBody>
      </p:sp>
      <p:pic>
        <p:nvPicPr>
          <p:cNvPr id="27652" name="Picture 5"/>
          <p:cNvPicPr>
            <a:picLocks noChangeAspect="1" noChangeArrowheads="1"/>
          </p:cNvPicPr>
          <p:nvPr/>
        </p:nvPicPr>
        <p:blipFill>
          <a:blip r:embed="rId3">
            <a:extLst>
              <a:ext uri="{28A0092B-C50C-407E-A947-70E740481C1C}">
                <a14:useLocalDpi xmlns:a14="http://schemas.microsoft.com/office/drawing/2010/main" val="0"/>
              </a:ext>
            </a:extLst>
          </a:blip>
          <a:srcRect r="4561"/>
          <a:stretch>
            <a:fillRect/>
          </a:stretch>
        </p:blipFill>
        <p:spPr bwMode="auto">
          <a:xfrm>
            <a:off x="6477000" y="1066800"/>
            <a:ext cx="242728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Rectangular Control Dampers</a:t>
            </a:r>
          </a:p>
        </p:txBody>
      </p:sp>
      <p:sp>
        <p:nvSpPr>
          <p:cNvPr id="28675" name="Oval 8"/>
          <p:cNvSpPr>
            <a:spLocks noChangeArrowheads="1"/>
          </p:cNvSpPr>
          <p:nvPr/>
        </p:nvSpPr>
        <p:spPr bwMode="auto">
          <a:xfrm>
            <a:off x="1828800" y="1524000"/>
            <a:ext cx="1981200" cy="11430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spcBef>
                <a:spcPct val="0"/>
              </a:spcBef>
              <a:buFontTx/>
              <a:buNone/>
            </a:pPr>
            <a:endParaRPr lang="en-US" altLang="en-US" sz="2400"/>
          </a:p>
        </p:txBody>
      </p:sp>
      <p:sp>
        <p:nvSpPr>
          <p:cNvPr id="28676" name="Oval 9"/>
          <p:cNvSpPr>
            <a:spLocks noChangeArrowheads="1"/>
          </p:cNvSpPr>
          <p:nvPr/>
        </p:nvSpPr>
        <p:spPr bwMode="auto">
          <a:xfrm>
            <a:off x="4343400" y="1676400"/>
            <a:ext cx="457200" cy="838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spcBef>
                <a:spcPct val="0"/>
              </a:spcBef>
              <a:buFontTx/>
              <a:buNone/>
            </a:pPr>
            <a:endParaRPr lang="en-US" altLang="en-US" sz="2400"/>
          </a:p>
        </p:txBody>
      </p:sp>
      <p:sp>
        <p:nvSpPr>
          <p:cNvPr id="28677" name="Oval 10"/>
          <p:cNvSpPr>
            <a:spLocks noChangeArrowheads="1"/>
          </p:cNvSpPr>
          <p:nvPr/>
        </p:nvSpPr>
        <p:spPr bwMode="auto">
          <a:xfrm>
            <a:off x="4800600" y="1676400"/>
            <a:ext cx="1143000" cy="838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spcBef>
                <a:spcPct val="0"/>
              </a:spcBef>
              <a:buFontTx/>
              <a:buNone/>
            </a:pPr>
            <a:endParaRPr lang="en-US" altLang="en-US" sz="2400"/>
          </a:p>
        </p:txBody>
      </p:sp>
      <p:sp>
        <p:nvSpPr>
          <p:cNvPr id="28678" name="Line 11"/>
          <p:cNvSpPr>
            <a:spLocks noChangeShapeType="1"/>
          </p:cNvSpPr>
          <p:nvPr/>
        </p:nvSpPr>
        <p:spPr bwMode="auto">
          <a:xfrm flipH="1">
            <a:off x="1828800" y="2590800"/>
            <a:ext cx="685800" cy="533400"/>
          </a:xfrm>
          <a:prstGeom prst="line">
            <a:avLst/>
          </a:prstGeom>
          <a:noFill/>
          <a:ln w="3810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9" name="Line 12"/>
          <p:cNvSpPr>
            <a:spLocks noChangeShapeType="1"/>
          </p:cNvSpPr>
          <p:nvPr/>
        </p:nvSpPr>
        <p:spPr bwMode="auto">
          <a:xfrm flipH="1">
            <a:off x="4572000" y="2514600"/>
            <a:ext cx="0" cy="609600"/>
          </a:xfrm>
          <a:prstGeom prst="line">
            <a:avLst/>
          </a:prstGeom>
          <a:noFill/>
          <a:ln w="3810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0" name="Text Box 13"/>
          <p:cNvSpPr txBox="1">
            <a:spLocks noChangeArrowheads="1"/>
          </p:cNvSpPr>
          <p:nvPr/>
        </p:nvSpPr>
        <p:spPr bwMode="auto">
          <a:xfrm>
            <a:off x="3420533" y="3276600"/>
            <a:ext cx="2514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lnSpc>
                <a:spcPct val="50000"/>
              </a:lnSpc>
              <a:spcBef>
                <a:spcPct val="50000"/>
              </a:spcBef>
              <a:buFontTx/>
              <a:buNone/>
            </a:pPr>
            <a:r>
              <a:rPr lang="en-US" altLang="en-US" sz="2400" b="1" dirty="0">
                <a:latin typeface="Arial" panose="020B0604020202020204" pitchFamily="34" charset="0"/>
                <a:cs typeface="Arial" panose="020B0604020202020204" pitchFamily="34" charset="0"/>
              </a:rPr>
              <a:t>Pressure Class</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1 = </a:t>
            </a:r>
            <a:r>
              <a:rPr lang="en-US" altLang="en-US" sz="2000" dirty="0" smtClean="0">
                <a:latin typeface="Arial" panose="020B0604020202020204" pitchFamily="34" charset="0"/>
                <a:cs typeface="Arial" panose="020B0604020202020204" pitchFamily="34" charset="0"/>
              </a:rPr>
              <a:t>up to 8 </a:t>
            </a:r>
            <a:r>
              <a:rPr lang="en-US" altLang="en-US" sz="2000" dirty="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wg</a:t>
            </a:r>
            <a:r>
              <a:rPr lang="en-US" altLang="en-US" sz="2000" dirty="0">
                <a:latin typeface="Arial" panose="020B0604020202020204" pitchFamily="34" charset="0"/>
                <a:cs typeface="Arial" panose="020B0604020202020204" pitchFamily="34" charset="0"/>
              </a:rPr>
              <a:t>.</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2 = </a:t>
            </a:r>
            <a:r>
              <a:rPr lang="en-US" altLang="en-US" sz="2000" dirty="0" smtClean="0">
                <a:latin typeface="Arial" panose="020B0604020202020204" pitchFamily="34" charset="0"/>
                <a:cs typeface="Arial" panose="020B0604020202020204" pitchFamily="34" charset="0"/>
              </a:rPr>
              <a:t>up to 15 </a:t>
            </a:r>
            <a:r>
              <a:rPr lang="en-US" altLang="en-US" sz="2000" dirty="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wg</a:t>
            </a:r>
            <a:r>
              <a:rPr lang="en-US" altLang="en-US" sz="2000" dirty="0">
                <a:latin typeface="Arial" panose="020B0604020202020204" pitchFamily="34" charset="0"/>
                <a:cs typeface="Arial" panose="020B0604020202020204" pitchFamily="34" charset="0"/>
              </a:rPr>
              <a:t>.</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3 = </a:t>
            </a:r>
            <a:r>
              <a:rPr lang="en-US" altLang="en-US" sz="2000" dirty="0" smtClean="0">
                <a:latin typeface="Arial" panose="020B0604020202020204" pitchFamily="34" charset="0"/>
                <a:cs typeface="Arial" panose="020B0604020202020204" pitchFamily="34" charset="0"/>
              </a:rPr>
              <a:t>up to 25 </a:t>
            </a:r>
            <a:r>
              <a:rPr lang="en-US" altLang="en-US" sz="2000" dirty="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wg</a:t>
            </a:r>
            <a:r>
              <a:rPr lang="en-US" altLang="en-US" sz="2000" dirty="0">
                <a:latin typeface="Arial" panose="020B0604020202020204" pitchFamily="34" charset="0"/>
                <a:cs typeface="Arial" panose="020B0604020202020204" pitchFamily="34" charset="0"/>
              </a:rPr>
              <a:t>.</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4 = </a:t>
            </a:r>
            <a:r>
              <a:rPr lang="en-US" altLang="en-US" sz="2000" dirty="0" smtClean="0">
                <a:latin typeface="Arial" panose="020B0604020202020204" pitchFamily="34" charset="0"/>
                <a:cs typeface="Arial" panose="020B0604020202020204" pitchFamily="34" charset="0"/>
              </a:rPr>
              <a:t>up to 35 </a:t>
            </a:r>
            <a:r>
              <a:rPr lang="en-US" altLang="en-US" sz="2000" dirty="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wg</a:t>
            </a:r>
            <a:r>
              <a:rPr lang="en-US" altLang="en-US" sz="2000" dirty="0">
                <a:latin typeface="Arial" panose="020B0604020202020204" pitchFamily="34" charset="0"/>
                <a:cs typeface="Arial" panose="020B0604020202020204" pitchFamily="34" charset="0"/>
              </a:rPr>
              <a:t>.</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5 = </a:t>
            </a:r>
            <a:r>
              <a:rPr lang="en-US" altLang="en-US" sz="2000" dirty="0" smtClean="0">
                <a:latin typeface="Arial" panose="020B0604020202020204" pitchFamily="34" charset="0"/>
                <a:cs typeface="Arial" panose="020B0604020202020204" pitchFamily="34" charset="0"/>
              </a:rPr>
              <a:t>up to 45 </a:t>
            </a:r>
            <a:r>
              <a:rPr lang="en-US" altLang="en-US" sz="2000" dirty="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wg</a:t>
            </a:r>
            <a:r>
              <a:rPr lang="en-US" altLang="en-US" sz="2000" dirty="0">
                <a:latin typeface="Arial" panose="020B0604020202020204" pitchFamily="34" charset="0"/>
                <a:cs typeface="Arial" panose="020B0604020202020204" pitchFamily="34" charset="0"/>
              </a:rPr>
              <a:t>.</a:t>
            </a:r>
          </a:p>
        </p:txBody>
      </p:sp>
      <p:sp>
        <p:nvSpPr>
          <p:cNvPr id="28681" name="Text Box 14"/>
          <p:cNvSpPr txBox="1">
            <a:spLocks noChangeArrowheads="1"/>
          </p:cNvSpPr>
          <p:nvPr/>
        </p:nvSpPr>
        <p:spPr bwMode="auto">
          <a:xfrm>
            <a:off x="6062133" y="3276600"/>
            <a:ext cx="3048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lnSpc>
                <a:spcPct val="50000"/>
              </a:lnSpc>
              <a:spcBef>
                <a:spcPct val="50000"/>
              </a:spcBef>
              <a:buFontTx/>
              <a:buNone/>
            </a:pPr>
            <a:r>
              <a:rPr lang="en-US" altLang="en-US" sz="2400" b="1" dirty="0">
                <a:latin typeface="Arial" panose="020B0604020202020204" pitchFamily="34" charset="0"/>
                <a:cs typeface="Arial" panose="020B0604020202020204" pitchFamily="34" charset="0"/>
              </a:rPr>
              <a:t>Blade Style</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20 = 3-V</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30 = Steel Airfoil</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35 = Insulated Airfoil</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40 = Aluminum Airfoil</a:t>
            </a:r>
          </a:p>
        </p:txBody>
      </p:sp>
      <p:sp>
        <p:nvSpPr>
          <p:cNvPr id="28682" name="Line 15"/>
          <p:cNvSpPr>
            <a:spLocks noChangeShapeType="1"/>
          </p:cNvSpPr>
          <p:nvPr/>
        </p:nvSpPr>
        <p:spPr bwMode="auto">
          <a:xfrm>
            <a:off x="5791200" y="2362200"/>
            <a:ext cx="990600" cy="762000"/>
          </a:xfrm>
          <a:prstGeom prst="line">
            <a:avLst/>
          </a:prstGeom>
          <a:noFill/>
          <a:ln w="3810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Text Box 16"/>
          <p:cNvSpPr txBox="1">
            <a:spLocks noChangeArrowheads="1"/>
          </p:cNvSpPr>
          <p:nvPr/>
        </p:nvSpPr>
        <p:spPr bwMode="auto">
          <a:xfrm>
            <a:off x="685800" y="3276600"/>
            <a:ext cx="297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lnSpc>
                <a:spcPct val="50000"/>
              </a:lnSpc>
              <a:spcBef>
                <a:spcPct val="50000"/>
              </a:spcBef>
              <a:buFontTx/>
              <a:buNone/>
            </a:pPr>
            <a:r>
              <a:rPr lang="en-US" altLang="en-US" sz="2400" b="1" dirty="0">
                <a:latin typeface="Arial" panose="020B0604020202020204" pitchFamily="34" charset="0"/>
                <a:cs typeface="Arial" panose="020B0604020202020204" pitchFamily="34" charset="0"/>
              </a:rPr>
              <a:t>Product Family</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HCD = Control</a:t>
            </a:r>
          </a:p>
        </p:txBody>
      </p:sp>
      <p:sp>
        <p:nvSpPr>
          <p:cNvPr id="28684" name="Rectangle 18"/>
          <p:cNvSpPr>
            <a:spLocks noGrp="1" noChangeArrowheads="1"/>
          </p:cNvSpPr>
          <p:nvPr>
            <p:ph idx="1"/>
          </p:nvPr>
        </p:nvSpPr>
        <p:spPr>
          <a:xfrm>
            <a:off x="2057400" y="1600200"/>
            <a:ext cx="4076700" cy="762000"/>
          </a:xfrm>
        </p:spPr>
        <p:txBody>
          <a:bodyPr/>
          <a:lstStyle/>
          <a:p>
            <a:pPr eaLnBrk="1" hangingPunct="1">
              <a:buFontTx/>
              <a:buNone/>
            </a:pPr>
            <a:r>
              <a:rPr lang="en-US" altLang="en-US" sz="5400" dirty="0" smtClean="0"/>
              <a:t>HCD – 2 </a:t>
            </a:r>
            <a:r>
              <a:rPr lang="en-US" altLang="en-US" sz="5400" dirty="0"/>
              <a:t>3</a:t>
            </a:r>
            <a:r>
              <a:rPr lang="en-US" altLang="en-US" sz="5400" dirty="0" smtClean="0"/>
              <a:t>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Round Control Dampers</a:t>
            </a:r>
          </a:p>
        </p:txBody>
      </p:sp>
      <p:sp>
        <p:nvSpPr>
          <p:cNvPr id="29699" name="Rectangle 3"/>
          <p:cNvSpPr>
            <a:spLocks noGrp="1" noChangeArrowheads="1"/>
          </p:cNvSpPr>
          <p:nvPr>
            <p:ph idx="1"/>
          </p:nvPr>
        </p:nvSpPr>
        <p:spPr>
          <a:xfrm>
            <a:off x="685800" y="1143000"/>
            <a:ext cx="4876800" cy="4114800"/>
          </a:xfrm>
        </p:spPr>
        <p:txBody>
          <a:bodyPr/>
          <a:lstStyle/>
          <a:p>
            <a:pPr eaLnBrk="1" hangingPunct="1"/>
            <a:r>
              <a:rPr lang="en-US" altLang="en-US" dirty="0" smtClean="0"/>
              <a:t>HCDR</a:t>
            </a:r>
          </a:p>
          <a:p>
            <a:pPr lvl="1" eaLnBrk="1" hangingPunct="1"/>
            <a:r>
              <a:rPr lang="en-US" altLang="en-US" dirty="0" smtClean="0"/>
              <a:t>Round control damper</a:t>
            </a:r>
          </a:p>
          <a:p>
            <a:pPr lvl="1" eaLnBrk="1" hangingPunct="1"/>
            <a:r>
              <a:rPr lang="en-US" altLang="en-US" dirty="0" smtClean="0"/>
              <a:t>Actuator or manual operator required to open / close damper</a:t>
            </a:r>
          </a:p>
          <a:p>
            <a:pPr lvl="1" eaLnBrk="1" hangingPunct="1"/>
            <a:r>
              <a:rPr lang="en-US" altLang="en-US" dirty="0" smtClean="0"/>
              <a:t>Five standard models</a:t>
            </a:r>
          </a:p>
          <a:p>
            <a:pPr lvl="2" eaLnBrk="1" hangingPunct="1"/>
            <a:r>
              <a:rPr lang="en-US" altLang="en-US" dirty="0" smtClean="0"/>
              <a:t>HCDR series</a:t>
            </a:r>
          </a:p>
          <a:p>
            <a:pPr lvl="1" eaLnBrk="1" hangingPunct="1"/>
            <a:r>
              <a:rPr lang="en-US" altLang="en-US" dirty="0" smtClean="0"/>
              <a:t>20 in </a:t>
            </a:r>
            <a:r>
              <a:rPr lang="en-US" altLang="en-US" dirty="0" err="1" smtClean="0"/>
              <a:t>wg</a:t>
            </a:r>
            <a:r>
              <a:rPr lang="en-US" altLang="en-US" dirty="0" smtClean="0"/>
              <a:t>. max pressure</a:t>
            </a:r>
          </a:p>
          <a:p>
            <a:pPr lvl="1" eaLnBrk="1" hangingPunct="1"/>
            <a:r>
              <a:rPr lang="en-US" altLang="en-US" dirty="0" smtClean="0"/>
              <a:t>6,400 </a:t>
            </a:r>
            <a:r>
              <a:rPr lang="en-US" altLang="en-US" dirty="0" err="1" smtClean="0"/>
              <a:t>ft</a:t>
            </a:r>
            <a:r>
              <a:rPr lang="en-US" altLang="en-US" dirty="0" smtClean="0"/>
              <a:t>/min max velocity</a:t>
            </a:r>
          </a:p>
        </p:txBody>
      </p:sp>
      <p:pic>
        <p:nvPicPr>
          <p:cNvPr id="29700" name="Picture 7" descr="HCDR3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429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1295400"/>
            <a:ext cx="1943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Round Control Dampers</a:t>
            </a:r>
          </a:p>
        </p:txBody>
      </p:sp>
      <p:sp>
        <p:nvSpPr>
          <p:cNvPr id="30723" name="Oval 3"/>
          <p:cNvSpPr>
            <a:spLocks noChangeArrowheads="1"/>
          </p:cNvSpPr>
          <p:nvPr/>
        </p:nvSpPr>
        <p:spPr bwMode="auto">
          <a:xfrm>
            <a:off x="2209800" y="1524000"/>
            <a:ext cx="2133600" cy="11430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spcBef>
                <a:spcPct val="0"/>
              </a:spcBef>
              <a:buFontTx/>
              <a:buNone/>
            </a:pPr>
            <a:endParaRPr lang="en-US" altLang="en-US" sz="2400"/>
          </a:p>
        </p:txBody>
      </p:sp>
      <p:sp>
        <p:nvSpPr>
          <p:cNvPr id="30724" name="Oval 4"/>
          <p:cNvSpPr>
            <a:spLocks noChangeArrowheads="1"/>
          </p:cNvSpPr>
          <p:nvPr/>
        </p:nvSpPr>
        <p:spPr bwMode="auto">
          <a:xfrm>
            <a:off x="4953000" y="1676400"/>
            <a:ext cx="457200" cy="838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spcBef>
                <a:spcPct val="0"/>
              </a:spcBef>
              <a:buFontTx/>
              <a:buNone/>
            </a:pPr>
            <a:endParaRPr lang="en-US" altLang="en-US" sz="2400"/>
          </a:p>
        </p:txBody>
      </p:sp>
      <p:sp>
        <p:nvSpPr>
          <p:cNvPr id="30725" name="Oval 5"/>
          <p:cNvSpPr>
            <a:spLocks noChangeArrowheads="1"/>
          </p:cNvSpPr>
          <p:nvPr/>
        </p:nvSpPr>
        <p:spPr bwMode="auto">
          <a:xfrm>
            <a:off x="5486400" y="1676400"/>
            <a:ext cx="1143000" cy="838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spcBef>
                <a:spcPct val="0"/>
              </a:spcBef>
              <a:buFontTx/>
              <a:buNone/>
            </a:pPr>
            <a:endParaRPr lang="en-US" altLang="en-US" sz="2400"/>
          </a:p>
        </p:txBody>
      </p:sp>
      <p:sp>
        <p:nvSpPr>
          <p:cNvPr id="30726" name="Line 6"/>
          <p:cNvSpPr>
            <a:spLocks noChangeShapeType="1"/>
          </p:cNvSpPr>
          <p:nvPr/>
        </p:nvSpPr>
        <p:spPr bwMode="auto">
          <a:xfrm flipH="1">
            <a:off x="1828800" y="2514600"/>
            <a:ext cx="762000" cy="609600"/>
          </a:xfrm>
          <a:prstGeom prst="line">
            <a:avLst/>
          </a:prstGeom>
          <a:noFill/>
          <a:ln w="3810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7" name="Line 7"/>
          <p:cNvSpPr>
            <a:spLocks noChangeShapeType="1"/>
          </p:cNvSpPr>
          <p:nvPr/>
        </p:nvSpPr>
        <p:spPr bwMode="auto">
          <a:xfrm flipH="1">
            <a:off x="4572000" y="2514600"/>
            <a:ext cx="381000" cy="609600"/>
          </a:xfrm>
          <a:prstGeom prst="line">
            <a:avLst/>
          </a:prstGeom>
          <a:noFill/>
          <a:ln w="3810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Text Box 8"/>
          <p:cNvSpPr txBox="1">
            <a:spLocks noChangeArrowheads="1"/>
          </p:cNvSpPr>
          <p:nvPr/>
        </p:nvSpPr>
        <p:spPr bwMode="auto">
          <a:xfrm>
            <a:off x="3390900" y="3276600"/>
            <a:ext cx="2590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lnSpc>
                <a:spcPct val="50000"/>
              </a:lnSpc>
              <a:spcBef>
                <a:spcPct val="50000"/>
              </a:spcBef>
              <a:buFontTx/>
              <a:buNone/>
            </a:pPr>
            <a:r>
              <a:rPr lang="en-US" altLang="en-US" sz="2400" b="1" dirty="0">
                <a:latin typeface="Arial" panose="020B0604020202020204" pitchFamily="34" charset="0"/>
                <a:cs typeface="Arial" panose="020B0604020202020204" pitchFamily="34" charset="0"/>
              </a:rPr>
              <a:t>Pressure Class</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0-1 = </a:t>
            </a:r>
            <a:r>
              <a:rPr lang="en-US" altLang="en-US" sz="2000" dirty="0" smtClean="0">
                <a:latin typeface="Arial" panose="020B0604020202020204" pitchFamily="34" charset="0"/>
                <a:cs typeface="Arial" panose="020B0604020202020204" pitchFamily="34" charset="0"/>
              </a:rPr>
              <a:t>up to 6 </a:t>
            </a:r>
            <a:r>
              <a:rPr lang="en-US" altLang="en-US" sz="2000" dirty="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wg</a:t>
            </a:r>
            <a:r>
              <a:rPr lang="en-US" altLang="en-US" sz="2000" dirty="0">
                <a:latin typeface="Arial" panose="020B0604020202020204" pitchFamily="34" charset="0"/>
                <a:cs typeface="Arial" panose="020B0604020202020204" pitchFamily="34" charset="0"/>
              </a:rPr>
              <a:t>.</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2 = </a:t>
            </a:r>
            <a:r>
              <a:rPr lang="en-US" altLang="en-US" sz="2000" dirty="0" smtClean="0">
                <a:latin typeface="Arial" panose="020B0604020202020204" pitchFamily="34" charset="0"/>
                <a:cs typeface="Arial" panose="020B0604020202020204" pitchFamily="34" charset="0"/>
              </a:rPr>
              <a:t>up to 13.5 </a:t>
            </a:r>
            <a:r>
              <a:rPr lang="en-US" altLang="en-US" sz="2000" dirty="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wg</a:t>
            </a:r>
            <a:r>
              <a:rPr lang="en-US" altLang="en-US" sz="2000" dirty="0">
                <a:latin typeface="Arial" panose="020B0604020202020204" pitchFamily="34" charset="0"/>
                <a:cs typeface="Arial" panose="020B0604020202020204" pitchFamily="34" charset="0"/>
              </a:rPr>
              <a:t>.</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3 = </a:t>
            </a:r>
            <a:r>
              <a:rPr lang="en-US" altLang="en-US" sz="2000" dirty="0" smtClean="0">
                <a:latin typeface="Arial" panose="020B0604020202020204" pitchFamily="34" charset="0"/>
                <a:cs typeface="Arial" panose="020B0604020202020204" pitchFamily="34" charset="0"/>
              </a:rPr>
              <a:t>up to 20 </a:t>
            </a:r>
            <a:r>
              <a:rPr lang="en-US" altLang="en-US" sz="2000" dirty="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wg</a:t>
            </a:r>
            <a:r>
              <a:rPr lang="en-US" altLang="en-US" sz="2000" dirty="0">
                <a:latin typeface="Arial" panose="020B0604020202020204" pitchFamily="34" charset="0"/>
                <a:cs typeface="Arial" panose="020B0604020202020204" pitchFamily="34" charset="0"/>
              </a:rPr>
              <a:t>.</a:t>
            </a:r>
          </a:p>
        </p:txBody>
      </p:sp>
      <p:sp>
        <p:nvSpPr>
          <p:cNvPr id="30729" name="Text Box 9"/>
          <p:cNvSpPr txBox="1">
            <a:spLocks noChangeArrowheads="1"/>
          </p:cNvSpPr>
          <p:nvPr/>
        </p:nvSpPr>
        <p:spPr bwMode="auto">
          <a:xfrm>
            <a:off x="6096000" y="3259667"/>
            <a:ext cx="3048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lnSpc>
                <a:spcPct val="50000"/>
              </a:lnSpc>
              <a:spcBef>
                <a:spcPct val="50000"/>
              </a:spcBef>
              <a:buFontTx/>
              <a:buNone/>
            </a:pPr>
            <a:r>
              <a:rPr lang="en-US" altLang="en-US" sz="2400" b="1" dirty="0">
                <a:latin typeface="Arial" panose="020B0604020202020204" pitchFamily="34" charset="0"/>
                <a:cs typeface="Arial" panose="020B0604020202020204" pitchFamily="34" charset="0"/>
              </a:rPr>
              <a:t>Blade Style</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50 = Standard Round</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51 = Low Leakage</a:t>
            </a:r>
          </a:p>
        </p:txBody>
      </p:sp>
      <p:sp>
        <p:nvSpPr>
          <p:cNvPr id="30730" name="Line 10"/>
          <p:cNvSpPr>
            <a:spLocks noChangeShapeType="1"/>
          </p:cNvSpPr>
          <p:nvPr/>
        </p:nvSpPr>
        <p:spPr bwMode="auto">
          <a:xfrm>
            <a:off x="6248400" y="2438400"/>
            <a:ext cx="533400" cy="685800"/>
          </a:xfrm>
          <a:prstGeom prst="line">
            <a:avLst/>
          </a:prstGeom>
          <a:noFill/>
          <a:ln w="3810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Text Box 11"/>
          <p:cNvSpPr txBox="1">
            <a:spLocks noChangeArrowheads="1"/>
          </p:cNvSpPr>
          <p:nvPr/>
        </p:nvSpPr>
        <p:spPr bwMode="auto">
          <a:xfrm>
            <a:off x="685800" y="3276600"/>
            <a:ext cx="297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lnSpc>
                <a:spcPct val="50000"/>
              </a:lnSpc>
              <a:spcBef>
                <a:spcPct val="50000"/>
              </a:spcBef>
              <a:buFontTx/>
              <a:buNone/>
            </a:pPr>
            <a:r>
              <a:rPr lang="en-US" altLang="en-US" sz="2400" b="1" dirty="0">
                <a:latin typeface="Arial" panose="020B0604020202020204" pitchFamily="34" charset="0"/>
                <a:cs typeface="Arial" panose="020B0604020202020204" pitchFamily="34" charset="0"/>
              </a:rPr>
              <a:t>Product Family</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HCDR = Round</a:t>
            </a:r>
          </a:p>
        </p:txBody>
      </p:sp>
      <p:sp>
        <p:nvSpPr>
          <p:cNvPr id="30732" name="Rectangle 12"/>
          <p:cNvSpPr>
            <a:spLocks noGrp="1" noChangeArrowheads="1"/>
          </p:cNvSpPr>
          <p:nvPr>
            <p:ph idx="1"/>
          </p:nvPr>
        </p:nvSpPr>
        <p:spPr>
          <a:xfrm>
            <a:off x="2209800" y="1600200"/>
            <a:ext cx="4953000" cy="533400"/>
          </a:xfrm>
        </p:spPr>
        <p:txBody>
          <a:bodyPr/>
          <a:lstStyle/>
          <a:p>
            <a:pPr eaLnBrk="1" hangingPunct="1">
              <a:buFontTx/>
              <a:buNone/>
            </a:pPr>
            <a:r>
              <a:rPr lang="en-US" altLang="en-US" sz="5400" dirty="0" smtClean="0"/>
              <a:t>HCDR – 3 5 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Smoke Damper</a:t>
            </a:r>
          </a:p>
        </p:txBody>
      </p:sp>
      <p:sp>
        <p:nvSpPr>
          <p:cNvPr id="31747" name="Rectangle 3"/>
          <p:cNvSpPr>
            <a:spLocks noGrp="1" noChangeArrowheads="1"/>
          </p:cNvSpPr>
          <p:nvPr>
            <p:ph idx="1"/>
          </p:nvPr>
        </p:nvSpPr>
        <p:spPr>
          <a:xfrm>
            <a:off x="228600" y="1676400"/>
            <a:ext cx="5334000" cy="3657600"/>
          </a:xfrm>
        </p:spPr>
        <p:txBody>
          <a:bodyPr/>
          <a:lstStyle/>
          <a:p>
            <a:pPr eaLnBrk="1" hangingPunct="1"/>
            <a:r>
              <a:rPr lang="en-US" altLang="en-US" dirty="0" smtClean="0"/>
              <a:t>HSD-401</a:t>
            </a:r>
          </a:p>
          <a:p>
            <a:pPr lvl="1" eaLnBrk="1" hangingPunct="1"/>
            <a:r>
              <a:rPr lang="en-US" altLang="en-US" dirty="0" smtClean="0"/>
              <a:t>UL555S Listed</a:t>
            </a:r>
          </a:p>
          <a:p>
            <a:pPr lvl="1" eaLnBrk="1" hangingPunct="1"/>
            <a:r>
              <a:rPr lang="en-US" altLang="en-US" dirty="0" smtClean="0"/>
              <a:t>6 in </a:t>
            </a:r>
            <a:r>
              <a:rPr lang="en-US" altLang="en-US" dirty="0" err="1" smtClean="0"/>
              <a:t>wg</a:t>
            </a:r>
            <a:r>
              <a:rPr lang="en-US" altLang="en-US" dirty="0" smtClean="0"/>
              <a:t>. max pressure (UL listing)</a:t>
            </a:r>
          </a:p>
          <a:p>
            <a:pPr lvl="1" eaLnBrk="1" hangingPunct="1"/>
            <a:r>
              <a:rPr lang="en-US" altLang="en-US" dirty="0" smtClean="0"/>
              <a:t>15 in. </a:t>
            </a:r>
            <a:r>
              <a:rPr lang="en-US" altLang="en-US" dirty="0" err="1" smtClean="0"/>
              <a:t>wg</a:t>
            </a:r>
            <a:r>
              <a:rPr lang="en-US" altLang="en-US" dirty="0" smtClean="0"/>
              <a:t>. structural pressure</a:t>
            </a:r>
          </a:p>
          <a:p>
            <a:pPr lvl="1" eaLnBrk="1" hangingPunct="1"/>
            <a:r>
              <a:rPr lang="en-US" altLang="en-US" dirty="0" smtClean="0"/>
              <a:t>3,000 </a:t>
            </a:r>
            <a:r>
              <a:rPr lang="en-US" altLang="en-US" dirty="0" err="1" smtClean="0"/>
              <a:t>ft</a:t>
            </a:r>
            <a:r>
              <a:rPr lang="en-US" altLang="en-US" dirty="0" smtClean="0"/>
              <a:t>/min max velocity</a:t>
            </a:r>
          </a:p>
          <a:p>
            <a:pPr lvl="1" eaLnBrk="1" hangingPunct="1"/>
            <a:r>
              <a:rPr lang="en-US" altLang="en-US" dirty="0" smtClean="0"/>
              <a:t>Largest Size in the Industry</a:t>
            </a:r>
          </a:p>
          <a:p>
            <a:pPr lvl="2"/>
            <a:r>
              <a:rPr lang="en-US" altLang="en-US" dirty="0" smtClean="0"/>
              <a:t> up to 240 x 120</a:t>
            </a:r>
          </a:p>
        </p:txBody>
      </p:sp>
      <p:pic>
        <p:nvPicPr>
          <p:cNvPr id="31748" name="Picture 5" descr="HSD-4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447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Tight Dampers</a:t>
            </a:r>
            <a:endParaRPr lang="en-US" dirty="0"/>
          </a:p>
        </p:txBody>
      </p:sp>
      <p:sp>
        <p:nvSpPr>
          <p:cNvPr id="3" name="Content Placeholder 2"/>
          <p:cNvSpPr>
            <a:spLocks noGrp="1"/>
          </p:cNvSpPr>
          <p:nvPr>
            <p:ph idx="1"/>
          </p:nvPr>
        </p:nvSpPr>
        <p:spPr>
          <a:xfrm>
            <a:off x="457200" y="1219200"/>
            <a:ext cx="5715000" cy="4419599"/>
          </a:xfrm>
        </p:spPr>
        <p:txBody>
          <a:bodyPr/>
          <a:lstStyle/>
          <a:p>
            <a:pPr marL="0" indent="0">
              <a:buNone/>
            </a:pPr>
            <a:r>
              <a:rPr lang="en-US" dirty="0" smtClean="0"/>
              <a:t>A bubble tight damper is a heavy duty damper designed to meet the requirement for ZERO leakage.</a:t>
            </a:r>
          </a:p>
          <a:p>
            <a:r>
              <a:rPr lang="en-US" sz="2400" dirty="0" smtClean="0"/>
              <a:t>Creates a barrier to eliminate the probability of the air and air stream particles from escaping a zone.</a:t>
            </a:r>
          </a:p>
          <a:p>
            <a:r>
              <a:rPr lang="en-US" sz="2400" dirty="0" smtClean="0"/>
              <a:t>Provides a positive seal to seal up all ventilation paths for room decontamination, emission control </a:t>
            </a:r>
            <a:r>
              <a:rPr lang="en-US" sz="2400" dirty="0" err="1" smtClean="0"/>
              <a:t>syste</a:t>
            </a:r>
            <a:r>
              <a:rPr lang="en-US" sz="2400" dirty="0" smtClean="0"/>
              <a:t> change out, shut downs, or testing</a:t>
            </a:r>
          </a:p>
        </p:txBody>
      </p:sp>
      <p:sp>
        <p:nvSpPr>
          <p:cNvPr id="4" name="Slide Number Placeholder 3"/>
          <p:cNvSpPr>
            <a:spLocks noGrp="1"/>
          </p:cNvSpPr>
          <p:nvPr>
            <p:ph type="sldNum" sz="quarter" idx="10"/>
          </p:nvPr>
        </p:nvSpPr>
        <p:spPr/>
        <p:txBody>
          <a:bodyPr/>
          <a:lstStyle/>
          <a:p>
            <a:pPr>
              <a:defRPr/>
            </a:pPr>
            <a:fld id="{818335F4-A17D-4BD2-8795-5FDD349643F4}" type="slidenum">
              <a:rPr lang="en-US" altLang="en-US" smtClean="0"/>
              <a:pPr>
                <a:defRPr/>
              </a:pPr>
              <a:t>15</a:t>
            </a:fld>
            <a:endParaRPr lang="en-US" altLang="en-US" sz="1400"/>
          </a:p>
        </p:txBody>
      </p:sp>
      <p:pic>
        <p:nvPicPr>
          <p:cNvPr id="5" name="Picture 4"/>
          <p:cNvPicPr>
            <a:picLocks noChangeAspect="1"/>
          </p:cNvPicPr>
          <p:nvPr/>
        </p:nvPicPr>
        <p:blipFill>
          <a:blip r:embed="rId3"/>
          <a:stretch>
            <a:fillRect/>
          </a:stretch>
        </p:blipFill>
        <p:spPr>
          <a:xfrm>
            <a:off x="6378527" y="3276600"/>
            <a:ext cx="2765473" cy="22292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9415" y="1170899"/>
            <a:ext cx="2784585" cy="1600200"/>
          </a:xfrm>
          <a:prstGeom prst="rect">
            <a:avLst/>
          </a:prstGeom>
        </p:spPr>
      </p:pic>
      <p:sp>
        <p:nvSpPr>
          <p:cNvPr id="8" name="Rectangle 7"/>
          <p:cNvSpPr/>
          <p:nvPr/>
        </p:nvSpPr>
        <p:spPr>
          <a:xfrm>
            <a:off x="6477000" y="3428999"/>
            <a:ext cx="228600" cy="228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088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rPr>
              <a:t>Bubble Tight Dampers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752600"/>
            <a:ext cx="3750075" cy="2155032"/>
          </a:xfrm>
          <a:prstGeom prst="rect">
            <a:avLst/>
          </a:prstGeom>
        </p:spPr>
      </p:pic>
      <p:sp>
        <p:nvSpPr>
          <p:cNvPr id="4" name="Content Placeholder 3"/>
          <p:cNvSpPr>
            <a:spLocks noGrp="1"/>
          </p:cNvSpPr>
          <p:nvPr>
            <p:ph sz="half" idx="1"/>
          </p:nvPr>
        </p:nvSpPr>
        <p:spPr>
          <a:xfrm>
            <a:off x="1447800" y="1295400"/>
            <a:ext cx="4038600" cy="4343400"/>
          </a:xfrm>
        </p:spPr>
        <p:txBody>
          <a:bodyPr/>
          <a:lstStyle/>
          <a:p>
            <a:r>
              <a:rPr lang="en-US" dirty="0" smtClean="0"/>
              <a:t>HBTR-151</a:t>
            </a:r>
          </a:p>
          <a:p>
            <a:pPr lvl="1"/>
            <a:r>
              <a:rPr lang="en-US" dirty="0" smtClean="0"/>
              <a:t>3900 fpm</a:t>
            </a:r>
          </a:p>
          <a:p>
            <a:pPr lvl="1"/>
            <a:r>
              <a:rPr lang="en-US" dirty="0" smtClean="0"/>
              <a:t>10 in. </a:t>
            </a:r>
            <a:r>
              <a:rPr lang="en-US" dirty="0" err="1" smtClean="0"/>
              <a:t>wg</a:t>
            </a:r>
            <a:endParaRPr lang="en-US" dirty="0" smtClean="0"/>
          </a:p>
          <a:p>
            <a:r>
              <a:rPr lang="en-US" dirty="0" smtClean="0"/>
              <a:t>HBTR-451</a:t>
            </a:r>
          </a:p>
          <a:p>
            <a:pPr lvl="1"/>
            <a:r>
              <a:rPr lang="en-US" dirty="0" smtClean="0"/>
              <a:t>6500 fpm</a:t>
            </a:r>
          </a:p>
          <a:p>
            <a:pPr lvl="1"/>
            <a:r>
              <a:rPr lang="en-US" dirty="0" smtClean="0"/>
              <a:t>30 in. </a:t>
            </a:r>
            <a:r>
              <a:rPr lang="en-US" dirty="0" err="1" smtClean="0"/>
              <a:t>wg</a:t>
            </a:r>
            <a:endParaRPr lang="en-US" dirty="0" smtClean="0"/>
          </a:p>
          <a:p>
            <a:r>
              <a:rPr lang="en-US" dirty="0" smtClean="0"/>
              <a:t>HBTR-551</a:t>
            </a:r>
          </a:p>
          <a:p>
            <a:pPr lvl="1"/>
            <a:r>
              <a:rPr lang="en-US" dirty="0" smtClean="0"/>
              <a:t>6500 fpm </a:t>
            </a:r>
          </a:p>
          <a:p>
            <a:pPr lvl="1"/>
            <a:r>
              <a:rPr lang="en-US" dirty="0" smtClean="0"/>
              <a:t>30 in. </a:t>
            </a:r>
            <a:r>
              <a:rPr lang="en-US" dirty="0" err="1" smtClean="0"/>
              <a:t>wg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defRPr/>
            </a:pPr>
            <a:r>
              <a:rPr lang="en-US" dirty="0" smtClean="0"/>
              <a:t>Bubble Tight Dampers</a:t>
            </a:r>
          </a:p>
        </p:txBody>
      </p:sp>
      <p:sp>
        <p:nvSpPr>
          <p:cNvPr id="33795" name="Rectangle 3"/>
          <p:cNvSpPr>
            <a:spLocks noGrp="1" noChangeArrowheads="1"/>
          </p:cNvSpPr>
          <p:nvPr>
            <p:ph idx="1"/>
          </p:nvPr>
        </p:nvSpPr>
        <p:spPr>
          <a:xfrm>
            <a:off x="457200" y="1371600"/>
            <a:ext cx="4114800" cy="4648200"/>
          </a:xfrm>
        </p:spPr>
        <p:txBody>
          <a:bodyPr/>
          <a:lstStyle/>
          <a:p>
            <a:pPr eaLnBrk="1" hangingPunct="1"/>
            <a:r>
              <a:rPr lang="en-US" altLang="en-US" smtClean="0"/>
              <a:t>Factory Tested</a:t>
            </a:r>
          </a:p>
          <a:p>
            <a:pPr lvl="1" eaLnBrk="1" hangingPunct="1"/>
            <a:r>
              <a:rPr lang="en-US" altLang="en-US" smtClean="0"/>
              <a:t>Every HBTR is leakage tested before it ships</a:t>
            </a:r>
          </a:p>
          <a:p>
            <a:pPr lvl="1" eaLnBrk="1" hangingPunct="1"/>
            <a:r>
              <a:rPr lang="en-US" altLang="en-US" smtClean="0"/>
              <a:t>AMCA Standard 500-D</a:t>
            </a:r>
          </a:p>
          <a:p>
            <a:pPr lvl="1" eaLnBrk="1" hangingPunct="1"/>
            <a:r>
              <a:rPr lang="en-US" altLang="en-US" smtClean="0"/>
              <a:t>Nuclear Standards</a:t>
            </a:r>
          </a:p>
          <a:p>
            <a:pPr lvl="2" eaLnBrk="1" hangingPunct="1"/>
            <a:r>
              <a:rPr lang="en-US" altLang="en-US" smtClean="0"/>
              <a:t>ASME N509-2002</a:t>
            </a:r>
          </a:p>
          <a:p>
            <a:pPr lvl="2" eaLnBrk="1" hangingPunct="1"/>
            <a:r>
              <a:rPr lang="en-US" altLang="en-US" smtClean="0"/>
              <a:t>ASME N510-2007</a:t>
            </a:r>
          </a:p>
          <a:p>
            <a:pPr lvl="2" eaLnBrk="1" hangingPunct="1"/>
            <a:r>
              <a:rPr lang="en-US" altLang="en-US" smtClean="0"/>
              <a:t>ASME AG-1</a:t>
            </a:r>
          </a:p>
        </p:txBody>
      </p:sp>
      <p:sp>
        <p:nvSpPr>
          <p:cNvPr id="6" name="Slide Number Placeholder 3"/>
          <p:cNvSpPr>
            <a:spLocks noGrp="1"/>
          </p:cNvSpPr>
          <p:nvPr>
            <p:ph type="sldNum" sz="quarter" idx="10"/>
          </p:nvPr>
        </p:nvSpPr>
        <p:spPr/>
        <p:txBody>
          <a:bodyPr/>
          <a:lstStyle/>
          <a:p>
            <a:pPr>
              <a:defRPr/>
            </a:pPr>
            <a:fld id="{71064053-1458-44E0-8CD6-73098AFD1DDA}" type="slidenum">
              <a:rPr lang="en-US"/>
              <a:pPr>
                <a:defRPr/>
              </a:pPr>
              <a:t>17</a:t>
            </a:fld>
            <a:endParaRPr lang="en-US" sz="1400"/>
          </a:p>
        </p:txBody>
      </p:sp>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3000"/>
            <a:ext cx="4059238"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5" descr="Bubble Tight 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114800"/>
            <a:ext cx="2387600" cy="1790700"/>
          </a:xfrm>
          <a:prstGeom prst="rect">
            <a:avLst/>
          </a:prstGeom>
          <a:noFill/>
          <a:ln w="9525">
            <a:noFill/>
            <a:miter lim="800000"/>
            <a:headEnd/>
            <a:tailEnd/>
          </a:ln>
          <a:effectLst>
            <a:glow rad="101600">
              <a:schemeClr val="bg1">
                <a:alpha val="40000"/>
              </a:schemeClr>
            </a:glow>
            <a:innerShdw blurRad="114300">
              <a:schemeClr val="bg1"/>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Damper</a:t>
            </a:r>
            <a:endParaRPr lang="en-US" dirty="0"/>
          </a:p>
        </p:txBody>
      </p:sp>
      <p:sp>
        <p:nvSpPr>
          <p:cNvPr id="3" name="Content Placeholder 2"/>
          <p:cNvSpPr>
            <a:spLocks noGrp="1"/>
          </p:cNvSpPr>
          <p:nvPr>
            <p:ph idx="1"/>
          </p:nvPr>
        </p:nvSpPr>
        <p:spPr>
          <a:xfrm>
            <a:off x="457200" y="1066802"/>
            <a:ext cx="4800600" cy="4495799"/>
          </a:xfrm>
        </p:spPr>
        <p:txBody>
          <a:bodyPr/>
          <a:lstStyle/>
          <a:p>
            <a:r>
              <a:rPr lang="en-US" dirty="0" smtClean="0"/>
              <a:t>HCDR-351</a:t>
            </a:r>
          </a:p>
          <a:p>
            <a:pPr lvl="1"/>
            <a:r>
              <a:rPr lang="en-US" dirty="0"/>
              <a:t>Heavy Duty isolation damper designed to provide tight shutoff with very low leakage in HVAC or process control systems</a:t>
            </a:r>
          </a:p>
          <a:p>
            <a:pPr lvl="2"/>
            <a:r>
              <a:rPr lang="en-US" dirty="0" smtClean="0"/>
              <a:t>6500 fpm</a:t>
            </a:r>
          </a:p>
          <a:p>
            <a:pPr lvl="2"/>
            <a:r>
              <a:rPr lang="en-US" dirty="0" smtClean="0"/>
              <a:t>20 in. </a:t>
            </a:r>
            <a:r>
              <a:rPr lang="en-US" dirty="0" err="1" smtClean="0"/>
              <a:t>wg</a:t>
            </a:r>
            <a:r>
              <a:rPr lang="en-US" dirty="0" smtClean="0"/>
              <a:t> pressure</a:t>
            </a:r>
          </a:p>
          <a:p>
            <a:pPr lvl="2"/>
            <a:r>
              <a:rPr lang="en-US" dirty="0" smtClean="0"/>
              <a:t>.029 CFM per inch of perimeter at 10 in. </a:t>
            </a:r>
            <a:r>
              <a:rPr lang="en-US" dirty="0" err="1" smtClean="0"/>
              <a:t>wg</a:t>
            </a:r>
            <a:endParaRPr lang="en-US" dirty="0"/>
          </a:p>
        </p:txBody>
      </p:sp>
      <p:sp>
        <p:nvSpPr>
          <p:cNvPr id="4" name="Slide Number Placeholder 3"/>
          <p:cNvSpPr>
            <a:spLocks noGrp="1"/>
          </p:cNvSpPr>
          <p:nvPr>
            <p:ph type="sldNum" sz="quarter" idx="10"/>
          </p:nvPr>
        </p:nvSpPr>
        <p:spPr/>
        <p:txBody>
          <a:bodyPr/>
          <a:lstStyle/>
          <a:p>
            <a:pPr>
              <a:defRPr/>
            </a:pPr>
            <a:fld id="{818335F4-A17D-4BD2-8795-5FDD349643F4}" type="slidenum">
              <a:rPr lang="en-US" altLang="en-US" smtClean="0"/>
              <a:pPr>
                <a:defRPr/>
              </a:pPr>
              <a:t>18</a:t>
            </a:fld>
            <a:endParaRPr lang="en-US" altLang="en-US" sz="140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447800"/>
            <a:ext cx="3505200" cy="3505200"/>
          </a:xfrm>
          <a:prstGeom prst="rect">
            <a:avLst/>
          </a:prstGeom>
        </p:spPr>
      </p:pic>
    </p:spTree>
    <p:extLst>
      <p:ext uri="{BB962C8B-B14F-4D97-AF65-F5344CB8AC3E}">
        <p14:creationId xmlns:p14="http://schemas.microsoft.com/office/powerpoint/2010/main" val="3980032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Blast Dampers</a:t>
            </a:r>
            <a:endParaRPr lang="en-US" dirty="0"/>
          </a:p>
        </p:txBody>
      </p:sp>
      <p:sp>
        <p:nvSpPr>
          <p:cNvPr id="34819" name="Content Placeholder 2"/>
          <p:cNvSpPr>
            <a:spLocks noGrp="1"/>
          </p:cNvSpPr>
          <p:nvPr>
            <p:ph sz="half" idx="1"/>
          </p:nvPr>
        </p:nvSpPr>
        <p:spPr/>
        <p:txBody>
          <a:bodyPr/>
          <a:lstStyle/>
          <a:p>
            <a:pPr eaLnBrk="1" hangingPunct="1"/>
            <a:r>
              <a:rPr lang="en-US" altLang="en-US" dirty="0" smtClean="0"/>
              <a:t>Protect against blast &amp; rapid pressure changes</a:t>
            </a:r>
          </a:p>
          <a:p>
            <a:pPr eaLnBrk="1" hangingPunct="1"/>
            <a:r>
              <a:rPr lang="en-US" altLang="en-US" dirty="0" smtClean="0"/>
              <a:t>HBS-330/331 </a:t>
            </a:r>
            <a:endParaRPr lang="en-US" altLang="en-US" dirty="0"/>
          </a:p>
          <a:p>
            <a:pPr lvl="1"/>
            <a:r>
              <a:rPr lang="en-US" altLang="en-US" dirty="0" smtClean="0"/>
              <a:t>5.77 psi blast load</a:t>
            </a:r>
          </a:p>
          <a:p>
            <a:pPr eaLnBrk="1" hangingPunct="1"/>
            <a:r>
              <a:rPr lang="en-US" altLang="en-US" dirty="0" smtClean="0"/>
              <a:t>HBS-430/431</a:t>
            </a:r>
          </a:p>
          <a:p>
            <a:pPr lvl="1" eaLnBrk="1" hangingPunct="1"/>
            <a:r>
              <a:rPr lang="en-US" altLang="en-US" dirty="0" smtClean="0"/>
              <a:t>15 psi blast load</a:t>
            </a:r>
          </a:p>
        </p:txBody>
      </p:sp>
      <p:pic>
        <p:nvPicPr>
          <p:cNvPr id="3482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252538"/>
            <a:ext cx="2514600" cy="2100262"/>
          </a:xfrm>
        </p:spPr>
      </p:pic>
      <p:sp>
        <p:nvSpPr>
          <p:cNvPr id="4" name="Slide Number Placeholder 3"/>
          <p:cNvSpPr>
            <a:spLocks noGrp="1"/>
          </p:cNvSpPr>
          <p:nvPr>
            <p:ph type="sldNum" sz="quarter" idx="10"/>
          </p:nvPr>
        </p:nvSpPr>
        <p:spPr/>
        <p:txBody>
          <a:bodyPr/>
          <a:lstStyle/>
          <a:p>
            <a:pPr>
              <a:defRPr/>
            </a:pPr>
            <a:fld id="{36458AE0-466E-470E-8BE9-18A77DA17860}" type="slidenum">
              <a:rPr lang="en-US" smtClean="0"/>
              <a:pPr>
                <a:defRPr/>
              </a:pPr>
              <a:t>19</a:t>
            </a:fld>
            <a:endParaRPr lang="en-US" sz="1400"/>
          </a:p>
        </p:txBody>
      </p:sp>
      <p:pic>
        <p:nvPicPr>
          <p:cNvPr id="34822"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05200"/>
            <a:ext cx="26463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11"/>
          <p:cNvSpPr txBox="1">
            <a:spLocks noChangeArrowheads="1"/>
          </p:cNvSpPr>
          <p:nvPr/>
        </p:nvSpPr>
        <p:spPr bwMode="auto">
          <a:xfrm>
            <a:off x="5105400" y="3446661"/>
            <a:ext cx="1295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spcBef>
                <a:spcPct val="0"/>
              </a:spcBef>
              <a:buFontTx/>
              <a:buNone/>
            </a:pPr>
            <a:r>
              <a:rPr lang="en-US" altLang="en-US" sz="1400" dirty="0" smtClean="0">
                <a:latin typeface="Arial" panose="020B0604020202020204" pitchFamily="34" charset="0"/>
                <a:cs typeface="Arial" panose="020B0604020202020204" pitchFamily="34" charset="0"/>
              </a:rPr>
              <a:t>HBS-330/430</a:t>
            </a:r>
            <a:endParaRPr lang="en-US" altLang="en-US" sz="1400" dirty="0">
              <a:latin typeface="Arial" panose="020B0604020202020204" pitchFamily="34" charset="0"/>
              <a:cs typeface="Arial" panose="020B0604020202020204" pitchFamily="34" charset="0"/>
            </a:endParaRPr>
          </a:p>
        </p:txBody>
      </p:sp>
      <p:sp>
        <p:nvSpPr>
          <p:cNvPr id="34824" name="TextBox 12"/>
          <p:cNvSpPr txBox="1">
            <a:spLocks noChangeArrowheads="1"/>
          </p:cNvSpPr>
          <p:nvPr/>
        </p:nvSpPr>
        <p:spPr bwMode="auto">
          <a:xfrm>
            <a:off x="6172200" y="5541201"/>
            <a:ext cx="13049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spcBef>
                <a:spcPct val="0"/>
              </a:spcBef>
              <a:buFontTx/>
              <a:buNone/>
            </a:pPr>
            <a:r>
              <a:rPr lang="en-US" altLang="en-US" sz="1400" dirty="0" smtClean="0">
                <a:latin typeface="Arial" panose="020B0604020202020204" pitchFamily="34" charset="0"/>
                <a:cs typeface="Arial" panose="020B0604020202020204" pitchFamily="34" charset="0"/>
              </a:rPr>
              <a:t>HBS-331/431</a:t>
            </a:r>
            <a:endParaRPr lang="en-US" altLang="en-US" sz="14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sz="3600" dirty="0" smtClean="0">
                <a:solidFill>
                  <a:srgbClr val="005A9C"/>
                </a:solidFill>
                <a:effectLst/>
              </a:rPr>
              <a:t>Heavy Duty/Industrial Dampers</a:t>
            </a:r>
          </a:p>
        </p:txBody>
      </p:sp>
      <p:sp>
        <p:nvSpPr>
          <p:cNvPr id="19459" name="Rectangle 3"/>
          <p:cNvSpPr>
            <a:spLocks noGrp="1" noChangeArrowheads="1"/>
          </p:cNvSpPr>
          <p:nvPr>
            <p:ph idx="1"/>
          </p:nvPr>
        </p:nvSpPr>
        <p:spPr>
          <a:xfrm>
            <a:off x="533400" y="1524000"/>
            <a:ext cx="4724400" cy="3124200"/>
          </a:xfrm>
        </p:spPr>
        <p:txBody>
          <a:bodyPr/>
          <a:lstStyle/>
          <a:p>
            <a:r>
              <a:rPr lang="en-US" altLang="en-US" dirty="0" smtClean="0"/>
              <a:t>Standard Products</a:t>
            </a:r>
          </a:p>
          <a:p>
            <a:r>
              <a:rPr lang="en-US" altLang="en-US" dirty="0" smtClean="0"/>
              <a:t>Options &amp; Accessories</a:t>
            </a:r>
          </a:p>
          <a:p>
            <a:r>
              <a:rPr lang="en-US" altLang="en-US" dirty="0" smtClean="0"/>
              <a:t>Custom Products &amp; SDR's</a:t>
            </a:r>
          </a:p>
          <a:p>
            <a:pPr eaLnBrk="1" hangingPunct="1">
              <a:buFontTx/>
              <a:buNone/>
            </a:pPr>
            <a:endParaRPr lang="en-US" alt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162" y="3391267"/>
            <a:ext cx="1807545" cy="2057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281821"/>
            <a:ext cx="1773449" cy="222898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9542" y="3391267"/>
            <a:ext cx="1621536" cy="201009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3247954"/>
            <a:ext cx="1836746" cy="226285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Tornado Dampers</a:t>
            </a:r>
            <a:endParaRPr lang="en-US" dirty="0"/>
          </a:p>
        </p:txBody>
      </p:sp>
      <p:sp>
        <p:nvSpPr>
          <p:cNvPr id="35843" name="Content Placeholder 4"/>
          <p:cNvSpPr>
            <a:spLocks noGrp="1"/>
          </p:cNvSpPr>
          <p:nvPr>
            <p:ph sz="half" idx="1"/>
          </p:nvPr>
        </p:nvSpPr>
        <p:spPr/>
        <p:txBody>
          <a:bodyPr/>
          <a:lstStyle/>
          <a:p>
            <a:pPr eaLnBrk="1" hangingPunct="1"/>
            <a:r>
              <a:rPr lang="en-US" altLang="en-US" dirty="0" smtClean="0"/>
              <a:t>Protect against tornadoes &amp; rapid pressure changes</a:t>
            </a:r>
          </a:p>
          <a:p>
            <a:pPr eaLnBrk="1" hangingPunct="1"/>
            <a:r>
              <a:rPr lang="en-US" altLang="en-US" dirty="0" smtClean="0"/>
              <a:t>HTOD-330</a:t>
            </a:r>
          </a:p>
          <a:p>
            <a:pPr lvl="1" eaLnBrk="1" hangingPunct="1"/>
            <a:r>
              <a:rPr lang="en-US" altLang="en-US" dirty="0" smtClean="0"/>
              <a:t>Close in the same direction as normal flow</a:t>
            </a:r>
          </a:p>
          <a:p>
            <a:pPr eaLnBrk="1" hangingPunct="1"/>
            <a:r>
              <a:rPr lang="en-US" altLang="en-US" dirty="0" smtClean="0"/>
              <a:t>HTOD-331</a:t>
            </a:r>
          </a:p>
          <a:p>
            <a:pPr lvl="1" eaLnBrk="1" hangingPunct="1"/>
            <a:r>
              <a:rPr lang="en-US" altLang="en-US" dirty="0" smtClean="0"/>
              <a:t>Close opposite direction as normal flow</a:t>
            </a:r>
          </a:p>
        </p:txBody>
      </p:sp>
      <p:pic>
        <p:nvPicPr>
          <p:cNvPr id="35844"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1676400"/>
            <a:ext cx="2176463" cy="2697163"/>
          </a:xfrm>
        </p:spPr>
      </p:pic>
      <p:sp>
        <p:nvSpPr>
          <p:cNvPr id="4" name="Slide Number Placeholder 3"/>
          <p:cNvSpPr>
            <a:spLocks noGrp="1"/>
          </p:cNvSpPr>
          <p:nvPr>
            <p:ph type="sldNum" sz="quarter" idx="10"/>
          </p:nvPr>
        </p:nvSpPr>
        <p:spPr/>
        <p:txBody>
          <a:bodyPr/>
          <a:lstStyle/>
          <a:p>
            <a:pPr>
              <a:defRPr/>
            </a:pPr>
            <a:fld id="{9C77048C-51B3-4B8C-9B8F-4F91FD2D3882}" type="slidenum">
              <a:rPr lang="en-US" smtClean="0"/>
              <a:pPr>
                <a:defRPr/>
              </a:pPr>
              <a:t>20</a:t>
            </a:fld>
            <a:endParaRPr 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Tunnel Dampers</a:t>
            </a:r>
            <a:endParaRPr lang="en-US" dirty="0"/>
          </a:p>
        </p:txBody>
      </p:sp>
      <p:sp>
        <p:nvSpPr>
          <p:cNvPr id="36867" name="Content Placeholder 2"/>
          <p:cNvSpPr>
            <a:spLocks noGrp="1"/>
          </p:cNvSpPr>
          <p:nvPr>
            <p:ph sz="half" idx="1"/>
          </p:nvPr>
        </p:nvSpPr>
        <p:spPr/>
        <p:txBody>
          <a:bodyPr/>
          <a:lstStyle/>
          <a:p>
            <a:pPr eaLnBrk="1" hangingPunct="1"/>
            <a:r>
              <a:rPr lang="en-US" altLang="en-US" sz="2400" smtClean="0"/>
              <a:t>Meets rigorous environment of a transit tunnels</a:t>
            </a:r>
          </a:p>
          <a:p>
            <a:pPr eaLnBrk="1" hangingPunct="1"/>
            <a:r>
              <a:rPr lang="en-US" altLang="en-US" sz="2400" smtClean="0"/>
              <a:t>Withstand the stresses and pressures of that environment</a:t>
            </a:r>
          </a:p>
          <a:p>
            <a:pPr eaLnBrk="1" hangingPunct="1"/>
            <a:r>
              <a:rPr lang="en-US" altLang="en-US" sz="2400" smtClean="0"/>
              <a:t>Meets standards</a:t>
            </a:r>
          </a:p>
          <a:p>
            <a:pPr lvl="1" eaLnBrk="1" hangingPunct="1"/>
            <a:r>
              <a:rPr lang="en-US" altLang="en-US" sz="2000" smtClean="0"/>
              <a:t>NFPA-130</a:t>
            </a:r>
          </a:p>
          <a:p>
            <a:pPr lvl="1" eaLnBrk="1" hangingPunct="1"/>
            <a:r>
              <a:rPr lang="en-US" altLang="en-US" sz="2000" smtClean="0"/>
              <a:t>NFPA-502</a:t>
            </a:r>
          </a:p>
          <a:p>
            <a:pPr lvl="1" eaLnBrk="1" hangingPunct="1"/>
            <a:r>
              <a:rPr lang="en-US" altLang="en-US" sz="2000" smtClean="0"/>
              <a:t>UL-555S</a:t>
            </a:r>
          </a:p>
          <a:p>
            <a:pPr lvl="1" eaLnBrk="1" hangingPunct="1"/>
            <a:r>
              <a:rPr lang="en-US" altLang="en-US" sz="2000" smtClean="0"/>
              <a:t>BS476</a:t>
            </a:r>
          </a:p>
        </p:txBody>
      </p:sp>
      <p:pic>
        <p:nvPicPr>
          <p:cNvPr id="36869"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00600" y="1219200"/>
            <a:ext cx="4038600" cy="2684463"/>
          </a:xfrm>
        </p:spPr>
      </p:pic>
      <p:sp>
        <p:nvSpPr>
          <p:cNvPr id="4" name="Slide Number Placeholder 3"/>
          <p:cNvSpPr>
            <a:spLocks noGrp="1"/>
          </p:cNvSpPr>
          <p:nvPr>
            <p:ph type="sldNum" sz="quarter" idx="10"/>
          </p:nvPr>
        </p:nvSpPr>
        <p:spPr/>
        <p:txBody>
          <a:bodyPr/>
          <a:lstStyle/>
          <a:p>
            <a:pPr>
              <a:defRPr/>
            </a:pPr>
            <a:fld id="{F4CB671A-E4CD-4560-B871-096AFAE7516D}" type="slidenum">
              <a:rPr lang="en-US" smtClean="0"/>
              <a:pPr>
                <a:defRPr/>
              </a:pPr>
              <a:t>21</a:t>
            </a:fld>
            <a:endParaRPr lang="en-US" sz="1400"/>
          </a:p>
        </p:txBody>
      </p:sp>
      <p:pic>
        <p:nvPicPr>
          <p:cNvPr id="36870"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276600"/>
            <a:ext cx="196532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Tunnel Dampers</a:t>
            </a:r>
            <a:endParaRPr lang="en-US" dirty="0"/>
          </a:p>
        </p:txBody>
      </p:sp>
      <p:sp>
        <p:nvSpPr>
          <p:cNvPr id="3" name="Content Placeholder 2"/>
          <p:cNvSpPr>
            <a:spLocks noGrp="1"/>
          </p:cNvSpPr>
          <p:nvPr>
            <p:ph sz="half" idx="1"/>
          </p:nvPr>
        </p:nvSpPr>
        <p:spPr/>
        <p:txBody>
          <a:bodyPr/>
          <a:lstStyle/>
          <a:p>
            <a:pPr eaLnBrk="1" hangingPunct="1">
              <a:defRPr/>
            </a:pPr>
            <a:r>
              <a:rPr lang="en-US" dirty="0" smtClean="0"/>
              <a:t>HTD-630</a:t>
            </a:r>
          </a:p>
          <a:p>
            <a:pPr lvl="1">
              <a:defRPr/>
            </a:pPr>
            <a:r>
              <a:rPr lang="en-US" dirty="0" smtClean="0"/>
              <a:t>24 in. </a:t>
            </a:r>
            <a:r>
              <a:rPr lang="en-US" dirty="0" err="1" smtClean="0"/>
              <a:t>wg</a:t>
            </a:r>
            <a:endParaRPr lang="en-US" dirty="0" smtClean="0"/>
          </a:p>
          <a:p>
            <a:pPr lvl="1">
              <a:defRPr/>
            </a:pPr>
            <a:r>
              <a:rPr lang="en-US" dirty="0" smtClean="0"/>
              <a:t>Steel airfoil blade</a:t>
            </a:r>
          </a:p>
          <a:p>
            <a:pPr eaLnBrk="1" hangingPunct="1">
              <a:defRPr/>
            </a:pPr>
            <a:r>
              <a:rPr lang="en-US" dirty="0" smtClean="0"/>
              <a:t>HTD-636</a:t>
            </a:r>
          </a:p>
          <a:p>
            <a:pPr lvl="1">
              <a:defRPr/>
            </a:pPr>
            <a:r>
              <a:rPr lang="en-US" dirty="0" smtClean="0"/>
              <a:t>24 in. </a:t>
            </a:r>
            <a:r>
              <a:rPr lang="en-US" dirty="0" err="1" smtClean="0"/>
              <a:t>wg</a:t>
            </a:r>
            <a:endParaRPr lang="en-US" dirty="0" smtClean="0"/>
          </a:p>
          <a:p>
            <a:pPr lvl="1">
              <a:defRPr/>
            </a:pPr>
            <a:r>
              <a:rPr lang="en-US" dirty="0" smtClean="0"/>
              <a:t>Fire rated steel airfoil blade</a:t>
            </a:r>
          </a:p>
          <a:p>
            <a:pPr eaLnBrk="1" hangingPunct="1">
              <a:defRPr/>
            </a:pPr>
            <a:r>
              <a:rPr lang="en-US" dirty="0" smtClean="0"/>
              <a:t>HTD-640</a:t>
            </a:r>
          </a:p>
          <a:p>
            <a:pPr lvl="1">
              <a:defRPr/>
            </a:pPr>
            <a:r>
              <a:rPr lang="en-US" dirty="0" smtClean="0"/>
              <a:t>24 in. </a:t>
            </a:r>
            <a:r>
              <a:rPr lang="en-US" dirty="0" err="1" smtClean="0"/>
              <a:t>wg</a:t>
            </a:r>
            <a:endParaRPr lang="en-US" dirty="0" smtClean="0"/>
          </a:p>
          <a:p>
            <a:pPr lvl="1">
              <a:defRPr/>
            </a:pPr>
            <a:r>
              <a:rPr lang="en-US" dirty="0" smtClean="0"/>
              <a:t>Aluminum airfoil blade</a:t>
            </a:r>
          </a:p>
          <a:p>
            <a:pPr lvl="1">
              <a:defRPr/>
            </a:pPr>
            <a:endParaRPr lang="en-US" dirty="0" smtClean="0"/>
          </a:p>
          <a:p>
            <a:pPr lvl="1">
              <a:defRPr/>
            </a:pPr>
            <a:endParaRPr lang="en-US" dirty="0" smtClean="0"/>
          </a:p>
          <a:p>
            <a:pPr marL="0" indent="0" eaLnBrk="1" hangingPunct="1">
              <a:buFontTx/>
              <a:buNone/>
              <a:defRPr/>
            </a:pPr>
            <a:endParaRPr lang="en-US" dirty="0"/>
          </a:p>
        </p:txBody>
      </p:sp>
      <p:pic>
        <p:nvPicPr>
          <p:cNvPr id="37892"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6384" y="1294610"/>
            <a:ext cx="3882231" cy="404018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533400" y="3810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Heavy Duty Accessories</a:t>
            </a:r>
          </a:p>
        </p:txBody>
      </p:sp>
      <p:sp>
        <p:nvSpPr>
          <p:cNvPr id="38915" name="Rectangle 4"/>
          <p:cNvSpPr>
            <a:spLocks noChangeArrowheads="1"/>
          </p:cNvSpPr>
          <p:nvPr/>
        </p:nvSpPr>
        <p:spPr bwMode="auto">
          <a:xfrm>
            <a:off x="6096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r>
              <a:rPr lang="en-US" altLang="en-US" dirty="0">
                <a:latin typeface="Arial" panose="020B0604020202020204" pitchFamily="34" charset="0"/>
                <a:cs typeface="Arial" panose="020B0604020202020204" pitchFamily="34" charset="0"/>
              </a:rPr>
              <a:t>Stainless steel jamb seals</a:t>
            </a:r>
          </a:p>
          <a:p>
            <a:r>
              <a:rPr lang="en-US" altLang="en-US" dirty="0">
                <a:latin typeface="Arial" panose="020B0604020202020204" pitchFamily="34" charset="0"/>
                <a:cs typeface="Arial" panose="020B0604020202020204" pitchFamily="34" charset="0"/>
              </a:rPr>
              <a:t>Blade Seals</a:t>
            </a:r>
          </a:p>
          <a:p>
            <a:pPr lvl="1"/>
            <a:r>
              <a:rPr lang="en-US" altLang="en-US" dirty="0" smtClean="0">
                <a:latin typeface="Arial" panose="020B0604020202020204" pitchFamily="34" charset="0"/>
                <a:cs typeface="Arial" panose="020B0604020202020204" pitchFamily="34" charset="0"/>
              </a:rPr>
              <a:t>Vinyl</a:t>
            </a: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EPDM </a:t>
            </a:r>
          </a:p>
          <a:p>
            <a:pPr lvl="1"/>
            <a:r>
              <a:rPr lang="en-US" altLang="en-US" dirty="0" smtClean="0">
                <a:latin typeface="Arial" panose="020B0604020202020204" pitchFamily="34" charset="0"/>
                <a:cs typeface="Arial" panose="020B0604020202020204" pitchFamily="34" charset="0"/>
              </a:rPr>
              <a:t>Silicone</a:t>
            </a: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Mechanically fastened silicone </a:t>
            </a:r>
          </a:p>
          <a:p>
            <a:pPr lvl="1"/>
            <a:r>
              <a:rPr lang="en-US" altLang="en-US" dirty="0">
                <a:latin typeface="Arial" panose="020B0604020202020204" pitchFamily="34" charset="0"/>
                <a:cs typeface="Arial" panose="020B0604020202020204" pitchFamily="34" charset="0"/>
              </a:rPr>
              <a:t>Fiberglass </a:t>
            </a:r>
          </a:p>
        </p:txBody>
      </p:sp>
      <p:pic>
        <p:nvPicPr>
          <p:cNvPr id="2" name="Picture 1"/>
          <p:cNvPicPr>
            <a:picLocks noChangeAspect="1"/>
          </p:cNvPicPr>
          <p:nvPr/>
        </p:nvPicPr>
        <p:blipFill>
          <a:blip r:embed="rId3"/>
          <a:stretch>
            <a:fillRect/>
          </a:stretch>
        </p:blipFill>
        <p:spPr>
          <a:xfrm>
            <a:off x="4656667" y="1676400"/>
            <a:ext cx="4229691" cy="354855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3956"/>
          <a:stretch/>
        </p:blipFill>
        <p:spPr bwMode="auto">
          <a:xfrm>
            <a:off x="3848100" y="4593771"/>
            <a:ext cx="3886200"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ctangle 4"/>
          <p:cNvSpPr>
            <a:spLocks noChangeArrowheads="1"/>
          </p:cNvSpPr>
          <p:nvPr/>
        </p:nvSpPr>
        <p:spPr bwMode="auto">
          <a:xfrm>
            <a:off x="533400" y="3810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Heavy Duty Accessories</a:t>
            </a:r>
          </a:p>
        </p:txBody>
      </p:sp>
      <p:sp>
        <p:nvSpPr>
          <p:cNvPr id="39940" name="Rectangle 5"/>
          <p:cNvSpPr>
            <a:spLocks noChangeArrowheads="1"/>
          </p:cNvSpPr>
          <p:nvPr/>
        </p:nvSpPr>
        <p:spPr bwMode="auto">
          <a:xfrm>
            <a:off x="1143000" y="1143000"/>
            <a:ext cx="6019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r>
              <a:rPr lang="en-US" altLang="en-US" dirty="0">
                <a:latin typeface="Arial" panose="020B0604020202020204" pitchFamily="34" charset="0"/>
                <a:cs typeface="Arial" panose="020B0604020202020204" pitchFamily="34" charset="0"/>
              </a:rPr>
              <a:t>Bearings</a:t>
            </a:r>
          </a:p>
          <a:p>
            <a:pPr lvl="1"/>
            <a:r>
              <a:rPr lang="en-US" altLang="en-US" dirty="0">
                <a:latin typeface="Arial" panose="020B0604020202020204" pitchFamily="34" charset="0"/>
                <a:cs typeface="Arial" panose="020B0604020202020204" pitchFamily="34" charset="0"/>
              </a:rPr>
              <a:t>Galvanized ball</a:t>
            </a:r>
          </a:p>
          <a:p>
            <a:pPr lvl="1"/>
            <a:r>
              <a:rPr lang="en-US" altLang="en-US" dirty="0" err="1">
                <a:latin typeface="Arial" panose="020B0604020202020204" pitchFamily="34" charset="0"/>
                <a:cs typeface="Arial" panose="020B0604020202020204" pitchFamily="34" charset="0"/>
              </a:rPr>
              <a:t>Acetal</a:t>
            </a:r>
            <a:r>
              <a:rPr lang="en-US" altLang="en-US" dirty="0">
                <a:latin typeface="Arial" panose="020B0604020202020204" pitchFamily="34" charset="0"/>
                <a:cs typeface="Arial" panose="020B0604020202020204" pitchFamily="34" charset="0"/>
              </a:rPr>
              <a:t> with stainless steel ball</a:t>
            </a:r>
          </a:p>
          <a:p>
            <a:pPr lvl="1"/>
            <a:r>
              <a:rPr lang="en-US" altLang="en-US" dirty="0">
                <a:latin typeface="Arial" panose="020B0604020202020204" pitchFamily="34" charset="0"/>
                <a:cs typeface="Arial" panose="020B0604020202020204" pitchFamily="34" charset="0"/>
              </a:rPr>
              <a:t>316SS </a:t>
            </a:r>
            <a:r>
              <a:rPr lang="en-US" altLang="en-US" dirty="0" smtClean="0">
                <a:latin typeface="Arial" panose="020B0604020202020204" pitchFamily="34" charset="0"/>
                <a:cs typeface="Arial" panose="020B0604020202020204" pitchFamily="34" charset="0"/>
              </a:rPr>
              <a:t>ball</a:t>
            </a: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Bronze sleeve</a:t>
            </a:r>
          </a:p>
          <a:p>
            <a:pPr lvl="1"/>
            <a:r>
              <a:rPr lang="en-US" altLang="en-US" dirty="0" err="1">
                <a:latin typeface="Arial" panose="020B0604020202020204" pitchFamily="34" charset="0"/>
                <a:cs typeface="Arial" panose="020B0604020202020204" pitchFamily="34" charset="0"/>
              </a:rPr>
              <a:t>Relubricable</a:t>
            </a:r>
            <a:r>
              <a:rPr lang="en-US" altLang="en-US" dirty="0">
                <a:latin typeface="Arial" panose="020B0604020202020204" pitchFamily="34" charset="0"/>
                <a:cs typeface="Arial" panose="020B0604020202020204" pitchFamily="34" charset="0"/>
              </a:rPr>
              <a:t> ball</a:t>
            </a:r>
          </a:p>
          <a:p>
            <a:pPr lvl="1"/>
            <a:r>
              <a:rPr lang="en-US" altLang="en-US" dirty="0">
                <a:latin typeface="Arial" panose="020B0604020202020204" pitchFamily="34" charset="0"/>
                <a:cs typeface="Arial" panose="020B0604020202020204" pitchFamily="34" charset="0"/>
              </a:rPr>
              <a:t>Carbon Graphite</a:t>
            </a: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75824"/>
          <a:stretch/>
        </p:blipFill>
        <p:spPr bwMode="auto">
          <a:xfrm>
            <a:off x="2057400" y="4593771"/>
            <a:ext cx="1676400"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a:off x="533400" y="3810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Heavy Duty Accessories</a:t>
            </a:r>
          </a:p>
        </p:txBody>
      </p:sp>
      <p:sp>
        <p:nvSpPr>
          <p:cNvPr id="40963" name="Rectangle 7"/>
          <p:cNvSpPr>
            <a:spLocks noChangeArrowheads="1"/>
          </p:cNvSpPr>
          <p:nvPr/>
        </p:nvSpPr>
        <p:spPr bwMode="auto">
          <a:xfrm>
            <a:off x="457200" y="1676400"/>
            <a:ext cx="6019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r>
              <a:rPr lang="en-US" altLang="en-US" dirty="0">
                <a:latin typeface="Arial" panose="020B0604020202020204" pitchFamily="34" charset="0"/>
                <a:cs typeface="Arial" panose="020B0604020202020204" pitchFamily="34" charset="0"/>
              </a:rPr>
              <a:t>Axle seals</a:t>
            </a:r>
            <a:endParaRPr lang="en-US" altLang="en-US" sz="2000"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O-ring</a:t>
            </a:r>
          </a:p>
          <a:p>
            <a:pPr lvl="1"/>
            <a:r>
              <a:rPr lang="en-US" altLang="en-US" dirty="0">
                <a:latin typeface="Arial" panose="020B0604020202020204" pitchFamily="34" charset="0"/>
                <a:cs typeface="Arial" panose="020B0604020202020204" pitchFamily="34" charset="0"/>
              </a:rPr>
              <a:t>Double gland stuffing box</a:t>
            </a:r>
          </a:p>
        </p:txBody>
      </p:sp>
      <p:pic>
        <p:nvPicPr>
          <p:cNvPr id="4096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600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4290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4770438"/>
            <a:ext cx="51625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6"/>
          <p:cNvSpPr>
            <a:spLocks noChangeArrowheads="1"/>
          </p:cNvSpPr>
          <p:nvPr/>
        </p:nvSpPr>
        <p:spPr bwMode="auto">
          <a:xfrm>
            <a:off x="533400" y="3810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Heavy Duty Accessories</a:t>
            </a:r>
          </a:p>
        </p:txBody>
      </p:sp>
      <p:sp>
        <p:nvSpPr>
          <p:cNvPr id="41988" name="Rectangle 7"/>
          <p:cNvSpPr>
            <a:spLocks noChangeArrowheads="1"/>
          </p:cNvSpPr>
          <p:nvPr/>
        </p:nvSpPr>
        <p:spPr bwMode="auto">
          <a:xfrm>
            <a:off x="1143000" y="1143000"/>
            <a:ext cx="6019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r>
              <a:rPr lang="en-US" altLang="en-US" dirty="0">
                <a:latin typeface="Arial" panose="020B0604020202020204" pitchFamily="34" charset="0"/>
                <a:cs typeface="Arial" panose="020B0604020202020204" pitchFamily="34" charset="0"/>
              </a:rPr>
              <a:t>Actuators</a:t>
            </a:r>
          </a:p>
          <a:p>
            <a:pPr lvl="1"/>
            <a:r>
              <a:rPr lang="en-US" altLang="en-US" dirty="0">
                <a:latin typeface="Arial" panose="020B0604020202020204" pitchFamily="34" charset="0"/>
                <a:cs typeface="Arial" panose="020B0604020202020204" pitchFamily="34" charset="0"/>
              </a:rPr>
              <a:t>Manual quadrants</a:t>
            </a:r>
          </a:p>
          <a:p>
            <a:pPr lvl="1"/>
            <a:r>
              <a:rPr lang="en-US" altLang="en-US" dirty="0">
                <a:latin typeface="Arial" panose="020B0604020202020204" pitchFamily="34" charset="0"/>
                <a:cs typeface="Arial" panose="020B0604020202020204" pitchFamily="34" charset="0"/>
              </a:rPr>
              <a:t>Worm gears with manual operators</a:t>
            </a:r>
          </a:p>
          <a:p>
            <a:pPr lvl="1"/>
            <a:r>
              <a:rPr lang="en-US" altLang="en-US" dirty="0">
                <a:latin typeface="Arial" panose="020B0604020202020204" pitchFamily="34" charset="0"/>
                <a:cs typeface="Arial" panose="020B0604020202020204" pitchFamily="34" charset="0"/>
              </a:rPr>
              <a:t>Extensive actuators offering</a:t>
            </a:r>
          </a:p>
          <a:p>
            <a:pPr lvl="2"/>
            <a:r>
              <a:rPr lang="en-US" altLang="en-US" dirty="0">
                <a:latin typeface="Arial" panose="020B0604020202020204" pitchFamily="34" charset="0"/>
                <a:cs typeface="Arial" panose="020B0604020202020204" pitchFamily="34" charset="0"/>
              </a:rPr>
              <a:t>Commercial or industrial grade</a:t>
            </a:r>
          </a:p>
          <a:p>
            <a:pPr lvl="2"/>
            <a:r>
              <a:rPr lang="en-US" altLang="en-US" dirty="0">
                <a:latin typeface="Arial" panose="020B0604020202020204" pitchFamily="34" charset="0"/>
                <a:cs typeface="Arial" panose="020B0604020202020204" pitchFamily="34" charset="0"/>
              </a:rPr>
              <a:t>Electric or pneumatic</a:t>
            </a:r>
          </a:p>
          <a:p>
            <a:pPr lvl="2"/>
            <a:r>
              <a:rPr lang="en-US" altLang="en-US" dirty="0">
                <a:latin typeface="Arial" panose="020B0604020202020204" pitchFamily="34" charset="0"/>
                <a:cs typeface="Arial" panose="020B0604020202020204" pitchFamily="34" charset="0"/>
              </a:rPr>
              <a:t>Contact factory for actuator selection assistance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sz="3600" dirty="0" smtClean="0">
                <a:solidFill>
                  <a:srgbClr val="005A9C"/>
                </a:solidFill>
                <a:effectLst/>
                <a:latin typeface="Arial" panose="020B0604020202020204" pitchFamily="34" charset="0"/>
                <a:cs typeface="Arial" panose="020B0604020202020204" pitchFamily="34" charset="0"/>
              </a:rPr>
              <a:t>Custom Heavy Duty Products</a:t>
            </a:r>
          </a:p>
        </p:txBody>
      </p:sp>
      <p:sp>
        <p:nvSpPr>
          <p:cNvPr id="43011" name="Rectangle 3"/>
          <p:cNvSpPr>
            <a:spLocks noChangeArrowheads="1"/>
          </p:cNvSpPr>
          <p:nvPr/>
        </p:nvSpPr>
        <p:spPr bwMode="auto">
          <a:xfrm>
            <a:off x="762000" y="1447800"/>
            <a:ext cx="396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r>
              <a:rPr lang="en-US" altLang="en-US" dirty="0">
                <a:latin typeface="Arial" panose="020B0604020202020204" pitchFamily="34" charset="0"/>
                <a:cs typeface="Arial" panose="020B0604020202020204" pitchFamily="34" charset="0"/>
              </a:rPr>
              <a:t>110 in. diameter HCDR</a:t>
            </a:r>
          </a:p>
          <a:p>
            <a:r>
              <a:rPr lang="en-US" altLang="en-US" dirty="0">
                <a:latin typeface="Arial" panose="020B0604020202020204" pitchFamily="34" charset="0"/>
                <a:cs typeface="Arial" panose="020B0604020202020204" pitchFamily="34" charset="0"/>
              </a:rPr>
              <a:t>20 in. </a:t>
            </a:r>
            <a:r>
              <a:rPr lang="en-US" altLang="en-US" dirty="0" err="1">
                <a:latin typeface="Arial" panose="020B0604020202020204" pitchFamily="34" charset="0"/>
                <a:cs typeface="Arial" panose="020B0604020202020204" pitchFamily="34" charset="0"/>
              </a:rPr>
              <a:t>wg</a:t>
            </a:r>
            <a:r>
              <a:rPr lang="en-US" altLang="en-US" dirty="0" smtClean="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max pressure</a:t>
            </a:r>
          </a:p>
          <a:p>
            <a:r>
              <a:rPr lang="en-US" altLang="en-US" dirty="0">
                <a:latin typeface="Arial" panose="020B0604020202020204" pitchFamily="34" charset="0"/>
                <a:cs typeface="Arial" panose="020B0604020202020204" pitchFamily="34" charset="0"/>
              </a:rPr>
              <a:t>11,000 in-</a:t>
            </a:r>
            <a:r>
              <a:rPr lang="en-US" altLang="en-US" dirty="0" err="1">
                <a:latin typeface="Arial" panose="020B0604020202020204" pitchFamily="34" charset="0"/>
                <a:cs typeface="Arial" panose="020B0604020202020204" pitchFamily="34" charset="0"/>
              </a:rPr>
              <a:t>lbs</a:t>
            </a:r>
            <a:r>
              <a:rPr lang="en-US" altLang="en-US" dirty="0">
                <a:latin typeface="Arial" panose="020B0604020202020204" pitchFamily="34" charset="0"/>
                <a:cs typeface="Arial" panose="020B0604020202020204" pitchFamily="34" charset="0"/>
              </a:rPr>
              <a:t> actuator</a:t>
            </a:r>
          </a:p>
          <a:p>
            <a:r>
              <a:rPr lang="en-US" altLang="en-US" dirty="0">
                <a:latin typeface="Arial" panose="020B0604020202020204" pitchFamily="34" charset="0"/>
                <a:cs typeface="Arial" panose="020B0604020202020204" pitchFamily="34" charset="0"/>
              </a:rPr>
              <a:t>Industrial dust collection system</a:t>
            </a:r>
          </a:p>
          <a:p>
            <a:endParaRPr lang="en-US" altLang="en-US" dirty="0"/>
          </a:p>
        </p:txBody>
      </p:sp>
      <p:pic>
        <p:nvPicPr>
          <p:cNvPr id="430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47800"/>
            <a:ext cx="36576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Custom Heavy Duty Products</a:t>
            </a:r>
          </a:p>
        </p:txBody>
      </p:sp>
      <p:sp>
        <p:nvSpPr>
          <p:cNvPr id="44035" name="Rectangle 3"/>
          <p:cNvSpPr>
            <a:spLocks noChangeArrowheads="1"/>
          </p:cNvSpPr>
          <p:nvPr/>
        </p:nvSpPr>
        <p:spPr bwMode="auto">
          <a:xfrm>
            <a:off x="762000" y="1447800"/>
            <a:ext cx="3962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r>
              <a:rPr lang="en-US" altLang="en-US" dirty="0">
                <a:latin typeface="Arial" panose="020B0604020202020204" pitchFamily="34" charset="0"/>
                <a:cs typeface="Arial" panose="020B0604020202020204" pitchFamily="34" charset="0"/>
              </a:rPr>
              <a:t>Two blade HCDR</a:t>
            </a:r>
          </a:p>
          <a:p>
            <a:r>
              <a:rPr lang="en-US" altLang="en-US" dirty="0">
                <a:latin typeface="Arial" panose="020B0604020202020204" pitchFamily="34" charset="0"/>
                <a:cs typeface="Arial" panose="020B0604020202020204" pitchFamily="34" charset="0"/>
              </a:rPr>
              <a:t>Opposed blade operation</a:t>
            </a:r>
          </a:p>
          <a:p>
            <a:r>
              <a:rPr lang="en-US" altLang="en-US" dirty="0">
                <a:latin typeface="Arial" panose="020B0604020202020204" pitchFamily="34" charset="0"/>
                <a:cs typeface="Arial" panose="020B0604020202020204" pitchFamily="34" charset="0"/>
              </a:rPr>
              <a:t>ANSI B16.5 150 pound weld flange </a:t>
            </a:r>
          </a:p>
          <a:p>
            <a:r>
              <a:rPr lang="en-US" altLang="en-US" dirty="0">
                <a:latin typeface="Arial" panose="020B0604020202020204" pitchFamily="34" charset="0"/>
                <a:cs typeface="Arial" panose="020B0604020202020204" pitchFamily="34" charset="0"/>
              </a:rPr>
              <a:t>Nuclear waste site</a:t>
            </a:r>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Custom Heavy Duty Products</a:t>
            </a:r>
          </a:p>
        </p:txBody>
      </p:sp>
      <p:sp>
        <p:nvSpPr>
          <p:cNvPr id="45059" name="Rectangle 3"/>
          <p:cNvSpPr>
            <a:spLocks noChangeArrowheads="1"/>
          </p:cNvSpPr>
          <p:nvPr/>
        </p:nvSpPr>
        <p:spPr bwMode="auto">
          <a:xfrm>
            <a:off x="609600" y="1295400"/>
            <a:ext cx="396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r>
              <a:rPr lang="en-US" altLang="en-US" dirty="0">
                <a:latin typeface="Arial" panose="020B0604020202020204" pitchFamily="34" charset="0"/>
                <a:cs typeface="Arial" panose="020B0604020202020204" pitchFamily="34" charset="0"/>
              </a:rPr>
              <a:t>HCD-230</a:t>
            </a:r>
          </a:p>
          <a:p>
            <a:r>
              <a:rPr lang="en-US" altLang="en-US" dirty="0">
                <a:latin typeface="Arial" panose="020B0604020202020204" pitchFamily="34" charset="0"/>
                <a:cs typeface="Arial" panose="020B0604020202020204" pitchFamily="34" charset="0"/>
              </a:rPr>
              <a:t>316 stainless steel construction</a:t>
            </a:r>
          </a:p>
          <a:p>
            <a:r>
              <a:rPr lang="en-US" altLang="en-US" dirty="0">
                <a:latin typeface="Arial" panose="020B0604020202020204" pitchFamily="34" charset="0"/>
                <a:cs typeface="Arial" panose="020B0604020202020204" pitchFamily="34" charset="0"/>
              </a:rPr>
              <a:t>Bird screen</a:t>
            </a:r>
          </a:p>
          <a:p>
            <a:r>
              <a:rPr lang="en-US" altLang="en-US" dirty="0">
                <a:latin typeface="Arial" panose="020B0604020202020204" pitchFamily="34" charset="0"/>
                <a:cs typeface="Arial" panose="020B0604020202020204" pitchFamily="34" charset="0"/>
              </a:rPr>
              <a:t>Pneumatic actuator with solenoid and feedback module</a:t>
            </a:r>
          </a:p>
          <a:p>
            <a:r>
              <a:rPr lang="en-US" altLang="en-US" dirty="0">
                <a:latin typeface="Arial" panose="020B0604020202020204" pitchFamily="34" charset="0"/>
                <a:cs typeface="Arial" panose="020B0604020202020204" pitchFamily="34" charset="0"/>
              </a:rPr>
              <a:t>Highly corrosive environment</a:t>
            </a:r>
          </a:p>
          <a:p>
            <a:endParaRPr lang="en-US" altLang="en-US" dirty="0"/>
          </a:p>
        </p:txBody>
      </p:sp>
      <p:pic>
        <p:nvPicPr>
          <p:cNvPr id="45060" name="Picture 5" descr="DSC05311"/>
          <p:cNvPicPr>
            <a:picLocks noChangeAspect="1" noChangeArrowheads="1"/>
          </p:cNvPicPr>
          <p:nvPr/>
        </p:nvPicPr>
        <p:blipFill>
          <a:blip r:embed="rId3">
            <a:extLst>
              <a:ext uri="{28A0092B-C50C-407E-A947-70E740481C1C}">
                <a14:useLocalDpi xmlns:a14="http://schemas.microsoft.com/office/drawing/2010/main" val="0"/>
              </a:ext>
            </a:extLst>
          </a:blip>
          <a:srcRect l="17241" t="6897" r="6897" b="10345"/>
          <a:stretch>
            <a:fillRect/>
          </a:stretch>
        </p:blipFill>
        <p:spPr bwMode="auto">
          <a:xfrm>
            <a:off x="4572000" y="1371600"/>
            <a:ext cx="403860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6096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sz="3600" dirty="0" smtClean="0">
                <a:solidFill>
                  <a:srgbClr val="005A9C"/>
                </a:solidFill>
                <a:effectLst/>
                <a:latin typeface="Arial" panose="020B0604020202020204" pitchFamily="34" charset="0"/>
                <a:cs typeface="Arial" panose="020B0604020202020204" pitchFamily="34" charset="0"/>
              </a:rPr>
              <a:t>Integrity</a:t>
            </a:r>
          </a:p>
        </p:txBody>
      </p:sp>
      <p:graphicFrame>
        <p:nvGraphicFramePr>
          <p:cNvPr id="20483" name="Object 5"/>
          <p:cNvGraphicFramePr>
            <a:graphicFrameLocks noGrp="1" noChangeAspect="1"/>
          </p:cNvGraphicFramePr>
          <p:nvPr>
            <p:ph sz="half" idx="2"/>
          </p:nvPr>
        </p:nvGraphicFramePr>
        <p:xfrm>
          <a:off x="762000" y="1143000"/>
          <a:ext cx="7467600" cy="4535488"/>
        </p:xfrm>
        <a:graphic>
          <a:graphicData uri="http://schemas.openxmlformats.org/presentationml/2006/ole">
            <mc:AlternateContent xmlns:mc="http://schemas.openxmlformats.org/markup-compatibility/2006">
              <mc:Choice xmlns:v="urn:schemas-microsoft-com:vml" Requires="v">
                <p:oleObj spid="_x0000_s20491" name="Worksheet" r:id="rId4" imgW="5724786" imgH="3476833" progId="Excel.Sheet.8">
                  <p:embed/>
                </p:oleObj>
              </mc:Choice>
              <mc:Fallback>
                <p:oleObj name="Worksheet" r:id="rId4" imgW="5724786" imgH="3476833" progId="Excel.Shee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143000"/>
                        <a:ext cx="7467600"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Custom Heavy Duty Products</a:t>
            </a:r>
          </a:p>
        </p:txBody>
      </p:sp>
      <p:sp>
        <p:nvSpPr>
          <p:cNvPr id="46083" name="Rectangle 3"/>
          <p:cNvSpPr>
            <a:spLocks noChangeArrowheads="1"/>
          </p:cNvSpPr>
          <p:nvPr/>
        </p:nvSpPr>
        <p:spPr bwMode="auto">
          <a:xfrm>
            <a:off x="533400" y="1371600"/>
            <a:ext cx="426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r>
              <a:rPr lang="en-US" altLang="en-US" dirty="0">
                <a:latin typeface="Arial" panose="020B0604020202020204" pitchFamily="34" charset="0"/>
                <a:cs typeface="Arial" panose="020B0604020202020204" pitchFamily="34" charset="0"/>
              </a:rPr>
              <a:t>HCD-530</a:t>
            </a:r>
          </a:p>
          <a:p>
            <a:r>
              <a:rPr lang="en-US" altLang="en-US" dirty="0">
                <a:latin typeface="Arial" panose="020B0604020202020204" pitchFamily="34" charset="0"/>
                <a:cs typeface="Arial" panose="020B0604020202020204" pitchFamily="34" charset="0"/>
              </a:rPr>
              <a:t>Designed for continuous operation a 1000°F</a:t>
            </a:r>
          </a:p>
          <a:p>
            <a:r>
              <a:rPr lang="en-US" altLang="en-US" dirty="0">
                <a:latin typeface="Arial" panose="020B0604020202020204" pitchFamily="34" charset="0"/>
                <a:cs typeface="Arial" panose="020B0604020202020204" pitchFamily="34" charset="0"/>
              </a:rPr>
              <a:t>High temperature coating</a:t>
            </a:r>
          </a:p>
          <a:p>
            <a:r>
              <a:rPr lang="en-US" altLang="en-US" dirty="0">
                <a:latin typeface="Arial" panose="020B0604020202020204" pitchFamily="34" charset="0"/>
                <a:cs typeface="Arial" panose="020B0604020202020204" pitchFamily="34" charset="0"/>
              </a:rPr>
              <a:t>Fiberglass seals</a:t>
            </a:r>
          </a:p>
          <a:p>
            <a:r>
              <a:rPr lang="en-US" altLang="en-US" dirty="0">
                <a:latin typeface="Arial" panose="020B0604020202020204" pitchFamily="34" charset="0"/>
                <a:cs typeface="Arial" panose="020B0604020202020204" pitchFamily="34" charset="0"/>
              </a:rPr>
              <a:t>High temperature blade</a:t>
            </a:r>
          </a:p>
        </p:txBody>
      </p:sp>
      <p:pic>
        <p:nvPicPr>
          <p:cNvPr id="46084" name="Picture 5" descr="MVC-010F"/>
          <p:cNvPicPr>
            <a:picLocks noChangeAspect="1" noChangeArrowheads="1"/>
          </p:cNvPicPr>
          <p:nvPr/>
        </p:nvPicPr>
        <p:blipFill>
          <a:blip r:embed="rId3">
            <a:extLst>
              <a:ext uri="{28A0092B-C50C-407E-A947-70E740481C1C}">
                <a14:useLocalDpi xmlns:a14="http://schemas.microsoft.com/office/drawing/2010/main" val="0"/>
              </a:ext>
            </a:extLst>
          </a:blip>
          <a:srcRect l="13208" r="32076"/>
          <a:stretch>
            <a:fillRect/>
          </a:stretch>
        </p:blipFill>
        <p:spPr bwMode="auto">
          <a:xfrm>
            <a:off x="5410200" y="1371600"/>
            <a:ext cx="25574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Questions</a:t>
            </a:r>
          </a:p>
        </p:txBody>
      </p:sp>
      <p:sp>
        <p:nvSpPr>
          <p:cNvPr id="47107" name="Rectangle 3"/>
          <p:cNvSpPr>
            <a:spLocks noChangeArrowheads="1"/>
          </p:cNvSpPr>
          <p:nvPr/>
        </p:nvSpPr>
        <p:spPr bwMode="auto">
          <a:xfrm>
            <a:off x="3048000" y="304800"/>
            <a:ext cx="6019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buFontTx/>
              <a:buNone/>
            </a:pPr>
            <a:r>
              <a:rPr lang="en-US" altLang="en-US" sz="4000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52400" y="1447800"/>
            <a:ext cx="4953000" cy="4343400"/>
          </a:xfrm>
        </p:spPr>
        <p:txBody>
          <a:bodyPr/>
          <a:lstStyle/>
          <a:p>
            <a:pPr eaLnBrk="1" hangingPunct="1"/>
            <a:r>
              <a:rPr lang="en-US" altLang="en-US" sz="2400" dirty="0" smtClean="0"/>
              <a:t>High Temperatures - Up to 1200</a:t>
            </a:r>
            <a:r>
              <a:rPr lang="en-US" altLang="en-US" sz="2400" dirty="0" smtClean="0">
                <a:cs typeface="Times New Roman" pitchFamily="18" charset="0"/>
              </a:rPr>
              <a:t>°</a:t>
            </a:r>
            <a:r>
              <a:rPr lang="en-US" altLang="en-US" sz="2400" dirty="0" smtClean="0"/>
              <a:t> F</a:t>
            </a:r>
          </a:p>
          <a:p>
            <a:pPr eaLnBrk="1" hangingPunct="1"/>
            <a:r>
              <a:rPr lang="en-US" altLang="en-US" sz="2400" dirty="0" smtClean="0"/>
              <a:t>High Velocity - Up to 6500 FPM</a:t>
            </a:r>
          </a:p>
          <a:p>
            <a:pPr eaLnBrk="1" hangingPunct="1"/>
            <a:r>
              <a:rPr lang="en-US" altLang="en-US" sz="2400" dirty="0" smtClean="0"/>
              <a:t>Size</a:t>
            </a:r>
          </a:p>
          <a:p>
            <a:pPr lvl="1" eaLnBrk="1" hangingPunct="1"/>
            <a:r>
              <a:rPr lang="en-US" altLang="en-US" sz="2000" dirty="0" smtClean="0"/>
              <a:t>Standard rounds up to 72 in. DIA</a:t>
            </a:r>
          </a:p>
          <a:p>
            <a:pPr lvl="1" eaLnBrk="1" hangingPunct="1"/>
            <a:r>
              <a:rPr lang="en-US" altLang="en-US" sz="2000" dirty="0" smtClean="0"/>
              <a:t>Custom rounds up to 120 in.  DIA</a:t>
            </a:r>
          </a:p>
          <a:p>
            <a:pPr lvl="1" eaLnBrk="1" hangingPunct="1"/>
            <a:r>
              <a:rPr lang="en-US" altLang="en-US" sz="2000" dirty="0" smtClean="0"/>
              <a:t>Standard rectangular up to 72 in. wide</a:t>
            </a:r>
          </a:p>
          <a:p>
            <a:pPr lvl="1" eaLnBrk="1" hangingPunct="1"/>
            <a:r>
              <a:rPr lang="en-US" altLang="en-US" sz="2000" dirty="0" smtClean="0"/>
              <a:t>Custom </a:t>
            </a:r>
            <a:r>
              <a:rPr lang="en-US" altLang="en-US" sz="2000" dirty="0" err="1" smtClean="0"/>
              <a:t>rectangulars</a:t>
            </a:r>
            <a:r>
              <a:rPr lang="en-US" altLang="en-US" sz="2000" dirty="0" smtClean="0"/>
              <a:t> 250+ in. wide</a:t>
            </a:r>
          </a:p>
        </p:txBody>
      </p:sp>
      <p:sp>
        <p:nvSpPr>
          <p:cNvPr id="55302" name="Rectangle 6"/>
          <p:cNvSpPr>
            <a:spLocks noChangeArrowheads="1"/>
          </p:cNvSpPr>
          <p:nvPr/>
        </p:nvSpPr>
        <p:spPr bwMode="auto">
          <a:xfrm>
            <a:off x="6096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sz="3600" dirty="0" smtClean="0">
                <a:solidFill>
                  <a:srgbClr val="005A9C"/>
                </a:solidFill>
                <a:latin typeface="Arial" panose="020B0604020202020204" pitchFamily="34" charset="0"/>
                <a:cs typeface="Arial" panose="020B0604020202020204" pitchFamily="34" charset="0"/>
              </a:rPr>
              <a:t>Integrity</a:t>
            </a:r>
          </a:p>
        </p:txBody>
      </p:sp>
      <p:pic>
        <p:nvPicPr>
          <p:cNvPr id="21508" name="Picture 7" descr="Big HCDR Painted 2001"/>
          <p:cNvPicPr>
            <a:picLocks noChangeAspect="1" noChangeArrowheads="1"/>
          </p:cNvPicPr>
          <p:nvPr/>
        </p:nvPicPr>
        <p:blipFill>
          <a:blip r:embed="rId3">
            <a:extLst>
              <a:ext uri="{28A0092B-C50C-407E-A947-70E740481C1C}">
                <a14:useLocalDpi xmlns:a14="http://schemas.microsoft.com/office/drawing/2010/main" val="0"/>
              </a:ext>
            </a:extLst>
          </a:blip>
          <a:srcRect l="3947" r="11842"/>
          <a:stretch>
            <a:fillRect/>
          </a:stretch>
        </p:blipFill>
        <p:spPr bwMode="auto">
          <a:xfrm>
            <a:off x="5199063" y="1447800"/>
            <a:ext cx="394493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CD-220 Dam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1447800"/>
            <a:ext cx="32083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Grp="1" noChangeArrowheads="1"/>
          </p:cNvSpPr>
          <p:nvPr>
            <p:ph idx="1"/>
          </p:nvPr>
        </p:nvSpPr>
        <p:spPr>
          <a:xfrm>
            <a:off x="457200" y="1371600"/>
            <a:ext cx="4921250" cy="4343400"/>
          </a:xfrm>
        </p:spPr>
        <p:txBody>
          <a:bodyPr/>
          <a:lstStyle/>
          <a:p>
            <a:pPr eaLnBrk="1" hangingPunct="1"/>
            <a:r>
              <a:rPr lang="en-US" altLang="en-US" dirty="0" smtClean="0"/>
              <a:t>Channel Frame</a:t>
            </a:r>
          </a:p>
          <a:p>
            <a:pPr eaLnBrk="1" hangingPunct="1"/>
            <a:r>
              <a:rPr lang="en-US" altLang="en-US" dirty="0" smtClean="0"/>
              <a:t>Flange Mounted</a:t>
            </a:r>
          </a:p>
          <a:p>
            <a:pPr eaLnBrk="1" hangingPunct="1"/>
            <a:r>
              <a:rPr lang="en-US" altLang="en-US" dirty="0" smtClean="0"/>
              <a:t>HD dampers use actual inside dimensions</a:t>
            </a:r>
          </a:p>
          <a:p>
            <a:pPr eaLnBrk="1" hangingPunct="1"/>
            <a:r>
              <a:rPr lang="en-US" altLang="en-US" dirty="0" smtClean="0"/>
              <a:t>Up to 2 in. diameter axles</a:t>
            </a:r>
          </a:p>
          <a:p>
            <a:pPr eaLnBrk="1" hangingPunct="1"/>
            <a:r>
              <a:rPr lang="en-US" altLang="en-US" dirty="0" smtClean="0"/>
              <a:t>Up to ¼ in. thick frame material</a:t>
            </a:r>
          </a:p>
        </p:txBody>
      </p:sp>
      <p:sp>
        <p:nvSpPr>
          <p:cNvPr id="56326" name="Rectangle 6"/>
          <p:cNvSpPr>
            <a:spLocks noChangeArrowheads="1"/>
          </p:cNvSpPr>
          <p:nvPr/>
        </p:nvSpPr>
        <p:spPr bwMode="auto">
          <a:xfrm>
            <a:off x="6096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Construction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096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sz="3600" dirty="0" smtClean="0">
                <a:solidFill>
                  <a:srgbClr val="005A9C"/>
                </a:solidFill>
                <a:effectLst/>
                <a:latin typeface="Arial" panose="020B0604020202020204" pitchFamily="34" charset="0"/>
                <a:cs typeface="Arial" panose="020B0604020202020204" pitchFamily="34" charset="0"/>
              </a:rPr>
              <a:t>Gravity Operated Dampers</a:t>
            </a:r>
          </a:p>
        </p:txBody>
      </p:sp>
      <p:sp>
        <p:nvSpPr>
          <p:cNvPr id="23555" name="Rectangle 3"/>
          <p:cNvSpPr>
            <a:spLocks noGrp="1" noChangeArrowheads="1"/>
          </p:cNvSpPr>
          <p:nvPr>
            <p:ph idx="1"/>
          </p:nvPr>
        </p:nvSpPr>
        <p:spPr>
          <a:xfrm>
            <a:off x="628934" y="1219200"/>
            <a:ext cx="5086066" cy="4343400"/>
          </a:xfrm>
        </p:spPr>
        <p:txBody>
          <a:bodyPr/>
          <a:lstStyle/>
          <a:p>
            <a:pPr eaLnBrk="1" hangingPunct="1"/>
            <a:r>
              <a:rPr lang="en-US" altLang="en-US" dirty="0" smtClean="0"/>
              <a:t>Backdraft</a:t>
            </a:r>
          </a:p>
          <a:p>
            <a:pPr lvl="1" eaLnBrk="1" hangingPunct="1"/>
            <a:r>
              <a:rPr lang="en-US" altLang="en-US" dirty="0" smtClean="0"/>
              <a:t>Gravity operated</a:t>
            </a:r>
          </a:p>
          <a:p>
            <a:pPr lvl="1" eaLnBrk="1" hangingPunct="1"/>
            <a:r>
              <a:rPr lang="en-US" altLang="en-US" dirty="0" smtClean="0"/>
              <a:t>Airflow in one direction only</a:t>
            </a:r>
          </a:p>
          <a:p>
            <a:pPr lvl="1" eaLnBrk="1" hangingPunct="1"/>
            <a:r>
              <a:rPr lang="en-US" altLang="en-US" dirty="0" smtClean="0"/>
              <a:t>Six standard models</a:t>
            </a:r>
          </a:p>
          <a:p>
            <a:pPr lvl="2" eaLnBrk="1" hangingPunct="1"/>
            <a:r>
              <a:rPr lang="en-US" altLang="en-US" dirty="0" smtClean="0"/>
              <a:t>HB series</a:t>
            </a:r>
          </a:p>
          <a:p>
            <a:pPr lvl="2" eaLnBrk="1" hangingPunct="1"/>
            <a:r>
              <a:rPr lang="en-US" altLang="en-US" dirty="0" smtClean="0"/>
              <a:t>HBR series</a:t>
            </a:r>
          </a:p>
          <a:p>
            <a:pPr lvl="1" eaLnBrk="1" hangingPunct="1"/>
            <a:r>
              <a:rPr lang="en-US" altLang="en-US" dirty="0" smtClean="0"/>
              <a:t>20 in </a:t>
            </a:r>
            <a:r>
              <a:rPr lang="en-US" altLang="en-US" dirty="0" err="1" smtClean="0"/>
              <a:t>wg</a:t>
            </a:r>
            <a:r>
              <a:rPr lang="en-US" altLang="en-US" dirty="0" smtClean="0"/>
              <a:t>. max pressure</a:t>
            </a:r>
          </a:p>
          <a:p>
            <a:pPr lvl="1" eaLnBrk="1" hangingPunct="1"/>
            <a:r>
              <a:rPr lang="en-US" altLang="en-US" dirty="0" smtClean="0"/>
              <a:t>6,400 </a:t>
            </a:r>
            <a:r>
              <a:rPr lang="en-US" altLang="en-US" dirty="0" err="1" smtClean="0"/>
              <a:t>ft</a:t>
            </a:r>
            <a:r>
              <a:rPr lang="en-US" altLang="en-US" dirty="0" smtClean="0"/>
              <a:t>/min max velocity</a:t>
            </a:r>
          </a:p>
          <a:p>
            <a:pPr lvl="1" eaLnBrk="1" hangingPunct="1"/>
            <a:r>
              <a:rPr lang="en-US" altLang="en-US" dirty="0" smtClean="0"/>
              <a:t>Blower outlet applications</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9200"/>
            <a:ext cx="2438400"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descr="H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13138"/>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096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sz="3600" dirty="0" smtClean="0">
                <a:solidFill>
                  <a:srgbClr val="005A9C"/>
                </a:solidFill>
                <a:effectLst/>
                <a:latin typeface="Arial" panose="020B0604020202020204" pitchFamily="34" charset="0"/>
                <a:cs typeface="Arial" panose="020B0604020202020204" pitchFamily="34" charset="0"/>
              </a:rPr>
              <a:t>Gravity Operated Dampers</a:t>
            </a:r>
          </a:p>
        </p:txBody>
      </p:sp>
      <p:sp>
        <p:nvSpPr>
          <p:cNvPr id="24579" name="Rectangle 3"/>
          <p:cNvSpPr>
            <a:spLocks noGrp="1" noChangeArrowheads="1"/>
          </p:cNvSpPr>
          <p:nvPr>
            <p:ph idx="1"/>
          </p:nvPr>
        </p:nvSpPr>
        <p:spPr>
          <a:xfrm>
            <a:off x="914400" y="1417638"/>
            <a:ext cx="5715000" cy="3124200"/>
          </a:xfrm>
        </p:spPr>
        <p:txBody>
          <a:bodyPr/>
          <a:lstStyle/>
          <a:p>
            <a:pPr eaLnBrk="1" hangingPunct="1"/>
            <a:r>
              <a:rPr lang="en-US" altLang="en-US" dirty="0" smtClean="0"/>
              <a:t>HBR-050</a:t>
            </a:r>
          </a:p>
          <a:p>
            <a:pPr lvl="1" eaLnBrk="1" hangingPunct="1"/>
            <a:r>
              <a:rPr lang="en-US" altLang="en-US" dirty="0" smtClean="0"/>
              <a:t>Gravity operated</a:t>
            </a:r>
          </a:p>
          <a:p>
            <a:pPr lvl="1" eaLnBrk="1" hangingPunct="1"/>
            <a:r>
              <a:rPr lang="en-US" altLang="en-US" dirty="0" smtClean="0"/>
              <a:t>Airflow in one direction only</a:t>
            </a:r>
          </a:p>
          <a:p>
            <a:pPr lvl="1" eaLnBrk="1" hangingPunct="1"/>
            <a:r>
              <a:rPr lang="en-US" altLang="en-US" dirty="0" smtClean="0"/>
              <a:t>6 in </a:t>
            </a:r>
            <a:r>
              <a:rPr lang="en-US" altLang="en-US" dirty="0" err="1" smtClean="0"/>
              <a:t>wg</a:t>
            </a:r>
            <a:r>
              <a:rPr lang="en-US" altLang="en-US" dirty="0" smtClean="0"/>
              <a:t>. max pressure</a:t>
            </a:r>
          </a:p>
          <a:p>
            <a:pPr lvl="1" eaLnBrk="1" hangingPunct="1"/>
            <a:r>
              <a:rPr lang="en-US" altLang="en-US" dirty="0" smtClean="0"/>
              <a:t>4000 </a:t>
            </a:r>
            <a:r>
              <a:rPr lang="en-US" altLang="en-US" dirty="0" err="1" smtClean="0"/>
              <a:t>ft</a:t>
            </a:r>
            <a:r>
              <a:rPr lang="en-US" altLang="en-US" dirty="0" smtClean="0"/>
              <a:t>/min max velocity</a:t>
            </a:r>
          </a:p>
          <a:p>
            <a:pPr lvl="1" eaLnBrk="1" hangingPunct="1"/>
            <a:r>
              <a:rPr lang="en-US" altLang="en-US" dirty="0" smtClean="0"/>
              <a:t>Wide mounting flanges with customizable bolt holes</a:t>
            </a:r>
          </a:p>
        </p:txBody>
      </p:sp>
      <p:pic>
        <p:nvPicPr>
          <p:cNvPr id="2458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050" y="1447800"/>
            <a:ext cx="28225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34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dirty="0" smtClean="0">
                <a:solidFill>
                  <a:srgbClr val="005A9C"/>
                </a:solidFill>
                <a:effectLst/>
                <a:latin typeface="Arial" panose="020B0604020202020204" pitchFamily="34" charset="0"/>
                <a:cs typeface="Arial" panose="020B0604020202020204" pitchFamily="34" charset="0"/>
              </a:rPr>
              <a:t>Gravity Operated Dampers</a:t>
            </a:r>
          </a:p>
        </p:txBody>
      </p:sp>
      <p:sp>
        <p:nvSpPr>
          <p:cNvPr id="25603" name="Rectangle 3"/>
          <p:cNvSpPr>
            <a:spLocks noGrp="1" noChangeArrowheads="1"/>
          </p:cNvSpPr>
          <p:nvPr>
            <p:ph idx="1"/>
          </p:nvPr>
        </p:nvSpPr>
        <p:spPr>
          <a:xfrm>
            <a:off x="228600" y="1143000"/>
            <a:ext cx="5867400" cy="5410200"/>
          </a:xfrm>
        </p:spPr>
        <p:txBody>
          <a:bodyPr/>
          <a:lstStyle/>
          <a:p>
            <a:pPr eaLnBrk="1" hangingPunct="1"/>
            <a:r>
              <a:rPr lang="en-US" altLang="en-US" dirty="0" smtClean="0"/>
              <a:t>HPR</a:t>
            </a:r>
          </a:p>
          <a:p>
            <a:pPr lvl="1" eaLnBrk="1" hangingPunct="1"/>
            <a:r>
              <a:rPr lang="en-US" altLang="en-US" dirty="0" smtClean="0"/>
              <a:t>Gravity operated</a:t>
            </a:r>
          </a:p>
          <a:p>
            <a:pPr lvl="1" eaLnBrk="1" hangingPunct="1"/>
            <a:r>
              <a:rPr lang="en-US" altLang="en-US" dirty="0" smtClean="0"/>
              <a:t>Airflow in one direction only</a:t>
            </a:r>
          </a:p>
          <a:p>
            <a:pPr lvl="1" eaLnBrk="1" hangingPunct="1"/>
            <a:r>
              <a:rPr lang="en-US" altLang="en-US" dirty="0" smtClean="0"/>
              <a:t>Does not open until pressure reaches start-to-open pressure</a:t>
            </a:r>
          </a:p>
          <a:p>
            <a:pPr lvl="1" eaLnBrk="1" hangingPunct="1"/>
            <a:r>
              <a:rPr lang="en-US" altLang="en-US" dirty="0" smtClean="0"/>
              <a:t>Three standard models</a:t>
            </a:r>
          </a:p>
          <a:p>
            <a:pPr lvl="2" eaLnBrk="1" hangingPunct="1"/>
            <a:r>
              <a:rPr lang="en-US" altLang="en-US" dirty="0" smtClean="0"/>
              <a:t>HPR series</a:t>
            </a:r>
          </a:p>
          <a:p>
            <a:pPr lvl="1" eaLnBrk="1" hangingPunct="1"/>
            <a:r>
              <a:rPr lang="en-US" altLang="en-US" dirty="0" smtClean="0"/>
              <a:t>0.10 – 6.00 in </a:t>
            </a:r>
            <a:r>
              <a:rPr lang="en-US" altLang="en-US" dirty="0" err="1" smtClean="0"/>
              <a:t>wg</a:t>
            </a:r>
            <a:r>
              <a:rPr lang="en-US" altLang="en-US" dirty="0" smtClean="0"/>
              <a:t>. start-to-open pressure</a:t>
            </a:r>
          </a:p>
          <a:p>
            <a:pPr lvl="1" eaLnBrk="1" hangingPunct="1"/>
            <a:r>
              <a:rPr lang="en-US" altLang="en-US" dirty="0" smtClean="0"/>
              <a:t>20 in. </a:t>
            </a:r>
            <a:r>
              <a:rPr lang="en-US" altLang="en-US" dirty="0" err="1" smtClean="0"/>
              <a:t>wg</a:t>
            </a:r>
            <a:r>
              <a:rPr lang="en-US" altLang="en-US" dirty="0" smtClean="0"/>
              <a:t>. max pressure</a:t>
            </a:r>
          </a:p>
          <a:p>
            <a:pPr lvl="1" eaLnBrk="1" hangingPunct="1"/>
            <a:r>
              <a:rPr lang="en-US" altLang="en-US" dirty="0" smtClean="0"/>
              <a:t>6,400 </a:t>
            </a:r>
            <a:r>
              <a:rPr lang="en-US" altLang="en-US" dirty="0" err="1" smtClean="0"/>
              <a:t>ft</a:t>
            </a:r>
            <a:r>
              <a:rPr lang="en-US" altLang="en-US" dirty="0" smtClean="0"/>
              <a:t>/min max velocity</a:t>
            </a:r>
          </a:p>
        </p:txBody>
      </p:sp>
      <p:pic>
        <p:nvPicPr>
          <p:cNvPr id="25604" name="Picture 5" descr="HPR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09600" y="304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333399"/>
                </a:solidFill>
                <a:effectLst>
                  <a:outerShdw blurRad="38100" dist="38100" dir="2700000" algn="tl">
                    <a:srgbClr val="C0C0C0"/>
                  </a:outerShdw>
                </a:effectLst>
                <a:latin typeface="Tahoma" pitchFamily="34" charset="0"/>
              </a:defRPr>
            </a:lvl1pPr>
            <a:lvl2pPr algn="ctr">
              <a:defRPr sz="4000" b="1">
                <a:solidFill>
                  <a:srgbClr val="333399"/>
                </a:solidFill>
                <a:effectLst>
                  <a:outerShdw blurRad="38100" dist="38100" dir="2700000" algn="tl">
                    <a:srgbClr val="C0C0C0"/>
                  </a:outerShdw>
                </a:effectLst>
                <a:latin typeface="Tahoma" pitchFamily="34" charset="0"/>
              </a:defRPr>
            </a:lvl2pPr>
            <a:lvl3pPr algn="ctr">
              <a:defRPr sz="4000" b="1">
                <a:solidFill>
                  <a:srgbClr val="333399"/>
                </a:solidFill>
                <a:effectLst>
                  <a:outerShdw blurRad="38100" dist="38100" dir="2700000" algn="tl">
                    <a:srgbClr val="C0C0C0"/>
                  </a:outerShdw>
                </a:effectLst>
                <a:latin typeface="Tahoma" pitchFamily="34" charset="0"/>
              </a:defRPr>
            </a:lvl3pPr>
            <a:lvl4pPr algn="ctr">
              <a:defRPr sz="4000" b="1">
                <a:solidFill>
                  <a:srgbClr val="333399"/>
                </a:solidFill>
                <a:effectLst>
                  <a:outerShdw blurRad="38100" dist="38100" dir="2700000" algn="tl">
                    <a:srgbClr val="C0C0C0"/>
                  </a:outerShdw>
                </a:effectLst>
                <a:latin typeface="Tahoma" pitchFamily="34" charset="0"/>
              </a:defRPr>
            </a:lvl4pPr>
            <a:lvl5pPr algn="ctr">
              <a:defRPr sz="4000" b="1">
                <a:solidFill>
                  <a:srgbClr val="333399"/>
                </a:solidFill>
                <a:effectLst>
                  <a:outerShdw blurRad="38100" dist="38100" dir="2700000" algn="tl">
                    <a:srgbClr val="C0C0C0"/>
                  </a:outerShdw>
                </a:effectLst>
                <a:latin typeface="Tahoma" pitchFamily="34"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a:defRPr/>
            </a:pPr>
            <a:r>
              <a:rPr lang="en-US" altLang="en-US" sz="3600" dirty="0" smtClean="0">
                <a:solidFill>
                  <a:srgbClr val="005A9C"/>
                </a:solidFill>
                <a:effectLst/>
                <a:latin typeface="Arial" panose="020B0604020202020204" pitchFamily="34" charset="0"/>
                <a:cs typeface="Arial" panose="020B0604020202020204" pitchFamily="34" charset="0"/>
              </a:rPr>
              <a:t>Gravity Operated Dampers</a:t>
            </a:r>
          </a:p>
        </p:txBody>
      </p:sp>
      <p:sp>
        <p:nvSpPr>
          <p:cNvPr id="26627" name="Rectangle 3"/>
          <p:cNvSpPr>
            <a:spLocks noGrp="1" noChangeArrowheads="1"/>
          </p:cNvSpPr>
          <p:nvPr>
            <p:ph idx="1"/>
          </p:nvPr>
        </p:nvSpPr>
        <p:spPr>
          <a:xfrm>
            <a:off x="2590800" y="1600200"/>
            <a:ext cx="3733800" cy="533400"/>
          </a:xfrm>
        </p:spPr>
        <p:txBody>
          <a:bodyPr/>
          <a:lstStyle/>
          <a:p>
            <a:pPr eaLnBrk="1" hangingPunct="1">
              <a:buFontTx/>
              <a:buNone/>
            </a:pPr>
            <a:r>
              <a:rPr lang="en-US" altLang="en-US" sz="5400" dirty="0" smtClean="0"/>
              <a:t>HB – 2 3 0</a:t>
            </a:r>
          </a:p>
        </p:txBody>
      </p:sp>
      <p:sp>
        <p:nvSpPr>
          <p:cNvPr id="26628" name="Oval 5"/>
          <p:cNvSpPr>
            <a:spLocks noChangeArrowheads="1"/>
          </p:cNvSpPr>
          <p:nvPr/>
        </p:nvSpPr>
        <p:spPr bwMode="auto">
          <a:xfrm>
            <a:off x="2590800" y="1524000"/>
            <a:ext cx="1066800" cy="11430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spcBef>
                <a:spcPct val="0"/>
              </a:spcBef>
              <a:buFontTx/>
              <a:buNone/>
            </a:pPr>
            <a:endParaRPr lang="en-US" altLang="en-US" sz="2400"/>
          </a:p>
        </p:txBody>
      </p:sp>
      <p:sp>
        <p:nvSpPr>
          <p:cNvPr id="26629" name="Oval 6"/>
          <p:cNvSpPr>
            <a:spLocks noChangeArrowheads="1"/>
          </p:cNvSpPr>
          <p:nvPr/>
        </p:nvSpPr>
        <p:spPr bwMode="auto">
          <a:xfrm>
            <a:off x="4343400" y="1676400"/>
            <a:ext cx="457200" cy="838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spcBef>
                <a:spcPct val="0"/>
              </a:spcBef>
              <a:buFontTx/>
              <a:buNone/>
            </a:pPr>
            <a:endParaRPr lang="en-US" altLang="en-US" sz="2400"/>
          </a:p>
        </p:txBody>
      </p:sp>
      <p:sp>
        <p:nvSpPr>
          <p:cNvPr id="26630" name="Oval 8"/>
          <p:cNvSpPr>
            <a:spLocks noChangeArrowheads="1"/>
          </p:cNvSpPr>
          <p:nvPr/>
        </p:nvSpPr>
        <p:spPr bwMode="auto">
          <a:xfrm>
            <a:off x="4876800" y="1600200"/>
            <a:ext cx="1143000" cy="838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spcBef>
                <a:spcPct val="0"/>
              </a:spcBef>
              <a:buFontTx/>
              <a:buNone/>
            </a:pPr>
            <a:endParaRPr lang="en-US" altLang="en-US" sz="2400"/>
          </a:p>
        </p:txBody>
      </p:sp>
      <p:sp>
        <p:nvSpPr>
          <p:cNvPr id="26631" name="Line 10"/>
          <p:cNvSpPr>
            <a:spLocks noChangeShapeType="1"/>
          </p:cNvSpPr>
          <p:nvPr/>
        </p:nvSpPr>
        <p:spPr bwMode="auto">
          <a:xfrm flipH="1">
            <a:off x="2209800" y="2590800"/>
            <a:ext cx="685800" cy="533400"/>
          </a:xfrm>
          <a:prstGeom prst="line">
            <a:avLst/>
          </a:prstGeom>
          <a:noFill/>
          <a:ln w="3810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Line 11"/>
          <p:cNvSpPr>
            <a:spLocks noChangeShapeType="1"/>
          </p:cNvSpPr>
          <p:nvPr/>
        </p:nvSpPr>
        <p:spPr bwMode="auto">
          <a:xfrm flipH="1">
            <a:off x="4495800" y="2514600"/>
            <a:ext cx="0" cy="609600"/>
          </a:xfrm>
          <a:prstGeom prst="line">
            <a:avLst/>
          </a:prstGeom>
          <a:noFill/>
          <a:ln w="3810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3" name="Text Box 13"/>
          <p:cNvSpPr txBox="1">
            <a:spLocks noChangeArrowheads="1"/>
          </p:cNvSpPr>
          <p:nvPr/>
        </p:nvSpPr>
        <p:spPr bwMode="auto">
          <a:xfrm>
            <a:off x="3505200" y="3278188"/>
            <a:ext cx="2514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lnSpc>
                <a:spcPct val="50000"/>
              </a:lnSpc>
              <a:spcBef>
                <a:spcPct val="50000"/>
              </a:spcBef>
              <a:buFontTx/>
              <a:buNone/>
            </a:pPr>
            <a:r>
              <a:rPr lang="en-US" altLang="en-US" sz="2400" b="1" dirty="0">
                <a:latin typeface="Arial" panose="020B0604020202020204" pitchFamily="34" charset="0"/>
                <a:cs typeface="Arial" panose="020B0604020202020204" pitchFamily="34" charset="0"/>
              </a:rPr>
              <a:t>Pressure Class</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0 = </a:t>
            </a:r>
            <a:r>
              <a:rPr lang="en-US" altLang="en-US" sz="2000" dirty="0" smtClean="0">
                <a:latin typeface="Arial" panose="020B0604020202020204" pitchFamily="34" charset="0"/>
                <a:cs typeface="Arial" panose="020B0604020202020204" pitchFamily="34" charset="0"/>
              </a:rPr>
              <a:t>up to 6 </a:t>
            </a:r>
            <a:r>
              <a:rPr lang="en-US" altLang="en-US" sz="2000" dirty="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wg</a:t>
            </a:r>
            <a:endParaRPr lang="en-US" altLang="en-US" sz="2000" dirty="0">
              <a:latin typeface="Arial" panose="020B0604020202020204" pitchFamily="34" charset="0"/>
              <a:cs typeface="Arial" panose="020B0604020202020204" pitchFamily="34" charset="0"/>
            </a:endParaRP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1 = </a:t>
            </a:r>
            <a:r>
              <a:rPr lang="en-US" altLang="en-US" sz="2000" dirty="0" smtClean="0">
                <a:latin typeface="Arial" panose="020B0604020202020204" pitchFamily="34" charset="0"/>
                <a:cs typeface="Arial" panose="020B0604020202020204" pitchFamily="34" charset="0"/>
              </a:rPr>
              <a:t>up to 8.5 </a:t>
            </a:r>
            <a:r>
              <a:rPr lang="en-US" altLang="en-US" sz="2000" dirty="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wg</a:t>
            </a:r>
            <a:r>
              <a:rPr lang="en-US" altLang="en-US" sz="2000" dirty="0">
                <a:latin typeface="Arial" panose="020B0604020202020204" pitchFamily="34" charset="0"/>
                <a:cs typeface="Arial" panose="020B0604020202020204" pitchFamily="34" charset="0"/>
              </a:rPr>
              <a:t>.</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2 = </a:t>
            </a:r>
            <a:r>
              <a:rPr lang="en-US" altLang="en-US" sz="2000" dirty="0" smtClean="0">
                <a:latin typeface="Arial" panose="020B0604020202020204" pitchFamily="34" charset="0"/>
                <a:cs typeface="Arial" panose="020B0604020202020204" pitchFamily="34" charset="0"/>
              </a:rPr>
              <a:t>up to13.5 </a:t>
            </a:r>
            <a:r>
              <a:rPr lang="en-US" altLang="en-US" sz="2000" dirty="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wg</a:t>
            </a:r>
            <a:r>
              <a:rPr lang="en-US" altLang="en-US" sz="2000" dirty="0">
                <a:latin typeface="Arial" panose="020B0604020202020204" pitchFamily="34" charset="0"/>
                <a:cs typeface="Arial" panose="020B0604020202020204" pitchFamily="34" charset="0"/>
              </a:rPr>
              <a:t>.</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3 = </a:t>
            </a:r>
            <a:r>
              <a:rPr lang="en-US" altLang="en-US" sz="2000" dirty="0" smtClean="0">
                <a:latin typeface="Arial" panose="020B0604020202020204" pitchFamily="34" charset="0"/>
                <a:cs typeface="Arial" panose="020B0604020202020204" pitchFamily="34" charset="0"/>
              </a:rPr>
              <a:t>up to 20 </a:t>
            </a:r>
            <a:r>
              <a:rPr lang="en-US" altLang="en-US" sz="2000" dirty="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wg</a:t>
            </a:r>
            <a:r>
              <a:rPr lang="en-US" altLang="en-US" sz="2400" dirty="0">
                <a:latin typeface="Arial" panose="020B0604020202020204" pitchFamily="34" charset="0"/>
                <a:cs typeface="Arial" panose="020B0604020202020204" pitchFamily="34" charset="0"/>
              </a:rPr>
              <a:t>.</a:t>
            </a:r>
          </a:p>
        </p:txBody>
      </p:sp>
      <p:sp>
        <p:nvSpPr>
          <p:cNvPr id="26634" name="Text Box 17"/>
          <p:cNvSpPr txBox="1">
            <a:spLocks noChangeArrowheads="1"/>
          </p:cNvSpPr>
          <p:nvPr/>
        </p:nvSpPr>
        <p:spPr bwMode="auto">
          <a:xfrm>
            <a:off x="6019800" y="3276600"/>
            <a:ext cx="3048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lnSpc>
                <a:spcPct val="50000"/>
              </a:lnSpc>
              <a:spcBef>
                <a:spcPct val="50000"/>
              </a:spcBef>
              <a:buFontTx/>
              <a:buNone/>
            </a:pPr>
            <a:r>
              <a:rPr lang="en-US" altLang="en-US" sz="2400" b="1" dirty="0">
                <a:latin typeface="Arial" panose="020B0604020202020204" pitchFamily="34" charset="0"/>
                <a:cs typeface="Arial" panose="020B0604020202020204" pitchFamily="34" charset="0"/>
              </a:rPr>
              <a:t>Blade Style</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10 = Aluminum</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20 = 2-V</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30 = Steel Airfoil</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40 = Aluminum Airfoil</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50 = Round Butterfly</a:t>
            </a:r>
          </a:p>
        </p:txBody>
      </p:sp>
      <p:sp>
        <p:nvSpPr>
          <p:cNvPr id="26635" name="Line 18"/>
          <p:cNvSpPr>
            <a:spLocks noChangeShapeType="1"/>
          </p:cNvSpPr>
          <p:nvPr/>
        </p:nvSpPr>
        <p:spPr bwMode="auto">
          <a:xfrm>
            <a:off x="5715000" y="2362200"/>
            <a:ext cx="990600" cy="762000"/>
          </a:xfrm>
          <a:prstGeom prst="line">
            <a:avLst/>
          </a:prstGeom>
          <a:noFill/>
          <a:ln w="3810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Text Box 20"/>
          <p:cNvSpPr txBox="1">
            <a:spLocks noChangeArrowheads="1"/>
          </p:cNvSpPr>
          <p:nvPr/>
        </p:nvSpPr>
        <p:spPr bwMode="auto">
          <a:xfrm>
            <a:off x="228600" y="3276600"/>
            <a:ext cx="32766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lnSpc>
                <a:spcPct val="50000"/>
              </a:lnSpc>
              <a:spcBef>
                <a:spcPct val="50000"/>
              </a:spcBef>
              <a:buFontTx/>
              <a:buNone/>
            </a:pPr>
            <a:r>
              <a:rPr lang="en-US" altLang="en-US" sz="2400" b="1" dirty="0">
                <a:latin typeface="Arial" panose="020B0604020202020204" pitchFamily="34" charset="0"/>
                <a:cs typeface="Arial" panose="020B0604020202020204" pitchFamily="34" charset="0"/>
              </a:rPr>
              <a:t>Product Family</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HB = Backdraft</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HPR = Pressure Relief</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HBR = </a:t>
            </a:r>
            <a:r>
              <a:rPr lang="en-US" altLang="en-US" sz="2000" dirty="0" smtClean="0">
                <a:latin typeface="Arial" panose="020B0604020202020204" pitchFamily="34" charset="0"/>
                <a:cs typeface="Arial" panose="020B0604020202020204" pitchFamily="34" charset="0"/>
              </a:rPr>
              <a:t>Round</a:t>
            </a:r>
          </a:p>
          <a:p>
            <a:pPr>
              <a:lnSpc>
                <a:spcPct val="50000"/>
              </a:lnSpc>
              <a:spcBef>
                <a:spcPct val="50000"/>
              </a:spcBef>
              <a:buFontTx/>
              <a:buNone/>
            </a:pPr>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           Backdraft</a:t>
            </a:r>
            <a:endParaRPr lang="en-US" alt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eenhec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reenheck Template.pptx" id="{FF0E2205-A918-4C64-98AB-9D155BEDF03F}" vid="{6396428E-3E98-482C-B914-953484FB588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Corporate_Template_2016</Template>
  <TotalTime>2380</TotalTime>
  <Words>2196</Words>
  <Application>Microsoft Office PowerPoint</Application>
  <PresentationFormat>On-screen Show (4:3)</PresentationFormat>
  <Paragraphs>302</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Greenheck Template</vt:lpstr>
      <vt:lpstr>Worksheet</vt:lpstr>
      <vt:lpstr>Heavy Duty/Industrial Dampers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Bubble Tight Dampers</vt:lpstr>
      <vt:lpstr>PowerPoint Presentation</vt:lpstr>
      <vt:lpstr>Bubble Tight Dampers</vt:lpstr>
      <vt:lpstr>Isolation Damper</vt:lpstr>
      <vt:lpstr>Blast Dampers</vt:lpstr>
      <vt:lpstr>Tornado Dampers</vt:lpstr>
      <vt:lpstr>Tunnel Dampers</vt:lpstr>
      <vt:lpstr>Tunnel Dampers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Greenheck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 Duty &amp; Tunnel Dampers</dc:title>
  <dc:creator>Busby</dc:creator>
  <cp:lastModifiedBy>Laduron, Nicole</cp:lastModifiedBy>
  <cp:revision>85</cp:revision>
  <cp:lastPrinted>2013-11-18T17:07:30Z</cp:lastPrinted>
  <dcterms:created xsi:type="dcterms:W3CDTF">2008-03-24T13:40:25Z</dcterms:created>
  <dcterms:modified xsi:type="dcterms:W3CDTF">2016-04-11T13:28:30Z</dcterms:modified>
</cp:coreProperties>
</file>