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4" r:id="rId1"/>
  </p:sldMasterIdLst>
  <p:notesMasterIdLst>
    <p:notesMasterId r:id="rId21"/>
  </p:notesMasterIdLst>
  <p:handoutMasterIdLst>
    <p:handoutMasterId r:id="rId22"/>
  </p:handoutMasterIdLst>
  <p:sldIdLst>
    <p:sldId id="258" r:id="rId2"/>
    <p:sldId id="285" r:id="rId3"/>
    <p:sldId id="467" r:id="rId4"/>
    <p:sldId id="301" r:id="rId5"/>
    <p:sldId id="290" r:id="rId6"/>
    <p:sldId id="383" r:id="rId7"/>
    <p:sldId id="384" r:id="rId8"/>
    <p:sldId id="294" r:id="rId9"/>
    <p:sldId id="363" r:id="rId10"/>
    <p:sldId id="477" r:id="rId11"/>
    <p:sldId id="293" r:id="rId12"/>
    <p:sldId id="478" r:id="rId13"/>
    <p:sldId id="480" r:id="rId14"/>
    <p:sldId id="398" r:id="rId15"/>
    <p:sldId id="399" r:id="rId16"/>
    <p:sldId id="359" r:id="rId17"/>
    <p:sldId id="360" r:id="rId18"/>
    <p:sldId id="476" r:id="rId19"/>
    <p:sldId id="481" r:id="rId20"/>
  </p:sldIdLst>
  <p:sldSz cx="9144000" cy="6858000" type="screen4x3"/>
  <p:notesSz cx="6950075" cy="9236075"/>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1920">
          <p15:clr>
            <a:srgbClr val="A4A3A4"/>
          </p15:clr>
        </p15:guide>
        <p15:guide id="2" pos="3168">
          <p15:clr>
            <a:srgbClr val="A4A3A4"/>
          </p15:clr>
        </p15:guide>
      </p15:sldGuideLst>
    </p:ext>
    <p:ext uri="{2D200454-40CA-4A62-9FC3-DE9A4176ACB9}">
      <p15:notesGuideLst xmlns:p15="http://schemas.microsoft.com/office/powerpoint/2012/main" xmlns="">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A9C"/>
    <a:srgbClr val="FF33CC"/>
    <a:srgbClr val="FFFF00"/>
    <a:srgbClr val="FF0000"/>
    <a:srgbClr val="FF6600"/>
    <a:srgbClr val="C0C0C0"/>
    <a:srgbClr val="A57133"/>
    <a:srgbClr val="0473D8"/>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878" autoAdjust="0"/>
  </p:normalViewPr>
  <p:slideViewPr>
    <p:cSldViewPr>
      <p:cViewPr varScale="1">
        <p:scale>
          <a:sx n="63" d="100"/>
          <a:sy n="63" d="100"/>
        </p:scale>
        <p:origin x="-1740" y="-96"/>
      </p:cViewPr>
      <p:guideLst>
        <p:guide orient="horz" pos="1920"/>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512"/>
    </p:cViewPr>
  </p:sorterViewPr>
  <p:notesViewPr>
    <p:cSldViewPr>
      <p:cViewPr>
        <p:scale>
          <a:sx n="75" d="100"/>
          <a:sy n="75" d="100"/>
        </p:scale>
        <p:origin x="-4050" y="-64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482" tIns="46241" rIns="92482" bIns="46241" numCol="1" anchor="ctr" anchorCtr="0" compatLnSpc="1">
            <a:prstTxWarp prst="textNoShape">
              <a:avLst/>
            </a:prstTxWarp>
          </a:bodyPr>
          <a:lstStyle>
            <a:lvl1pPr defTabSz="923925">
              <a:defRPr sz="1200"/>
            </a:lvl1pPr>
          </a:lstStyle>
          <a:p>
            <a:endParaRPr lang="en-US" altLang="en-US"/>
          </a:p>
        </p:txBody>
      </p:sp>
      <p:sp>
        <p:nvSpPr>
          <p:cNvPr id="114691" name="Rectangle 3"/>
          <p:cNvSpPr>
            <a:spLocks noGrp="1" noChangeArrowheads="1"/>
          </p:cNvSpPr>
          <p:nvPr>
            <p:ph type="dt" sz="quarter" idx="1"/>
          </p:nvPr>
        </p:nvSpPr>
        <p:spPr bwMode="auto">
          <a:xfrm>
            <a:off x="3938588" y="0"/>
            <a:ext cx="30114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482" tIns="46241" rIns="92482" bIns="46241" numCol="1" anchor="ctr" anchorCtr="0" compatLnSpc="1">
            <a:prstTxWarp prst="textNoShape">
              <a:avLst/>
            </a:prstTxWarp>
          </a:bodyPr>
          <a:lstStyle>
            <a:lvl1pPr algn="r" defTabSz="923925">
              <a:defRPr sz="1200"/>
            </a:lvl1pPr>
          </a:lstStyle>
          <a:p>
            <a:endParaRPr lang="en-US" altLang="en-US"/>
          </a:p>
        </p:txBody>
      </p:sp>
      <p:sp>
        <p:nvSpPr>
          <p:cNvPr id="114692" name="Rectangle 4"/>
          <p:cNvSpPr>
            <a:spLocks noGrp="1" noChangeArrowheads="1"/>
          </p:cNvSpPr>
          <p:nvPr>
            <p:ph type="ftr" sz="quarter" idx="2"/>
          </p:nvPr>
        </p:nvSpPr>
        <p:spPr bwMode="auto">
          <a:xfrm>
            <a:off x="0" y="8774113"/>
            <a:ext cx="30114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482" tIns="46241" rIns="92482" bIns="46241" numCol="1" anchor="b" anchorCtr="0" compatLnSpc="1">
            <a:prstTxWarp prst="textNoShape">
              <a:avLst/>
            </a:prstTxWarp>
          </a:bodyPr>
          <a:lstStyle>
            <a:lvl1pPr defTabSz="923925">
              <a:defRPr sz="1200"/>
            </a:lvl1pPr>
          </a:lstStyle>
          <a:p>
            <a:endParaRPr lang="en-US" altLang="en-US"/>
          </a:p>
        </p:txBody>
      </p:sp>
      <p:sp>
        <p:nvSpPr>
          <p:cNvPr id="114693" name="Rectangle 5"/>
          <p:cNvSpPr>
            <a:spLocks noGrp="1" noChangeArrowheads="1"/>
          </p:cNvSpPr>
          <p:nvPr>
            <p:ph type="sldNum" sz="quarter" idx="3"/>
          </p:nvPr>
        </p:nvSpPr>
        <p:spPr bwMode="auto">
          <a:xfrm>
            <a:off x="3938588" y="8774113"/>
            <a:ext cx="301148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482" tIns="46241" rIns="92482" bIns="46241" numCol="1" anchor="b" anchorCtr="0" compatLnSpc="1">
            <a:prstTxWarp prst="textNoShape">
              <a:avLst/>
            </a:prstTxWarp>
          </a:bodyPr>
          <a:lstStyle>
            <a:lvl1pPr algn="r" defTabSz="923925">
              <a:defRPr sz="1200"/>
            </a:lvl1pPr>
          </a:lstStyle>
          <a:p>
            <a:fld id="{E3631907-D603-4852-B6F0-DBCA097CD624}" type="slidenum">
              <a:rPr lang="en-US" altLang="en-US"/>
              <a:pPr/>
              <a:t>‹#›</a:t>
            </a:fld>
            <a:endParaRPr lang="en-US" altLang="en-US"/>
          </a:p>
        </p:txBody>
      </p:sp>
    </p:spTree>
    <p:extLst>
      <p:ext uri="{BB962C8B-B14F-4D97-AF65-F5344CB8AC3E}">
        <p14:creationId xmlns:p14="http://schemas.microsoft.com/office/powerpoint/2010/main" val="975935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1026"/>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482" tIns="46241" rIns="92482" bIns="46241" numCol="1" anchor="ctr" anchorCtr="0" compatLnSpc="1">
            <a:prstTxWarp prst="textNoShape">
              <a:avLst/>
            </a:prstTxWarp>
          </a:bodyPr>
          <a:lstStyle>
            <a:lvl1pPr defTabSz="923925">
              <a:defRPr sz="1200"/>
            </a:lvl1pPr>
          </a:lstStyle>
          <a:p>
            <a:endParaRPr lang="en-US" altLang="en-US"/>
          </a:p>
        </p:txBody>
      </p:sp>
      <p:sp>
        <p:nvSpPr>
          <p:cNvPr id="151555" name="Rectangle 1027"/>
          <p:cNvSpPr>
            <a:spLocks noGrp="1" noChangeArrowheads="1"/>
          </p:cNvSpPr>
          <p:nvPr>
            <p:ph type="dt" idx="1"/>
          </p:nvPr>
        </p:nvSpPr>
        <p:spPr bwMode="auto">
          <a:xfrm>
            <a:off x="3938588" y="0"/>
            <a:ext cx="30114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482" tIns="46241" rIns="92482" bIns="46241" numCol="1" anchor="ctr" anchorCtr="0" compatLnSpc="1">
            <a:prstTxWarp prst="textNoShape">
              <a:avLst/>
            </a:prstTxWarp>
          </a:bodyPr>
          <a:lstStyle>
            <a:lvl1pPr algn="r" defTabSz="923925">
              <a:defRPr sz="1200"/>
            </a:lvl1pPr>
          </a:lstStyle>
          <a:p>
            <a:endParaRPr lang="en-US" altLang="en-US"/>
          </a:p>
        </p:txBody>
      </p:sp>
      <p:sp>
        <p:nvSpPr>
          <p:cNvPr id="151556" name="Rectangle 1028"/>
          <p:cNvSpPr>
            <a:spLocks noGrp="1" noRot="1" noChangeAspect="1" noChangeArrowheads="1" noTextEdit="1"/>
          </p:cNvSpPr>
          <p:nvPr>
            <p:ph type="sldImg" idx="2"/>
          </p:nvPr>
        </p:nvSpPr>
        <p:spPr bwMode="auto">
          <a:xfrm>
            <a:off x="1166813" y="692150"/>
            <a:ext cx="4618037" cy="34639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1557" name="Rectangle 1029"/>
          <p:cNvSpPr>
            <a:spLocks noGrp="1" noChangeArrowheads="1"/>
          </p:cNvSpPr>
          <p:nvPr>
            <p:ph type="body" sz="quarter" idx="3"/>
          </p:nvPr>
        </p:nvSpPr>
        <p:spPr bwMode="auto">
          <a:xfrm>
            <a:off x="927100" y="4386263"/>
            <a:ext cx="5095875" cy="415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482" tIns="46241" rIns="92482" bIns="46241" numCol="1" anchor="ctr"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1558" name="Rectangle 1030"/>
          <p:cNvSpPr>
            <a:spLocks noGrp="1" noChangeArrowheads="1"/>
          </p:cNvSpPr>
          <p:nvPr>
            <p:ph type="ftr" sz="quarter" idx="4"/>
          </p:nvPr>
        </p:nvSpPr>
        <p:spPr bwMode="auto">
          <a:xfrm>
            <a:off x="0" y="8774113"/>
            <a:ext cx="30114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482" tIns="46241" rIns="92482" bIns="46241" numCol="1" anchor="b" anchorCtr="0" compatLnSpc="1">
            <a:prstTxWarp prst="textNoShape">
              <a:avLst/>
            </a:prstTxWarp>
          </a:bodyPr>
          <a:lstStyle>
            <a:lvl1pPr defTabSz="923925">
              <a:defRPr sz="1200"/>
            </a:lvl1pPr>
          </a:lstStyle>
          <a:p>
            <a:endParaRPr lang="en-US" altLang="en-US"/>
          </a:p>
        </p:txBody>
      </p:sp>
      <p:sp>
        <p:nvSpPr>
          <p:cNvPr id="151559" name="Rectangle 1031"/>
          <p:cNvSpPr>
            <a:spLocks noGrp="1" noChangeArrowheads="1"/>
          </p:cNvSpPr>
          <p:nvPr>
            <p:ph type="sldNum" sz="quarter" idx="5"/>
          </p:nvPr>
        </p:nvSpPr>
        <p:spPr bwMode="auto">
          <a:xfrm>
            <a:off x="3938588" y="8774113"/>
            <a:ext cx="301148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482" tIns="46241" rIns="92482" bIns="46241" numCol="1" anchor="b" anchorCtr="0" compatLnSpc="1">
            <a:prstTxWarp prst="textNoShape">
              <a:avLst/>
            </a:prstTxWarp>
          </a:bodyPr>
          <a:lstStyle>
            <a:lvl1pPr algn="r" defTabSz="923925">
              <a:defRPr sz="1200"/>
            </a:lvl1pPr>
          </a:lstStyle>
          <a:p>
            <a:fld id="{42DB9C12-819B-4C6E-A23F-D0A46DD96E92}" type="slidenum">
              <a:rPr lang="en-US" altLang="en-US"/>
              <a:pPr/>
              <a:t>‹#›</a:t>
            </a:fld>
            <a:endParaRPr lang="en-US" altLang="en-US"/>
          </a:p>
        </p:txBody>
      </p:sp>
    </p:spTree>
    <p:extLst>
      <p:ext uri="{BB962C8B-B14F-4D97-AF65-F5344CB8AC3E}">
        <p14:creationId xmlns:p14="http://schemas.microsoft.com/office/powerpoint/2010/main" val="16613612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31"/>
          <p:cNvSpPr>
            <a:spLocks noGrp="1" noChangeArrowheads="1"/>
          </p:cNvSpPr>
          <p:nvPr>
            <p:ph type="sldNum" sz="quarter" idx="5"/>
          </p:nvPr>
        </p:nvSpPr>
        <p:spPr>
          <a:ln/>
        </p:spPr>
        <p:txBody>
          <a:bodyPr/>
          <a:lstStyle/>
          <a:p>
            <a:fld id="{7616A79D-8ED1-4AF9-B560-34B3D5439321}" type="slidenum">
              <a:rPr lang="en-US" altLang="en-US"/>
              <a:pPr/>
              <a:t>1</a:t>
            </a:fld>
            <a:endParaRPr lang="en-US" altLang="en-US"/>
          </a:p>
        </p:txBody>
      </p:sp>
      <p:sp>
        <p:nvSpPr>
          <p:cNvPr id="152578"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414428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A975A35-1A17-467E-8967-B243AD5412D2}" type="slidenum">
              <a:rPr lang="en-US" altLang="en-US"/>
              <a:pPr/>
              <a:t>10</a:t>
            </a:fld>
            <a:endParaRPr lang="en-US" altLang="en-US"/>
          </a:p>
        </p:txBody>
      </p:sp>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a:noFill/>
        </p:spPr>
        <p:txBody>
          <a:bodyPr anchor="t"/>
          <a:lstStyle/>
          <a:p>
            <a:endParaRPr lang="en-US" altLang="en-US"/>
          </a:p>
          <a:p>
            <a:endParaRPr lang="en-US" altLang="en-US"/>
          </a:p>
        </p:txBody>
      </p:sp>
    </p:spTree>
    <p:extLst>
      <p:ext uri="{BB962C8B-B14F-4D97-AF65-F5344CB8AC3E}">
        <p14:creationId xmlns:p14="http://schemas.microsoft.com/office/powerpoint/2010/main" val="1194174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711EC0B-8455-4760-AE16-C3D3038FCDF4}" type="slidenum">
              <a:rPr lang="en-US" altLang="en-US"/>
              <a:pPr/>
              <a:t>11</a:t>
            </a:fld>
            <a:endParaRPr lang="en-US" alt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xfrm>
            <a:off x="1081088" y="4386263"/>
            <a:ext cx="5095875" cy="4157662"/>
          </a:xfrm>
          <a:noFill/>
        </p:spPr>
        <p:txBody>
          <a:bodyPr anchor="t"/>
          <a:lstStyle/>
          <a:p>
            <a:r>
              <a:rPr lang="en-US" altLang="en-US" dirty="0"/>
              <a:t>Marine dampers are typically used on ships, ferries, tug boats, off shore </a:t>
            </a:r>
            <a:r>
              <a:rPr lang="en-US" altLang="en-US" dirty="0" smtClean="0"/>
              <a:t>rigs,</a:t>
            </a:r>
            <a:br>
              <a:rPr lang="en-US" altLang="en-US" dirty="0" smtClean="0"/>
            </a:br>
            <a:r>
              <a:rPr lang="en-US" altLang="en-US" dirty="0" smtClean="0"/>
              <a:t>cruise </a:t>
            </a:r>
            <a:r>
              <a:rPr lang="en-US" altLang="en-US" dirty="0"/>
              <a:t>ships, and other marine applications. </a:t>
            </a:r>
            <a:r>
              <a:rPr lang="en-US" altLang="en-US" dirty="0" err="1"/>
              <a:t>Greenheck</a:t>
            </a:r>
            <a:r>
              <a:rPr lang="en-US" altLang="en-US" dirty="0"/>
              <a:t> is the first US manufacturer </a:t>
            </a:r>
            <a:r>
              <a:rPr lang="en-US" altLang="en-US" dirty="0" smtClean="0"/>
              <a:t/>
            </a:r>
            <a:br>
              <a:rPr lang="en-US" altLang="en-US" dirty="0" smtClean="0"/>
            </a:br>
            <a:r>
              <a:rPr lang="en-US" altLang="en-US" dirty="0" smtClean="0"/>
              <a:t>with </a:t>
            </a:r>
            <a:r>
              <a:rPr lang="en-US" altLang="en-US" dirty="0"/>
              <a:t>US Coast Guard Class A-60 division approval. The marine dampers were tested </a:t>
            </a:r>
            <a:r>
              <a:rPr lang="en-US" altLang="en-US" dirty="0" smtClean="0"/>
              <a:t/>
            </a:r>
            <a:br>
              <a:rPr lang="en-US" altLang="en-US" dirty="0" smtClean="0"/>
            </a:br>
            <a:r>
              <a:rPr lang="en-US" altLang="en-US" dirty="0" smtClean="0"/>
              <a:t>at </a:t>
            </a:r>
            <a:r>
              <a:rPr lang="en-US" altLang="en-US" dirty="0"/>
              <a:t>Underwriters Laboratories (UL) in accordance with International Maritime </a:t>
            </a:r>
            <a:r>
              <a:rPr lang="en-US" altLang="en-US" dirty="0" smtClean="0"/>
              <a:t>Organizations</a:t>
            </a:r>
            <a:br>
              <a:rPr lang="en-US" altLang="en-US" dirty="0" smtClean="0"/>
            </a:br>
            <a:r>
              <a:rPr lang="en-US" altLang="en-US" dirty="0" smtClean="0"/>
              <a:t>(</a:t>
            </a:r>
            <a:r>
              <a:rPr lang="en-US" altLang="en-US" dirty="0"/>
              <a:t>IMO) Fire Test Procedure code. They are also American Bureau of Shipping (ABS) approved. </a:t>
            </a:r>
          </a:p>
          <a:p>
            <a:endParaRPr lang="en-US" altLang="en-US" dirty="0"/>
          </a:p>
          <a:p>
            <a:r>
              <a:rPr lang="en-US" altLang="en-US" dirty="0"/>
              <a:t>Weight is always a concern on a ships and boats. Most of our competitors used a heavy </a:t>
            </a:r>
            <a:r>
              <a:rPr lang="en-US" altLang="en-US" dirty="0" smtClean="0"/>
              <a:t>duty</a:t>
            </a:r>
            <a:br>
              <a:rPr lang="en-US" altLang="en-US" dirty="0" smtClean="0"/>
            </a:br>
            <a:r>
              <a:rPr lang="en-US" altLang="en-US" dirty="0" smtClean="0"/>
              <a:t>type </a:t>
            </a:r>
            <a:r>
              <a:rPr lang="en-US" altLang="en-US" dirty="0"/>
              <a:t>damper, out of 10 </a:t>
            </a:r>
            <a:r>
              <a:rPr lang="en-US" altLang="en-US" dirty="0" err="1"/>
              <a:t>ga</a:t>
            </a:r>
            <a:r>
              <a:rPr lang="en-US" altLang="en-US" dirty="0"/>
              <a:t> or 12 </a:t>
            </a:r>
            <a:r>
              <a:rPr lang="en-US" altLang="en-US" dirty="0" err="1"/>
              <a:t>ga.</a:t>
            </a:r>
            <a:r>
              <a:rPr lang="en-US" altLang="en-US" dirty="0"/>
              <a:t> material. The biggest advantage </a:t>
            </a:r>
            <a:r>
              <a:rPr lang="en-US" altLang="en-US" dirty="0" err="1"/>
              <a:t>Greenheck</a:t>
            </a:r>
            <a:r>
              <a:rPr lang="en-US" altLang="en-US" dirty="0"/>
              <a:t> has we </a:t>
            </a:r>
            <a:r>
              <a:rPr lang="en-US" altLang="en-US" dirty="0" smtClean="0"/>
              <a:t>modified</a:t>
            </a:r>
            <a:br>
              <a:rPr lang="en-US" altLang="en-US" dirty="0" smtClean="0"/>
            </a:br>
            <a:r>
              <a:rPr lang="en-US" altLang="en-US" dirty="0" smtClean="0"/>
              <a:t>our </a:t>
            </a:r>
            <a:r>
              <a:rPr lang="en-US" altLang="en-US" dirty="0"/>
              <a:t>existing combination fire smoke and fire dampers to meet the requirements for marine </a:t>
            </a:r>
            <a:r>
              <a:rPr lang="en-US" altLang="en-US" dirty="0" smtClean="0"/>
              <a:t>applications.</a:t>
            </a:r>
            <a:br>
              <a:rPr lang="en-US" altLang="en-US" dirty="0" smtClean="0"/>
            </a:br>
            <a:r>
              <a:rPr lang="en-US" altLang="en-US" dirty="0" smtClean="0"/>
              <a:t>Compared </a:t>
            </a:r>
            <a:r>
              <a:rPr lang="en-US" altLang="en-US" dirty="0"/>
              <a:t>to our competitors, </a:t>
            </a:r>
            <a:r>
              <a:rPr lang="en-US" altLang="en-US" dirty="0" err="1"/>
              <a:t>Greenheck</a:t>
            </a:r>
            <a:r>
              <a:rPr lang="en-US" altLang="en-US" dirty="0"/>
              <a:t> marine dampers are 50% lighter. </a:t>
            </a:r>
            <a:r>
              <a:rPr lang="en-US" altLang="en-US" dirty="0" smtClean="0"/>
              <a:t/>
            </a:r>
            <a:br>
              <a:rPr lang="en-US" altLang="en-US" dirty="0" smtClean="0"/>
            </a:br>
            <a:r>
              <a:rPr lang="en-US" altLang="en-US" dirty="0" smtClean="0"/>
              <a:t>These </a:t>
            </a:r>
            <a:r>
              <a:rPr lang="en-US" altLang="en-US" dirty="0"/>
              <a:t>models are IMO and SSIMO series.</a:t>
            </a:r>
          </a:p>
          <a:p>
            <a:endParaRPr lang="en-US" altLang="en-US" dirty="0"/>
          </a:p>
        </p:txBody>
      </p:sp>
    </p:spTree>
    <p:extLst>
      <p:ext uri="{BB962C8B-B14F-4D97-AF65-F5344CB8AC3E}">
        <p14:creationId xmlns:p14="http://schemas.microsoft.com/office/powerpoint/2010/main" val="3316819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687E510-AF99-44E8-B9C4-50F3244CE70C}" type="slidenum">
              <a:rPr lang="en-US" altLang="en-US"/>
              <a:pPr/>
              <a:t>12</a:t>
            </a:fld>
            <a:endParaRPr lang="en-US" alt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noFill/>
        </p:spPr>
        <p:txBody>
          <a:bodyPr wrap="square" anchor="t"/>
          <a:lstStyle/>
          <a:p>
            <a:r>
              <a:rPr lang="en-US" altLang="en-US"/>
              <a:t>IMO-310/SSIMO-310 dampers are used in applications where only a fire rating is required. They are designed to be flange mounted. </a:t>
            </a:r>
          </a:p>
          <a:p>
            <a:endParaRPr lang="en-US" altLang="en-US"/>
          </a:p>
          <a:p>
            <a:endParaRPr lang="en-US" altLang="en-US"/>
          </a:p>
        </p:txBody>
      </p:sp>
    </p:spTree>
    <p:extLst>
      <p:ext uri="{BB962C8B-B14F-4D97-AF65-F5344CB8AC3E}">
        <p14:creationId xmlns:p14="http://schemas.microsoft.com/office/powerpoint/2010/main" val="1521558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A6BD7CC-518D-433E-A001-91C8B85C4723}" type="slidenum">
              <a:rPr lang="en-US" altLang="en-US"/>
              <a:pPr/>
              <a:t>13</a:t>
            </a:fld>
            <a:endParaRPr lang="en-US" altLang="en-US"/>
          </a:p>
        </p:txBody>
      </p:sp>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a:noFill/>
        </p:spPr>
        <p:txBody>
          <a:bodyPr anchor="t"/>
          <a:lstStyle/>
          <a:p>
            <a:r>
              <a:rPr lang="en-US" altLang="en-US" dirty="0"/>
              <a:t>IMO-311 and SSIMO-311 dampers are rated for fire and smoke applications. </a:t>
            </a:r>
            <a:r>
              <a:rPr lang="en-US" altLang="en-US" dirty="0" smtClean="0"/>
              <a:t/>
            </a:r>
            <a:br>
              <a:rPr lang="en-US" altLang="en-US" dirty="0" smtClean="0"/>
            </a:br>
            <a:r>
              <a:rPr lang="en-US" altLang="en-US" dirty="0" smtClean="0"/>
              <a:t>These </a:t>
            </a:r>
            <a:r>
              <a:rPr lang="en-US" altLang="en-US" dirty="0"/>
              <a:t>models are also flange </a:t>
            </a:r>
            <a:r>
              <a:rPr lang="en-US" altLang="en-US" dirty="0" smtClean="0"/>
              <a:t>mounted.</a:t>
            </a:r>
            <a:endParaRPr lang="en-US" altLang="en-US" dirty="0"/>
          </a:p>
        </p:txBody>
      </p:sp>
    </p:spTree>
    <p:extLst>
      <p:ext uri="{BB962C8B-B14F-4D97-AF65-F5344CB8AC3E}">
        <p14:creationId xmlns:p14="http://schemas.microsoft.com/office/powerpoint/2010/main" val="2486913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DCA290E-0133-409A-A6ED-6800E399DDAF}" type="slidenum">
              <a:rPr lang="en-US" altLang="en-US"/>
              <a:pPr/>
              <a:t>14</a:t>
            </a:fld>
            <a:endParaRPr lang="en-US" alt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wrap="square" anchor="t"/>
          <a:lstStyle/>
          <a:p>
            <a:endParaRPr lang="en-US" altLang="en-US"/>
          </a:p>
        </p:txBody>
      </p:sp>
    </p:spTree>
    <p:extLst>
      <p:ext uri="{BB962C8B-B14F-4D97-AF65-F5344CB8AC3E}">
        <p14:creationId xmlns:p14="http://schemas.microsoft.com/office/powerpoint/2010/main" val="2610606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69BD770-C052-478B-A95D-6A6ADF5A636B}" type="slidenum">
              <a:rPr lang="en-US" altLang="en-US"/>
              <a:pPr/>
              <a:t>15</a:t>
            </a:fld>
            <a:endParaRPr lang="en-US" altLang="en-US"/>
          </a:p>
        </p:txBody>
      </p:sp>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a:noFill/>
        </p:spPr>
        <p:txBody>
          <a:bodyPr anchor="t"/>
          <a:lstStyle/>
          <a:p>
            <a:r>
              <a:rPr lang="en-US" altLang="en-US" dirty="0" err="1"/>
              <a:t>Greenheck</a:t>
            </a:r>
            <a:r>
              <a:rPr lang="en-US" altLang="en-US" dirty="0"/>
              <a:t> was the 1</a:t>
            </a:r>
            <a:r>
              <a:rPr lang="en-US" altLang="en-US" baseline="30000" dirty="0"/>
              <a:t>st</a:t>
            </a:r>
            <a:r>
              <a:rPr lang="en-US" altLang="en-US" dirty="0"/>
              <a:t> manufacturer to have a complete line of dampers made </a:t>
            </a:r>
            <a:r>
              <a:rPr lang="en-US" altLang="en-US" dirty="0" smtClean="0"/>
              <a:t>from</a:t>
            </a:r>
            <a:br>
              <a:rPr lang="en-US" altLang="en-US" dirty="0" smtClean="0"/>
            </a:br>
            <a:r>
              <a:rPr lang="en-US" altLang="en-US" dirty="0" smtClean="0"/>
              <a:t>316 </a:t>
            </a:r>
            <a:r>
              <a:rPr lang="en-US" altLang="en-US" dirty="0"/>
              <a:t>stainless steel material as a standard product offering. 316 Stainless </a:t>
            </a:r>
            <a:r>
              <a:rPr lang="en-US" altLang="en-US" dirty="0" smtClean="0"/>
              <a:t>steel</a:t>
            </a:r>
            <a:br>
              <a:rPr lang="en-US" altLang="en-US" dirty="0" smtClean="0"/>
            </a:br>
            <a:r>
              <a:rPr lang="en-US" altLang="en-US" dirty="0" smtClean="0"/>
              <a:t>receives </a:t>
            </a:r>
            <a:r>
              <a:rPr lang="en-US" altLang="en-US" dirty="0"/>
              <a:t>an excellent rating on 115 of the 140 corrosive mediums.</a:t>
            </a:r>
          </a:p>
          <a:p>
            <a:endParaRPr lang="en-US" altLang="en-US" dirty="0"/>
          </a:p>
        </p:txBody>
      </p:sp>
    </p:spTree>
    <p:extLst>
      <p:ext uri="{BB962C8B-B14F-4D97-AF65-F5344CB8AC3E}">
        <p14:creationId xmlns:p14="http://schemas.microsoft.com/office/powerpoint/2010/main" val="2017708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EA7D156-B31A-4C6D-873C-3356CF73D9F2}" type="slidenum">
              <a:rPr lang="en-US" altLang="en-US"/>
              <a:pPr/>
              <a:t>16</a:t>
            </a:fld>
            <a:endParaRPr lang="en-US" altLang="en-US"/>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a:noFill/>
        </p:spPr>
        <p:txBody>
          <a:bodyPr wrap="square" anchor="t"/>
          <a:lstStyle/>
          <a:p>
            <a:r>
              <a:rPr lang="en-US" altLang="en-US"/>
              <a:t>This line of products offer excellent corrosion resistance in the applications listed on this slide.</a:t>
            </a:r>
          </a:p>
        </p:txBody>
      </p:sp>
    </p:spTree>
    <p:extLst>
      <p:ext uri="{BB962C8B-B14F-4D97-AF65-F5344CB8AC3E}">
        <p14:creationId xmlns:p14="http://schemas.microsoft.com/office/powerpoint/2010/main" val="2849506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869B051-EA36-4909-BA72-EDC55E2DDEA5}" type="slidenum">
              <a:rPr lang="en-US" altLang="en-US"/>
              <a:pPr/>
              <a:t>17</a:t>
            </a:fld>
            <a:endParaRPr lang="en-US" alt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a:noFill/>
        </p:spPr>
        <p:txBody>
          <a:bodyPr anchor="t"/>
          <a:lstStyle/>
          <a:p>
            <a:r>
              <a:rPr lang="en-US" altLang="en-US"/>
              <a:t>We have a wide range of products available from control to life safety dampers. </a:t>
            </a:r>
          </a:p>
        </p:txBody>
      </p:sp>
    </p:spTree>
    <p:extLst>
      <p:ext uri="{BB962C8B-B14F-4D97-AF65-F5344CB8AC3E}">
        <p14:creationId xmlns:p14="http://schemas.microsoft.com/office/powerpoint/2010/main" val="1240902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30A788A-0F80-4D29-A100-F4A3ADB3B439}" type="slidenum">
              <a:rPr lang="en-US" altLang="en-US"/>
              <a:pPr/>
              <a:t>18</a:t>
            </a:fld>
            <a:endParaRPr lang="en-US" altLang="en-US"/>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a:noFill/>
        </p:spPr>
        <p:txBody>
          <a:bodyPr anchor="t"/>
          <a:lstStyle/>
          <a:p>
            <a:r>
              <a:rPr lang="en-US" altLang="en-US" dirty="0"/>
              <a:t>Here's a list of products available for your marine application. </a:t>
            </a:r>
            <a:r>
              <a:rPr lang="en-US" altLang="en-US" dirty="0" smtClean="0"/>
              <a:t/>
            </a:r>
            <a:br>
              <a:rPr lang="en-US" altLang="en-US" dirty="0" smtClean="0"/>
            </a:br>
            <a:r>
              <a:rPr lang="en-US" altLang="en-US" dirty="0" smtClean="0"/>
              <a:t>The </a:t>
            </a:r>
            <a:r>
              <a:rPr lang="en-US" altLang="en-US" dirty="0"/>
              <a:t>models that are distinguished as 316SS start with SE (example SEFSD-211).</a:t>
            </a:r>
          </a:p>
          <a:p>
            <a:endParaRPr lang="en-US" altLang="en-US" dirty="0"/>
          </a:p>
        </p:txBody>
      </p:sp>
    </p:spTree>
    <p:extLst>
      <p:ext uri="{BB962C8B-B14F-4D97-AF65-F5344CB8AC3E}">
        <p14:creationId xmlns:p14="http://schemas.microsoft.com/office/powerpoint/2010/main" val="4085062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1952FB4-961D-493C-A655-FC5798682E96}" type="slidenum">
              <a:rPr lang="en-US" altLang="en-US"/>
              <a:pPr/>
              <a:t>2</a:t>
            </a:fld>
            <a:endParaRPr lang="en-US" altLang="en-US"/>
          </a:p>
        </p:txBody>
      </p:sp>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a:noFill/>
        </p:spPr>
        <p:txBody>
          <a:bodyPr anchor="t"/>
          <a:lstStyle/>
          <a:p>
            <a:r>
              <a:rPr lang="en-US" altLang="en-US"/>
              <a:t>Greenheck dampers bring the same quality engineering and manufacturing that has earned </a:t>
            </a:r>
          </a:p>
          <a:p>
            <a:r>
              <a:rPr lang="en-US" altLang="en-US"/>
              <a:t>Greenheck its position as an industry leader over the past 60 years. </a:t>
            </a:r>
          </a:p>
          <a:p>
            <a:endParaRPr lang="en-US" altLang="en-US"/>
          </a:p>
        </p:txBody>
      </p:sp>
    </p:spTree>
    <p:extLst>
      <p:ext uri="{BB962C8B-B14F-4D97-AF65-F5344CB8AC3E}">
        <p14:creationId xmlns:p14="http://schemas.microsoft.com/office/powerpoint/2010/main" val="517639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EF3BFA3-9630-4494-87B2-0BD03B87D918}" type="slidenum">
              <a:rPr lang="en-US" altLang="en-US"/>
              <a:pPr/>
              <a:t>3</a:t>
            </a:fld>
            <a:endParaRPr lang="en-US" altLang="en-US"/>
          </a:p>
        </p:txBody>
      </p:sp>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a:noFill/>
        </p:spPr>
        <p:txBody>
          <a:bodyPr wrap="square" anchor="t"/>
          <a:lstStyle/>
          <a:p>
            <a:r>
              <a:rPr lang="en-US" altLang="en-US"/>
              <a:t>Our state of the art testing facilities allow us to be on the cutting edge of product development.  These facilities greatly reduce new product to market time.  </a:t>
            </a:r>
          </a:p>
        </p:txBody>
      </p:sp>
    </p:spTree>
    <p:extLst>
      <p:ext uri="{BB962C8B-B14F-4D97-AF65-F5344CB8AC3E}">
        <p14:creationId xmlns:p14="http://schemas.microsoft.com/office/powerpoint/2010/main" val="2040044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D81F64D-C1B3-4FF6-B5BD-7405C9302010}" type="slidenum">
              <a:rPr lang="en-US" altLang="en-US"/>
              <a:pPr/>
              <a:t>4</a:t>
            </a:fld>
            <a:endParaRPr lang="en-US" altLang="en-US"/>
          </a:p>
        </p:txBody>
      </p:sp>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p:txBody>
          <a:bodyPr wrap="square" anchor="t"/>
          <a:lstStyle/>
          <a:p>
            <a:endParaRPr lang="en-US" altLang="en-US"/>
          </a:p>
        </p:txBody>
      </p:sp>
    </p:spTree>
    <p:extLst>
      <p:ext uri="{BB962C8B-B14F-4D97-AF65-F5344CB8AC3E}">
        <p14:creationId xmlns:p14="http://schemas.microsoft.com/office/powerpoint/2010/main" val="283380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F9AFB31-B77A-48B5-B615-F85B107CC98A}" type="slidenum">
              <a:rPr lang="en-US" altLang="en-US"/>
              <a:pPr/>
              <a:t>5</a:t>
            </a:fld>
            <a:endParaRPr lang="en-US" altLang="en-US"/>
          </a:p>
        </p:txBody>
      </p:sp>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a:noFill/>
        </p:spPr>
        <p:txBody>
          <a:bodyPr wrap="square" anchor="t"/>
          <a:lstStyle/>
          <a:p>
            <a:r>
              <a:rPr lang="en-US" altLang="en-US"/>
              <a:t>Greenheck uses a low profile frame on dampers 17 inches high or less.  The advantage of this frame is higher free area and less pressure drop.  </a:t>
            </a:r>
          </a:p>
          <a:p>
            <a:endParaRPr lang="en-US" altLang="en-US"/>
          </a:p>
          <a:p>
            <a:r>
              <a:rPr lang="en-US" altLang="en-US"/>
              <a:t>Variable blade spacing gives Greenheck an advantage over our competitors because blades are symmetrical which reduces actuator torque and increases free area.  Greenheck uses 4, 5, 6, or 7 inch blades which allows us to reduce the blade stop height where our competitors would use an oversize blade stop.  This allows the dampers to be mounted in either direction of airflow. </a:t>
            </a:r>
          </a:p>
          <a:p>
            <a:pPr>
              <a:buFontTx/>
              <a:buChar char="-"/>
            </a:pPr>
            <a:endParaRPr lang="en-US" altLang="en-US"/>
          </a:p>
        </p:txBody>
      </p:sp>
    </p:spTree>
    <p:extLst>
      <p:ext uri="{BB962C8B-B14F-4D97-AF65-F5344CB8AC3E}">
        <p14:creationId xmlns:p14="http://schemas.microsoft.com/office/powerpoint/2010/main" val="610880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0311F65-9D62-4461-94B7-312221EEBF89}" type="slidenum">
              <a:rPr lang="en-US" altLang="en-US"/>
              <a:pPr/>
              <a:t>6</a:t>
            </a:fld>
            <a:endParaRPr lang="en-US" altLang="en-US"/>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a:noFill/>
        </p:spPr>
        <p:txBody>
          <a:bodyPr anchor="t"/>
          <a:lstStyle/>
          <a:p>
            <a:r>
              <a:rPr lang="en-US" altLang="en-US"/>
              <a:t>Advantage of linkage in the jamb:</a:t>
            </a:r>
          </a:p>
          <a:p>
            <a:pPr>
              <a:buFontTx/>
              <a:buChar char="-"/>
            </a:pPr>
            <a:r>
              <a:rPr lang="en-US" altLang="en-US"/>
              <a:t>Prevents added resistance to airflow</a:t>
            </a:r>
          </a:p>
          <a:p>
            <a:pPr>
              <a:buFontTx/>
              <a:buChar char="-"/>
            </a:pPr>
            <a:r>
              <a:rPr lang="en-US" altLang="en-US"/>
              <a:t>Provides protection</a:t>
            </a:r>
          </a:p>
          <a:p>
            <a:pPr>
              <a:buFontTx/>
              <a:buChar char="-"/>
            </a:pPr>
            <a:r>
              <a:rPr lang="en-US" altLang="en-US"/>
              <a:t>No sloppy linkage-precise blade to blade operation</a:t>
            </a:r>
          </a:p>
          <a:p>
            <a:pPr>
              <a:buFontTx/>
              <a:buChar char="-"/>
            </a:pPr>
            <a:r>
              <a:rPr lang="en-US" altLang="en-US"/>
              <a:t>Reduces noise associated with airflow </a:t>
            </a:r>
          </a:p>
          <a:p>
            <a:endParaRPr lang="en-US" altLang="en-US"/>
          </a:p>
        </p:txBody>
      </p:sp>
    </p:spTree>
    <p:extLst>
      <p:ext uri="{BB962C8B-B14F-4D97-AF65-F5344CB8AC3E}">
        <p14:creationId xmlns:p14="http://schemas.microsoft.com/office/powerpoint/2010/main" val="4128298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5D3BE26-25EB-47EC-89FE-1E53D832DA56}" type="slidenum">
              <a:rPr lang="en-US" altLang="en-US"/>
              <a:pPr/>
              <a:t>7</a:t>
            </a:fld>
            <a:endParaRPr lang="en-US" altLang="en-US"/>
          </a:p>
        </p:txBody>
      </p:sp>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a:xfrm>
            <a:off x="1081088" y="4386263"/>
            <a:ext cx="5095875" cy="4157662"/>
          </a:xfrm>
          <a:noFill/>
        </p:spPr>
        <p:txBody>
          <a:bodyPr anchor="t"/>
          <a:lstStyle/>
          <a:p>
            <a:r>
              <a:rPr lang="en-US" altLang="en-US"/>
              <a:t>Blade and jamb seals are used for low leakage application. </a:t>
            </a:r>
          </a:p>
        </p:txBody>
      </p:sp>
    </p:spTree>
    <p:extLst>
      <p:ext uri="{BB962C8B-B14F-4D97-AF65-F5344CB8AC3E}">
        <p14:creationId xmlns:p14="http://schemas.microsoft.com/office/powerpoint/2010/main" val="1621781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20D4C93-B6BE-448E-A151-E979A9E34772}" type="slidenum">
              <a:rPr lang="en-US" altLang="en-US"/>
              <a:pPr/>
              <a:t>8</a:t>
            </a:fld>
            <a:endParaRPr lang="en-US" alt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p:spPr>
        <p:txBody>
          <a:bodyPr wrap="square" anchor="t"/>
          <a:lstStyle/>
          <a:p>
            <a:r>
              <a:rPr lang="en-US" dirty="0" smtClean="0"/>
              <a:t>3V</a:t>
            </a:r>
            <a:r>
              <a:rPr lang="en-US" baseline="0" dirty="0" smtClean="0"/>
              <a:t> blades are good for velocities up to 3,000 fpm and 5 inches water gauge. 3V models are VCD-20 and VCD-23. </a:t>
            </a:r>
          </a:p>
          <a:p>
            <a:r>
              <a:rPr lang="en-US" baseline="0" dirty="0" smtClean="0"/>
              <a:t>Steel airfoil blades are good for velocities up to 4,000 fpm and 10 inches water gauge. Models are VCD-33, VCD-34 and VCD-42.</a:t>
            </a:r>
          </a:p>
          <a:p>
            <a:r>
              <a:rPr lang="en-US" baseline="0" dirty="0" smtClean="0"/>
              <a:t>Aluminum airfoil blades are good for velocities up to 6,000 fpm and 10 inches water gauge. Model is VCD-43.</a:t>
            </a:r>
          </a:p>
          <a:p>
            <a:r>
              <a:rPr lang="en-US" baseline="0" dirty="0" smtClean="0"/>
              <a:t>VCD-40 is good up to 6,000 fpm and 6 inches of water gauge.</a:t>
            </a:r>
          </a:p>
        </p:txBody>
      </p:sp>
    </p:spTree>
    <p:extLst>
      <p:ext uri="{BB962C8B-B14F-4D97-AF65-F5344CB8AC3E}">
        <p14:creationId xmlns:p14="http://schemas.microsoft.com/office/powerpoint/2010/main" val="3510671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9DD96AA-B075-4E9D-B2C4-272F323A9963}" type="slidenum">
              <a:rPr lang="en-US" altLang="en-US"/>
              <a:pPr/>
              <a:t>9</a:t>
            </a:fld>
            <a:endParaRPr lang="en-US" altLang="en-US"/>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a:noFill/>
        </p:spPr>
        <p:txBody>
          <a:bodyPr anchor="t"/>
          <a:lstStyle/>
          <a:p>
            <a:r>
              <a:rPr lang="en-US" altLang="en-US"/>
              <a:t>Read Slide</a:t>
            </a:r>
          </a:p>
          <a:p>
            <a:endParaRPr lang="en-US" altLang="en-US"/>
          </a:p>
        </p:txBody>
      </p:sp>
    </p:spTree>
    <p:extLst>
      <p:ext uri="{BB962C8B-B14F-4D97-AF65-F5344CB8AC3E}">
        <p14:creationId xmlns:p14="http://schemas.microsoft.com/office/powerpoint/2010/main" val="3501115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1"/>
            <a:ext cx="7772400" cy="1143000"/>
          </a:xfrm>
        </p:spPr>
        <p:txBody>
          <a:bodyPr>
            <a:normAutofit/>
          </a:bodyPr>
          <a:lstStyle>
            <a:lvl1pPr>
              <a:defRPr sz="3600" b="1"/>
            </a:lvl1pPr>
          </a:lstStyle>
          <a:p>
            <a:r>
              <a:rPr lang="en-US" smtClean="0"/>
              <a:t>Click to edit Master title style</a:t>
            </a:r>
            <a:endParaRPr lang="en-US" dirty="0"/>
          </a:p>
        </p:txBody>
      </p:sp>
      <p:sp>
        <p:nvSpPr>
          <p:cNvPr id="3" name="Subtitle 2"/>
          <p:cNvSpPr>
            <a:spLocks noGrp="1"/>
          </p:cNvSpPr>
          <p:nvPr>
            <p:ph type="subTitle" idx="1"/>
          </p:nvPr>
        </p:nvSpPr>
        <p:spPr>
          <a:xfrm>
            <a:off x="1371600" y="2514600"/>
            <a:ext cx="6400800" cy="533400"/>
          </a:xfrm>
        </p:spPr>
        <p:txBody>
          <a:bodyPr/>
          <a:lstStyle>
            <a:lvl1pPr marL="0" indent="0" algn="ctr">
              <a:buNone/>
              <a:defRPr sz="2400" b="0" i="0">
                <a:solidFill>
                  <a:srgbClr val="005A9C"/>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6"/>
          <p:cNvSpPr>
            <a:spLocks noGrp="1"/>
          </p:cNvSpPr>
          <p:nvPr>
            <p:ph type="sldNum" sz="quarter" idx="10"/>
          </p:nvPr>
        </p:nvSpPr>
        <p:spPr>
          <a:xfrm>
            <a:off x="8686800" y="6477000"/>
            <a:ext cx="533400" cy="381000"/>
          </a:xfrm>
        </p:spPr>
        <p:txBody>
          <a:bodyPr/>
          <a:lstStyle>
            <a:lvl1pPr>
              <a:defRPr/>
            </a:lvl1pPr>
          </a:lstStyle>
          <a:p>
            <a:fld id="{5EAB0A9B-59DB-46C8-B3FC-0BD9663B1A8F}" type="slidenum">
              <a:rPr lang="en-US" altLang="en-US" smtClean="0"/>
              <a:pPr/>
              <a:t>‹#›</a:t>
            </a:fld>
            <a:endParaRPr lang="en-US" altLang="en-US" sz="1400"/>
          </a:p>
        </p:txBody>
      </p:sp>
    </p:spTree>
    <p:extLst>
      <p:ext uri="{BB962C8B-B14F-4D97-AF65-F5344CB8AC3E}">
        <p14:creationId xmlns:p14="http://schemas.microsoft.com/office/powerpoint/2010/main" val="2205812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533400" y="1143000"/>
            <a:ext cx="8153400" cy="45720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Rectangle 10"/>
          <p:cNvSpPr>
            <a:spLocks noGrp="1" noChangeArrowheads="1"/>
          </p:cNvSpPr>
          <p:nvPr>
            <p:ph type="sldNum" sz="quarter" idx="12"/>
          </p:nvPr>
        </p:nvSpPr>
        <p:spPr/>
        <p:txBody>
          <a:bodyPr/>
          <a:lstStyle>
            <a:lvl1pPr>
              <a:defRPr/>
            </a:lvl1pPr>
          </a:lstStyle>
          <a:p>
            <a:fld id="{2A095BD6-0398-4C5A-9605-F50D2EEE82FB}" type="slidenum">
              <a:rPr lang="en-US" altLang="en-US" smtClean="0"/>
              <a:pPr/>
              <a:t>‹#›</a:t>
            </a:fld>
            <a:endParaRPr lang="en-US" altLang="en-US" sz="1400"/>
          </a:p>
        </p:txBody>
      </p:sp>
    </p:spTree>
    <p:extLst>
      <p:ext uri="{BB962C8B-B14F-4D97-AF65-F5344CB8AC3E}">
        <p14:creationId xmlns:p14="http://schemas.microsoft.com/office/powerpoint/2010/main" val="121032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57200" y="1066802"/>
            <a:ext cx="8229600" cy="44957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2400"/>
            </a:lvl4pPr>
            <a:lvl5pPr>
              <a:defRPr sz="2800"/>
            </a:lvl5pPr>
          </a:lstStyle>
          <a:p>
            <a:pPr lvl="0"/>
            <a:r>
              <a:rPr lang="en-US" smtClean="0"/>
              <a:t>Click to edit Master text styles</a:t>
            </a:r>
          </a:p>
          <a:p>
            <a:pPr lvl="1"/>
            <a:r>
              <a:rPr lang="en-US" smtClean="0"/>
              <a:t>Second level</a:t>
            </a:r>
          </a:p>
          <a:p>
            <a:pPr lvl="2"/>
            <a:r>
              <a:rPr lang="en-US" smtClean="0"/>
              <a:t>Third level</a:t>
            </a:r>
          </a:p>
        </p:txBody>
      </p:sp>
      <p:sp>
        <p:nvSpPr>
          <p:cNvPr id="4" name="Rectangle 10"/>
          <p:cNvSpPr>
            <a:spLocks noGrp="1" noChangeArrowheads="1"/>
          </p:cNvSpPr>
          <p:nvPr>
            <p:ph type="sldNum" sz="quarter" idx="10"/>
          </p:nvPr>
        </p:nvSpPr>
        <p:spPr/>
        <p:txBody>
          <a:bodyPr/>
          <a:lstStyle>
            <a:lvl1pPr>
              <a:defRPr/>
            </a:lvl1pPr>
          </a:lstStyle>
          <a:p>
            <a:fld id="{04B1CB77-58C3-4FC9-9CEA-D14E6D2E966D}" type="slidenum">
              <a:rPr lang="en-US" altLang="en-US" smtClean="0"/>
              <a:pPr/>
              <a:t>‹#›</a:t>
            </a:fld>
            <a:endParaRPr lang="en-US" altLang="en-US" sz="1400"/>
          </a:p>
        </p:txBody>
      </p:sp>
    </p:spTree>
    <p:extLst>
      <p:ext uri="{BB962C8B-B14F-4D97-AF65-F5344CB8AC3E}">
        <p14:creationId xmlns:p14="http://schemas.microsoft.com/office/powerpoint/2010/main" val="2700739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143000"/>
            <a:ext cx="4038600" cy="43434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143000"/>
            <a:ext cx="4038600" cy="43434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Rectangle 10"/>
          <p:cNvSpPr>
            <a:spLocks noGrp="1" noChangeArrowheads="1"/>
          </p:cNvSpPr>
          <p:nvPr>
            <p:ph type="sldNum" sz="quarter" idx="10"/>
          </p:nvPr>
        </p:nvSpPr>
        <p:spPr/>
        <p:txBody>
          <a:bodyPr/>
          <a:lstStyle>
            <a:lvl1pPr>
              <a:defRPr/>
            </a:lvl1pPr>
          </a:lstStyle>
          <a:p>
            <a:fld id="{2C9E468F-CA9C-4ECB-B694-8F274275BC20}" type="slidenum">
              <a:rPr lang="en-US" altLang="en-US" smtClean="0"/>
              <a:pPr/>
              <a:t>‹#›</a:t>
            </a:fld>
            <a:endParaRPr lang="en-US" altLang="en-US" sz="1400"/>
          </a:p>
        </p:txBody>
      </p:sp>
    </p:spTree>
    <p:extLst>
      <p:ext uri="{BB962C8B-B14F-4D97-AF65-F5344CB8AC3E}">
        <p14:creationId xmlns:p14="http://schemas.microsoft.com/office/powerpoint/2010/main" val="90693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57200" y="1143000"/>
            <a:ext cx="3962400" cy="4267200"/>
          </a:xfrm>
        </p:spPr>
        <p:txBody>
          <a:bodyPr/>
          <a:lstStyle>
            <a:lvl1pPr>
              <a:defRPr sz="2800">
                <a:solidFill>
                  <a:schemeClr val="tx1"/>
                </a:solidFill>
              </a:defRPr>
            </a:lvl1pPr>
            <a:lvl2pPr>
              <a:defRPr sz="2400">
                <a:solidFill>
                  <a:schemeClr val="tx1"/>
                </a:solidFill>
              </a:defRPr>
            </a:lvl2pPr>
            <a:lvl3pPr>
              <a:defRPr>
                <a:solidFill>
                  <a:schemeClr val="tx1"/>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7" name="Picture Placeholder 6"/>
          <p:cNvSpPr>
            <a:spLocks noGrp="1"/>
          </p:cNvSpPr>
          <p:nvPr>
            <p:ph type="pic" sz="quarter" idx="12"/>
          </p:nvPr>
        </p:nvSpPr>
        <p:spPr>
          <a:xfrm>
            <a:off x="4876800" y="1143000"/>
            <a:ext cx="3810000" cy="4267200"/>
          </a:xfrm>
        </p:spPr>
        <p:txBody>
          <a:bodyPr rtlCol="0">
            <a:normAutofit/>
          </a:bodyPr>
          <a:lstStyle>
            <a:lvl1pPr>
              <a:defRPr sz="2800"/>
            </a:lvl1pPr>
          </a:lstStyle>
          <a:p>
            <a:pPr lvl="0"/>
            <a:r>
              <a:rPr lang="en-US" noProof="0" smtClean="0"/>
              <a:t>Click icon to add picture</a:t>
            </a:r>
            <a:endParaRPr lang="en-US" noProof="0" dirty="0"/>
          </a:p>
        </p:txBody>
      </p:sp>
      <p:sp>
        <p:nvSpPr>
          <p:cNvPr id="8" name="Title 1"/>
          <p:cNvSpPr>
            <a:spLocks noGrp="1"/>
          </p:cNvSpPr>
          <p:nvPr>
            <p:ph type="title"/>
          </p:nvPr>
        </p:nvSpPr>
        <p:spPr>
          <a:xfrm>
            <a:off x="457200" y="228600"/>
            <a:ext cx="8229600" cy="609600"/>
          </a:xfrm>
        </p:spPr>
        <p:txBody>
          <a:bodyPr>
            <a:normAutofit/>
          </a:bodyPr>
          <a:lstStyle>
            <a:lvl1pPr>
              <a:defRPr sz="3200"/>
            </a:lvl1pPr>
          </a:lstStyle>
          <a:p>
            <a:r>
              <a:rPr lang="en-US" smtClean="0"/>
              <a:t>Click to edit Master title style</a:t>
            </a:r>
            <a:endParaRPr lang="en-US" dirty="0"/>
          </a:p>
        </p:txBody>
      </p:sp>
      <p:sp>
        <p:nvSpPr>
          <p:cNvPr id="6" name="Rectangle 10"/>
          <p:cNvSpPr>
            <a:spLocks noGrp="1" noChangeArrowheads="1"/>
          </p:cNvSpPr>
          <p:nvPr>
            <p:ph type="sldNum" sz="quarter" idx="13"/>
          </p:nvPr>
        </p:nvSpPr>
        <p:spPr/>
        <p:txBody>
          <a:bodyPr/>
          <a:lstStyle>
            <a:lvl1pPr>
              <a:defRPr/>
            </a:lvl1pPr>
          </a:lstStyle>
          <a:p>
            <a:fld id="{2A095BD6-0398-4C5A-9605-F50D2EEE82FB}" type="slidenum">
              <a:rPr lang="en-US" altLang="en-US" smtClean="0"/>
              <a:pPr/>
              <a:t>‹#›</a:t>
            </a:fld>
            <a:endParaRPr lang="en-US" altLang="en-US" sz="1400"/>
          </a:p>
        </p:txBody>
      </p:sp>
    </p:spTree>
    <p:extLst>
      <p:ext uri="{BB962C8B-B14F-4D97-AF65-F5344CB8AC3E}">
        <p14:creationId xmlns:p14="http://schemas.microsoft.com/office/powerpoint/2010/main" val="2625806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0" hangingPunct="0">
              <a:defRPr>
                <a:cs typeface="+mn-cs"/>
              </a:defRPr>
            </a:lvl1pPr>
          </a:lstStyle>
          <a:p>
            <a:pPr>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0" hangingPunct="0">
              <a:defRPr>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2A095BD6-0398-4C5A-9605-F50D2EEE82FB}" type="slidenum">
              <a:rPr lang="en-US" altLang="en-US" smtClean="0"/>
              <a:pPr/>
              <a:t>‹#›</a:t>
            </a:fld>
            <a:endParaRPr lang="en-US" altLang="en-US" sz="1400"/>
          </a:p>
        </p:txBody>
      </p:sp>
    </p:spTree>
    <p:extLst>
      <p:ext uri="{BB962C8B-B14F-4D97-AF65-F5344CB8AC3E}">
        <p14:creationId xmlns:p14="http://schemas.microsoft.com/office/powerpoint/2010/main" val="701518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7A470B8-D499-40A3-A3B2-4021A1B30904}" type="slidenum">
              <a:rPr lang="en-US" altLang="en-US"/>
              <a:pPr/>
              <a:t>‹#›</a:t>
            </a:fld>
            <a:endParaRPr lang="en-US" altLang="en-US" sz="1400"/>
          </a:p>
        </p:txBody>
      </p:sp>
    </p:spTree>
    <p:extLst>
      <p:ext uri="{BB962C8B-B14F-4D97-AF65-F5344CB8AC3E}">
        <p14:creationId xmlns:p14="http://schemas.microsoft.com/office/powerpoint/2010/main" val="4103595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44450"/>
            <a:ext cx="9220200"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286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9906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4" name="Text Box 33"/>
          <p:cNvSpPr txBox="1">
            <a:spLocks noChangeArrowheads="1"/>
          </p:cNvSpPr>
          <p:nvPr/>
        </p:nvSpPr>
        <p:spPr bwMode="auto">
          <a:xfrm>
            <a:off x="1588" y="6662738"/>
            <a:ext cx="1762125" cy="19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r" eaLnBrk="1" hangingPunct="1">
              <a:lnSpc>
                <a:spcPct val="95000"/>
              </a:lnSpc>
              <a:spcBef>
                <a:spcPct val="20000"/>
              </a:spcBef>
              <a:defRPr/>
            </a:pPr>
            <a:r>
              <a:rPr lang="en-US" sz="700" dirty="0" smtClean="0">
                <a:solidFill>
                  <a:srgbClr val="FFFFFF"/>
                </a:solidFill>
                <a:latin typeface="Tahoma" pitchFamily="34" charset="0"/>
                <a:cs typeface="+mn-cs"/>
              </a:rPr>
              <a:t>Copyright © 2015 Greenheck Fan Corp.</a:t>
            </a:r>
          </a:p>
        </p:txBody>
      </p:sp>
      <p:sp>
        <p:nvSpPr>
          <p:cNvPr id="7" name="Slide Number Placeholder 6"/>
          <p:cNvSpPr>
            <a:spLocks noGrp="1"/>
          </p:cNvSpPr>
          <p:nvPr>
            <p:ph type="sldNum" sz="quarter" idx="4"/>
          </p:nvPr>
        </p:nvSpPr>
        <p:spPr>
          <a:xfrm>
            <a:off x="8610600" y="6477000"/>
            <a:ext cx="533400" cy="3810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chemeClr val="bg1"/>
                </a:solidFill>
                <a:latin typeface="Arial" pitchFamily="34" charset="0"/>
                <a:cs typeface="Arial" pitchFamily="34" charset="0"/>
              </a:defRPr>
            </a:lvl1pPr>
          </a:lstStyle>
          <a:p>
            <a:fld id="{2A095BD6-0398-4C5A-9605-F50D2EEE82FB}" type="slidenum">
              <a:rPr lang="en-US" altLang="en-US" smtClean="0"/>
              <a:pPr/>
              <a:t>‹#›</a:t>
            </a:fld>
            <a:endParaRPr lang="en-US" altLang="en-US" sz="1400"/>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timing>
    <p:tnLst>
      <p:par>
        <p:cTn id="1" dur="indefinite" restart="never" nodeType="tmRoot"/>
      </p:par>
    </p:tnLst>
  </p:timing>
  <p:txStyles>
    <p:titleStyle>
      <a:lvl1pPr algn="ctr" rtl="0" eaLnBrk="1" fontAlgn="base" hangingPunct="1">
        <a:spcBef>
          <a:spcPct val="0"/>
        </a:spcBef>
        <a:spcAft>
          <a:spcPct val="0"/>
        </a:spcAft>
        <a:defRPr sz="3200" b="1" kern="1200">
          <a:solidFill>
            <a:srgbClr val="005A9C"/>
          </a:solidFill>
          <a:latin typeface="Arial"/>
          <a:ea typeface="+mj-ea"/>
          <a:cs typeface="Arial"/>
        </a:defRPr>
      </a:lvl1pPr>
      <a:lvl2pPr algn="ctr" rtl="0" eaLnBrk="1" fontAlgn="base" hangingPunct="1">
        <a:spcBef>
          <a:spcPct val="0"/>
        </a:spcBef>
        <a:spcAft>
          <a:spcPct val="0"/>
        </a:spcAft>
        <a:defRPr sz="3200" b="1">
          <a:solidFill>
            <a:srgbClr val="005A9C"/>
          </a:solidFill>
          <a:latin typeface="Arial" pitchFamily="34" charset="0"/>
          <a:cs typeface="Arial" pitchFamily="34" charset="0"/>
        </a:defRPr>
      </a:lvl2pPr>
      <a:lvl3pPr algn="ctr" rtl="0" eaLnBrk="1" fontAlgn="base" hangingPunct="1">
        <a:spcBef>
          <a:spcPct val="0"/>
        </a:spcBef>
        <a:spcAft>
          <a:spcPct val="0"/>
        </a:spcAft>
        <a:defRPr sz="3200" b="1">
          <a:solidFill>
            <a:srgbClr val="005A9C"/>
          </a:solidFill>
          <a:latin typeface="Arial" pitchFamily="34" charset="0"/>
          <a:cs typeface="Arial" pitchFamily="34" charset="0"/>
        </a:defRPr>
      </a:lvl3pPr>
      <a:lvl4pPr algn="ctr" rtl="0" eaLnBrk="1" fontAlgn="base" hangingPunct="1">
        <a:spcBef>
          <a:spcPct val="0"/>
        </a:spcBef>
        <a:spcAft>
          <a:spcPct val="0"/>
        </a:spcAft>
        <a:defRPr sz="3200" b="1">
          <a:solidFill>
            <a:srgbClr val="005A9C"/>
          </a:solidFill>
          <a:latin typeface="Arial" pitchFamily="34" charset="0"/>
          <a:cs typeface="Arial" pitchFamily="34" charset="0"/>
        </a:defRPr>
      </a:lvl4pPr>
      <a:lvl5pPr algn="ctr" rtl="0" eaLnBrk="1" fontAlgn="base" hangingPunct="1">
        <a:spcBef>
          <a:spcPct val="0"/>
        </a:spcBef>
        <a:spcAft>
          <a:spcPct val="0"/>
        </a:spcAft>
        <a:defRPr sz="3200" b="1">
          <a:solidFill>
            <a:srgbClr val="005A9C"/>
          </a:solidFill>
          <a:latin typeface="Arial" pitchFamily="34" charset="0"/>
          <a:cs typeface="Arial" pitchFamily="34" charset="0"/>
        </a:defRPr>
      </a:lvl5pPr>
      <a:lvl6pPr marL="457200" algn="ctr" rtl="0" eaLnBrk="1" fontAlgn="base" hangingPunct="1">
        <a:spcBef>
          <a:spcPct val="0"/>
        </a:spcBef>
        <a:spcAft>
          <a:spcPct val="0"/>
        </a:spcAft>
        <a:defRPr sz="2800" b="1">
          <a:solidFill>
            <a:srgbClr val="005A9C"/>
          </a:solidFill>
          <a:latin typeface="Arial" pitchFamily="34" charset="0"/>
          <a:cs typeface="Arial" pitchFamily="34" charset="0"/>
        </a:defRPr>
      </a:lvl6pPr>
      <a:lvl7pPr marL="914400" algn="ctr" rtl="0" eaLnBrk="1" fontAlgn="base" hangingPunct="1">
        <a:spcBef>
          <a:spcPct val="0"/>
        </a:spcBef>
        <a:spcAft>
          <a:spcPct val="0"/>
        </a:spcAft>
        <a:defRPr sz="2800" b="1">
          <a:solidFill>
            <a:srgbClr val="005A9C"/>
          </a:solidFill>
          <a:latin typeface="Arial" pitchFamily="34" charset="0"/>
          <a:cs typeface="Arial" pitchFamily="34" charset="0"/>
        </a:defRPr>
      </a:lvl7pPr>
      <a:lvl8pPr marL="1371600" algn="ctr" rtl="0" eaLnBrk="1" fontAlgn="base" hangingPunct="1">
        <a:spcBef>
          <a:spcPct val="0"/>
        </a:spcBef>
        <a:spcAft>
          <a:spcPct val="0"/>
        </a:spcAft>
        <a:defRPr sz="2800" b="1">
          <a:solidFill>
            <a:srgbClr val="005A9C"/>
          </a:solidFill>
          <a:latin typeface="Arial" pitchFamily="34" charset="0"/>
          <a:cs typeface="Arial" pitchFamily="34" charset="0"/>
        </a:defRPr>
      </a:lvl8pPr>
      <a:lvl9pPr marL="1828800" algn="ctr" rtl="0" eaLnBrk="1" fontAlgn="base" hangingPunct="1">
        <a:spcBef>
          <a:spcPct val="0"/>
        </a:spcBef>
        <a:spcAft>
          <a:spcPct val="0"/>
        </a:spcAft>
        <a:defRPr sz="2800" b="1">
          <a:solidFill>
            <a:srgbClr val="005A9C"/>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Font typeface="Arial" pitchFamily="34" charset="0"/>
        <a:buChar char="•"/>
        <a:defRPr sz="2800" kern="1200">
          <a:solidFill>
            <a:schemeClr val="tx1"/>
          </a:solidFill>
          <a:latin typeface="Arial"/>
          <a:ea typeface="+mn-ea"/>
          <a:cs typeface="Arial"/>
        </a:defRPr>
      </a:lvl1pPr>
      <a:lvl2pPr marL="742950" indent="-285750" algn="l" rtl="0" eaLnBrk="1" fontAlgn="base" hangingPunct="1">
        <a:spcBef>
          <a:spcPct val="20000"/>
        </a:spcBef>
        <a:spcAft>
          <a:spcPct val="0"/>
        </a:spcAft>
        <a:buFont typeface="Arial" pitchFamily="34" charset="0"/>
        <a:buChar char="–"/>
        <a:defRPr sz="2400" kern="1200">
          <a:solidFill>
            <a:schemeClr val="tx1"/>
          </a:solidFill>
          <a:latin typeface="Arial"/>
          <a:ea typeface="+mn-ea"/>
          <a:cs typeface="Arial"/>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Arial"/>
          <a:ea typeface="+mn-ea"/>
          <a:cs typeface="Arial"/>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Arial"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wmf"/><Relationship Id="rId4" Type="http://schemas.openxmlformats.org/officeDocument/2006/relationships/image" Target="../media/image34.wmf"/></Relationships>
</file>

<file path=ppt/slides/_rels/slide13.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wmf"/><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48.jpe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png"/><Relationship Id="rId2" Type="http://schemas.openxmlformats.org/officeDocument/2006/relationships/image" Target="../media/image49.jpeg"/><Relationship Id="rId1" Type="http://schemas.openxmlformats.org/officeDocument/2006/relationships/slideLayout" Target="../slideLayouts/slideLayout3.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3.xml"/><Relationship Id="rId7" Type="http://schemas.openxmlformats.org/officeDocument/2006/relationships/image" Target="../media/image13.png"/><Relationship Id="rId12"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oleObject" Target="../embeddings/oleObject5.bin"/><Relationship Id="rId5" Type="http://schemas.openxmlformats.org/officeDocument/2006/relationships/image" Target="../media/image12.png"/><Relationship Id="rId10" Type="http://schemas.openxmlformats.org/officeDocument/2006/relationships/image" Target="../media/image15.jpeg"/><Relationship Id="rId4" Type="http://schemas.openxmlformats.org/officeDocument/2006/relationships/oleObject" Target="../embeddings/oleObject2.bin"/><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19.png"/><Relationship Id="rId5" Type="http://schemas.openxmlformats.org/officeDocument/2006/relationships/oleObject" Target="../embeddings/oleObject6.bin"/><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 y="381000"/>
            <a:ext cx="9906000" cy="1143000"/>
          </a:xfrm>
        </p:spPr>
        <p:txBody>
          <a:bodyPr>
            <a:noAutofit/>
          </a:bodyPr>
          <a:lstStyle/>
          <a:p>
            <a:r>
              <a:rPr lang="en-US" altLang="en-US" dirty="0" err="1">
                <a:latin typeface="Arial" panose="020B0604020202020204" pitchFamily="34" charset="0"/>
                <a:cs typeface="Arial" panose="020B0604020202020204" pitchFamily="34" charset="0"/>
              </a:rPr>
              <a:t>Greenheck</a:t>
            </a:r>
            <a:r>
              <a:rPr lang="en-US" altLang="en-US" dirty="0">
                <a:latin typeface="Arial" panose="020B0604020202020204" pitchFamily="34" charset="0"/>
                <a:cs typeface="Arial" panose="020B0604020202020204" pitchFamily="34" charset="0"/>
              </a:rPr>
              <a:t> Marine</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Dampers</a:t>
            </a:r>
            <a:endParaRPr lang="en-US" altLang="en-US" sz="2800" dirty="0">
              <a:latin typeface="Arial" panose="020B0604020202020204" pitchFamily="34" charset="0"/>
              <a:cs typeface="Arial" panose="020B0604020202020204" pitchFamily="34" charset="0"/>
            </a:endParaRPr>
          </a:p>
        </p:txBody>
      </p:sp>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3505200"/>
            <a:ext cx="1447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3505200"/>
            <a:ext cx="685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3886200"/>
            <a:ext cx="172720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3200400"/>
            <a:ext cx="1295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2" descr="FS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43200" y="2057400"/>
            <a:ext cx="17526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48200" y="3886200"/>
            <a:ext cx="1752600" cy="163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8200" y="2057400"/>
            <a:ext cx="1752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ctrTitle"/>
          </p:nvPr>
        </p:nvSpPr>
        <p:spPr>
          <a:xfrm>
            <a:off x="0" y="228600"/>
            <a:ext cx="9144000" cy="1143000"/>
          </a:xfrm>
        </p:spPr>
        <p:txBody>
          <a:bodyPr>
            <a:normAutofit/>
          </a:bodyPr>
          <a:lstStyle/>
          <a:p>
            <a:r>
              <a:rPr lang="en-US" altLang="en-US" dirty="0" err="1"/>
              <a:t>Greenheck</a:t>
            </a:r>
            <a:r>
              <a:rPr lang="en-US" altLang="en-US" dirty="0"/>
              <a:t> Marine Dampers</a:t>
            </a:r>
            <a:endParaRPr lang="en-US" altLang="en-US" sz="2800" dirty="0"/>
          </a:p>
        </p:txBody>
      </p:sp>
      <p:pic>
        <p:nvPicPr>
          <p:cNvPr id="2938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676400"/>
            <a:ext cx="2765425"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38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743200"/>
            <a:ext cx="2362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389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724150"/>
            <a:ext cx="180975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3896" name="Text Box 8"/>
          <p:cNvSpPr txBox="1">
            <a:spLocks noChangeArrowheads="1"/>
          </p:cNvSpPr>
          <p:nvPr/>
        </p:nvSpPr>
        <p:spPr bwMode="auto">
          <a:xfrm>
            <a:off x="1793875" y="2247900"/>
            <a:ext cx="5791200" cy="457200"/>
          </a:xfrm>
          <a:prstGeom prst="rect">
            <a:avLst/>
          </a:prstGeom>
          <a:solidFill>
            <a:schemeClr val="bg1"/>
          </a:solidFill>
          <a:ln>
            <a:noFill/>
          </a:ln>
          <a:effectLst/>
        </p:spPr>
        <p:txBody>
          <a:bodyPr wrap="none" anchor="ctr">
            <a:spAutoFit/>
          </a:bodyPr>
          <a:lstStyle/>
          <a:p>
            <a:pPr algn="ctr"/>
            <a:r>
              <a:rPr lang="en-US" altLang="en-US" b="1" i="1" dirty="0">
                <a:solidFill>
                  <a:srgbClr val="333399"/>
                </a:solidFill>
              </a:rPr>
              <a:t>Are your Dampers USCG &amp; ABS Approved?</a:t>
            </a:r>
            <a:endParaRPr lang="en-US" alt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228600"/>
            <a:ext cx="9144000" cy="685800"/>
          </a:xfrm>
        </p:spPr>
        <p:txBody>
          <a:bodyPr/>
          <a:lstStyle/>
          <a:p>
            <a:r>
              <a:rPr lang="en-US" altLang="en-US" dirty="0">
                <a:latin typeface="Arial" panose="020B0604020202020204" pitchFamily="34" charset="0"/>
                <a:cs typeface="Arial" panose="020B0604020202020204" pitchFamily="34" charset="0"/>
              </a:rPr>
              <a:t>Marine Dampers</a:t>
            </a:r>
          </a:p>
        </p:txBody>
      </p:sp>
      <p:sp>
        <p:nvSpPr>
          <p:cNvPr id="43017" name="Text Box 9"/>
          <p:cNvSpPr txBox="1">
            <a:spLocks noChangeArrowheads="1"/>
          </p:cNvSpPr>
          <p:nvPr/>
        </p:nvSpPr>
        <p:spPr bwMode="auto">
          <a:xfrm>
            <a:off x="914400" y="1277670"/>
            <a:ext cx="4724400"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b="1" dirty="0">
                <a:latin typeface="Arial" panose="020B0604020202020204" pitchFamily="34" charset="0"/>
                <a:cs typeface="Arial" panose="020B0604020202020204" pitchFamily="34" charset="0"/>
              </a:rPr>
              <a:t>Typical Uses</a:t>
            </a:r>
            <a:endParaRPr lang="en-US" altLang="en-US" dirty="0">
              <a:latin typeface="Arial" panose="020B0604020202020204" pitchFamily="34" charset="0"/>
              <a:cs typeface="Arial" panose="020B0604020202020204" pitchFamily="34" charset="0"/>
            </a:endParaRPr>
          </a:p>
          <a:p>
            <a:pPr>
              <a:buFontTx/>
              <a:buChar char="•"/>
            </a:pPr>
            <a:r>
              <a:rPr lang="en-US" altLang="en-US" sz="2000" dirty="0">
                <a:latin typeface="Arial" panose="020B0604020202020204" pitchFamily="34" charset="0"/>
                <a:cs typeface="Arial" panose="020B0604020202020204" pitchFamily="34" charset="0"/>
              </a:rPr>
              <a:t> Ships</a:t>
            </a:r>
          </a:p>
          <a:p>
            <a:pPr>
              <a:buFontTx/>
              <a:buChar char="•"/>
            </a:pPr>
            <a:r>
              <a:rPr lang="en-US" altLang="en-US" sz="2000" dirty="0">
                <a:latin typeface="Arial" panose="020B0604020202020204" pitchFamily="34" charset="0"/>
                <a:cs typeface="Arial" panose="020B0604020202020204" pitchFamily="34" charset="0"/>
              </a:rPr>
              <a:t> Ferries</a:t>
            </a:r>
          </a:p>
          <a:p>
            <a:pPr>
              <a:buFontTx/>
              <a:buChar char="•"/>
            </a:pPr>
            <a:r>
              <a:rPr lang="en-US" altLang="en-US" sz="2000" dirty="0">
                <a:latin typeface="Arial" panose="020B0604020202020204" pitchFamily="34" charset="0"/>
                <a:cs typeface="Arial" panose="020B0604020202020204" pitchFamily="34" charset="0"/>
              </a:rPr>
              <a:t> Tug Boats</a:t>
            </a:r>
          </a:p>
          <a:p>
            <a:pPr>
              <a:buFontTx/>
              <a:buChar char="•"/>
            </a:pPr>
            <a:r>
              <a:rPr lang="en-US" altLang="en-US" sz="2000" dirty="0">
                <a:latin typeface="Arial" panose="020B0604020202020204" pitchFamily="34" charset="0"/>
                <a:cs typeface="Arial" panose="020B0604020202020204" pitchFamily="34" charset="0"/>
              </a:rPr>
              <a:t> Offshore Oil Rigs</a:t>
            </a:r>
          </a:p>
          <a:p>
            <a:pPr>
              <a:buFontTx/>
              <a:buChar char="•"/>
            </a:pPr>
            <a:r>
              <a:rPr lang="en-US" altLang="en-US" sz="2000" dirty="0">
                <a:latin typeface="Arial" panose="020B0604020202020204" pitchFamily="34" charset="0"/>
                <a:cs typeface="Arial" panose="020B0604020202020204" pitchFamily="34" charset="0"/>
              </a:rPr>
              <a:t> Cruise Ships</a:t>
            </a:r>
          </a:p>
          <a:p>
            <a:pPr>
              <a:buFontTx/>
              <a:buChar char="•"/>
            </a:pPr>
            <a:r>
              <a:rPr lang="en-US" altLang="en-US" sz="2000" dirty="0">
                <a:latin typeface="Arial" panose="020B0604020202020204" pitchFamily="34" charset="0"/>
                <a:cs typeface="Arial" panose="020B0604020202020204" pitchFamily="34" charset="0"/>
              </a:rPr>
              <a:t> Other Marine Applications</a:t>
            </a:r>
          </a:p>
          <a:p>
            <a:endParaRPr lang="en-US" altLang="en-US" sz="2000"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Construction</a:t>
            </a:r>
          </a:p>
          <a:p>
            <a:pPr>
              <a:buFontTx/>
              <a:buChar char="•"/>
            </a:pPr>
            <a:r>
              <a:rPr lang="en-US" altLang="en-US" sz="2000" dirty="0">
                <a:latin typeface="Arial" panose="020B0604020202020204" pitchFamily="34" charset="0"/>
                <a:cs typeface="Arial" panose="020B0604020202020204" pitchFamily="34" charset="0"/>
              </a:rPr>
              <a:t> Galvanized or Stainless Steel</a:t>
            </a:r>
          </a:p>
          <a:p>
            <a:pPr>
              <a:buFontTx/>
              <a:buChar char="•"/>
            </a:pPr>
            <a:r>
              <a:rPr lang="en-US" altLang="en-US" sz="2000" dirty="0">
                <a:latin typeface="Arial" panose="020B0604020202020204" pitchFamily="34" charset="0"/>
                <a:cs typeface="Arial" panose="020B0604020202020204" pitchFamily="34" charset="0"/>
              </a:rPr>
              <a:t> 50% lighter than competition</a:t>
            </a:r>
          </a:p>
        </p:txBody>
      </p:sp>
      <p:pic>
        <p:nvPicPr>
          <p:cNvPr id="4301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505200"/>
            <a:ext cx="24384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21"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600200"/>
            <a:ext cx="24384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0" y="381000"/>
            <a:ext cx="9144000" cy="685800"/>
          </a:xfrm>
        </p:spPr>
        <p:txBody>
          <a:bodyPr/>
          <a:lstStyle/>
          <a:p>
            <a:r>
              <a:rPr lang="en-US" altLang="en-US" dirty="0"/>
              <a:t>IMO-310 / SSIMO-310 Marine Dampers</a:t>
            </a:r>
          </a:p>
        </p:txBody>
      </p:sp>
      <p:sp>
        <p:nvSpPr>
          <p:cNvPr id="294915" name="Rectangle 3"/>
          <p:cNvSpPr>
            <a:spLocks noGrp="1" noChangeArrowheads="1"/>
          </p:cNvSpPr>
          <p:nvPr>
            <p:ph idx="1"/>
          </p:nvPr>
        </p:nvSpPr>
        <p:spPr/>
        <p:txBody>
          <a:bodyPr/>
          <a:lstStyle/>
          <a:p>
            <a:r>
              <a:rPr lang="en-US" altLang="en-US" sz="2400" dirty="0"/>
              <a:t>Galvanized or Stainless Steel Construction</a:t>
            </a:r>
          </a:p>
          <a:p>
            <a:r>
              <a:rPr lang="en-US" altLang="en-US" sz="2400" dirty="0"/>
              <a:t>Flange Mounted</a:t>
            </a:r>
          </a:p>
          <a:p>
            <a:r>
              <a:rPr lang="en-US" altLang="en-US" sz="2400" dirty="0"/>
              <a:t>Manual Quadrant</a:t>
            </a:r>
          </a:p>
          <a:p>
            <a:r>
              <a:rPr lang="en-US" altLang="en-US" sz="2400" dirty="0"/>
              <a:t>USCG for A-60 Divisions</a:t>
            </a:r>
          </a:p>
          <a:p>
            <a:r>
              <a:rPr lang="en-US" altLang="en-US" sz="2400" dirty="0"/>
              <a:t>UL555 Approved</a:t>
            </a:r>
          </a:p>
          <a:p>
            <a:r>
              <a:rPr lang="en-US" altLang="en-US" sz="2400" dirty="0"/>
              <a:t>ABS Approved (PDA)</a:t>
            </a:r>
          </a:p>
          <a:p>
            <a:r>
              <a:rPr lang="en-US" altLang="en-US" sz="2400" dirty="0"/>
              <a:t>AMCA Certified</a:t>
            </a:r>
          </a:p>
          <a:p>
            <a:r>
              <a:rPr lang="en-US" altLang="en-US" sz="2400" dirty="0"/>
              <a:t>2000 fpm (10.2 m/s)</a:t>
            </a:r>
          </a:p>
          <a:p>
            <a:r>
              <a:rPr lang="en-US" altLang="en-US" sz="2400" dirty="0"/>
              <a:t>4 in. </a:t>
            </a:r>
            <a:r>
              <a:rPr lang="en-US" altLang="en-US" sz="2400" dirty="0" err="1"/>
              <a:t>wg</a:t>
            </a:r>
            <a:r>
              <a:rPr lang="en-US" altLang="en-US" sz="2400" dirty="0"/>
              <a:t> (1 </a:t>
            </a:r>
            <a:r>
              <a:rPr lang="en-US" altLang="en-US" sz="2400" dirty="0" err="1"/>
              <a:t>kPa</a:t>
            </a:r>
            <a:r>
              <a:rPr lang="en-US" altLang="en-US" sz="2400" dirty="0"/>
              <a:t>)</a:t>
            </a:r>
          </a:p>
          <a:p>
            <a:endParaRPr lang="en-US" altLang="en-US" sz="2400" dirty="0"/>
          </a:p>
        </p:txBody>
      </p:sp>
      <p:pic>
        <p:nvPicPr>
          <p:cNvPr id="2949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676400"/>
            <a:ext cx="2187575"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49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419600"/>
            <a:ext cx="16002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491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286000"/>
            <a:ext cx="1135063" cy="105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491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4876800"/>
            <a:ext cx="19526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0" y="381000"/>
            <a:ext cx="9144000" cy="685800"/>
          </a:xfrm>
        </p:spPr>
        <p:txBody>
          <a:bodyPr/>
          <a:lstStyle/>
          <a:p>
            <a:r>
              <a:rPr lang="en-US" altLang="en-US"/>
              <a:t>IMO-311 / SSIMO-311 Marine Dampers</a:t>
            </a:r>
          </a:p>
        </p:txBody>
      </p:sp>
      <p:sp>
        <p:nvSpPr>
          <p:cNvPr id="296963" name="Rectangle 3"/>
          <p:cNvSpPr>
            <a:spLocks noGrp="1" noChangeArrowheads="1"/>
          </p:cNvSpPr>
          <p:nvPr>
            <p:ph idx="1"/>
          </p:nvPr>
        </p:nvSpPr>
        <p:spPr>
          <a:xfrm>
            <a:off x="457200" y="1219200"/>
            <a:ext cx="8229600" cy="4343400"/>
          </a:xfrm>
        </p:spPr>
        <p:txBody>
          <a:bodyPr/>
          <a:lstStyle/>
          <a:p>
            <a:r>
              <a:rPr lang="en-US" altLang="en-US" sz="2200" dirty="0"/>
              <a:t>Galvanized or Stainless Steel Construction</a:t>
            </a:r>
          </a:p>
          <a:p>
            <a:r>
              <a:rPr lang="en-US" altLang="en-US" sz="2200" dirty="0"/>
              <a:t>Fire &amp; Smoke Rated</a:t>
            </a:r>
          </a:p>
          <a:p>
            <a:r>
              <a:rPr lang="en-US" altLang="en-US" sz="2200" dirty="0"/>
              <a:t>Flange Mounted</a:t>
            </a:r>
          </a:p>
          <a:p>
            <a:r>
              <a:rPr lang="en-US" altLang="en-US" sz="2200" dirty="0"/>
              <a:t>Actuated</a:t>
            </a:r>
          </a:p>
          <a:p>
            <a:r>
              <a:rPr lang="en-US" altLang="en-US" sz="2200" dirty="0"/>
              <a:t>USCG for A-60 Divisions</a:t>
            </a:r>
          </a:p>
          <a:p>
            <a:r>
              <a:rPr lang="en-US" altLang="en-US" sz="2200" dirty="0"/>
              <a:t>UL555 Approved</a:t>
            </a:r>
          </a:p>
          <a:p>
            <a:r>
              <a:rPr lang="en-US" altLang="en-US" sz="2200" dirty="0"/>
              <a:t>ABS Approved (PDA)</a:t>
            </a:r>
          </a:p>
          <a:p>
            <a:r>
              <a:rPr lang="en-US" altLang="en-US" sz="2200" dirty="0"/>
              <a:t>Leakage Class 1</a:t>
            </a:r>
          </a:p>
          <a:p>
            <a:r>
              <a:rPr lang="en-US" altLang="en-US" sz="2200" dirty="0"/>
              <a:t>AMCA Certified</a:t>
            </a:r>
          </a:p>
          <a:p>
            <a:r>
              <a:rPr lang="en-US" altLang="en-US" sz="2200" dirty="0"/>
              <a:t>3000fpm</a:t>
            </a:r>
          </a:p>
          <a:p>
            <a:r>
              <a:rPr lang="en-US" altLang="en-US" sz="2200" dirty="0"/>
              <a:t>4 in. </a:t>
            </a:r>
            <a:r>
              <a:rPr lang="en-US" altLang="en-US" sz="2200" dirty="0" err="1"/>
              <a:t>wg</a:t>
            </a:r>
            <a:r>
              <a:rPr lang="en-US" altLang="en-US" sz="2200" dirty="0"/>
              <a:t> (1kPa)</a:t>
            </a:r>
          </a:p>
        </p:txBody>
      </p:sp>
      <p:pic>
        <p:nvPicPr>
          <p:cNvPr id="2969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267200"/>
            <a:ext cx="16002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6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981200"/>
            <a:ext cx="2382838"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6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209800"/>
            <a:ext cx="1211263" cy="112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6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4800600"/>
            <a:ext cx="19526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0" y="533400"/>
            <a:ext cx="9144000" cy="685800"/>
          </a:xfrm>
        </p:spPr>
        <p:txBody>
          <a:bodyPr/>
          <a:lstStyle/>
          <a:p>
            <a:r>
              <a:rPr lang="en-US" altLang="en-US" sz="3600" dirty="0">
                <a:latin typeface="Arial" panose="020B0604020202020204" pitchFamily="34" charset="0"/>
                <a:cs typeface="Arial" panose="020B0604020202020204" pitchFamily="34" charset="0"/>
              </a:rPr>
              <a:t> Severe Environment Dampers</a:t>
            </a:r>
          </a:p>
        </p:txBody>
      </p:sp>
      <p:pic>
        <p:nvPicPr>
          <p:cNvPr id="19866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00200"/>
            <a:ext cx="2286000" cy="17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866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505200"/>
            <a:ext cx="2057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866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524000"/>
            <a:ext cx="1925638"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866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505200"/>
            <a:ext cx="20002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0" y="381000"/>
            <a:ext cx="9144000" cy="685800"/>
          </a:xfrm>
        </p:spPr>
        <p:txBody>
          <a:bodyPr/>
          <a:lstStyle/>
          <a:p>
            <a:r>
              <a:rPr lang="en-US" altLang="en-US" dirty="0">
                <a:latin typeface="Arial" panose="020B0604020202020204" pitchFamily="34" charset="0"/>
                <a:cs typeface="Arial" panose="020B0604020202020204" pitchFamily="34" charset="0"/>
              </a:rPr>
              <a:t>Severe Environment Dampers</a:t>
            </a:r>
          </a:p>
        </p:txBody>
      </p:sp>
      <p:sp>
        <p:nvSpPr>
          <p:cNvPr id="199685" name="Text Box 5"/>
          <p:cNvSpPr txBox="1">
            <a:spLocks noChangeArrowheads="1"/>
          </p:cNvSpPr>
          <p:nvPr/>
        </p:nvSpPr>
        <p:spPr bwMode="auto">
          <a:xfrm>
            <a:off x="990600" y="1447800"/>
            <a:ext cx="7162800" cy="192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pPr>
            <a:r>
              <a:rPr lang="en-US" altLang="en-US" sz="2800" b="1" dirty="0">
                <a:latin typeface="Arial" charset="0"/>
              </a:rPr>
              <a:t>Why 316 stainless steel?</a:t>
            </a:r>
            <a:endParaRPr lang="en-US" altLang="en-US" sz="2800" dirty="0"/>
          </a:p>
          <a:p>
            <a:pPr algn="ctr">
              <a:spcBef>
                <a:spcPct val="50000"/>
              </a:spcBef>
            </a:pPr>
            <a:r>
              <a:rPr lang="en-US" altLang="en-US" sz="2000" dirty="0">
                <a:latin typeface="Arial" charset="0"/>
              </a:rPr>
              <a:t>When tested against 140 corrosive mediums, 316 stainless steel received an excellent rating for 115 of those mediums</a:t>
            </a:r>
            <a:endParaRPr lang="en-US" altLang="en-US" sz="2800" dirty="0"/>
          </a:p>
          <a:p>
            <a:pPr algn="ctr">
              <a:spcBef>
                <a:spcPct val="50000"/>
              </a:spcBef>
            </a:pPr>
            <a:endParaRPr lang="en-US" altLang="en-US" sz="2800" dirty="0"/>
          </a:p>
        </p:txBody>
      </p:sp>
      <p:pic>
        <p:nvPicPr>
          <p:cNvPr id="1996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124200"/>
            <a:ext cx="356235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26"/>
          <p:cNvSpPr>
            <a:spLocks noGrp="1" noChangeArrowheads="1"/>
          </p:cNvSpPr>
          <p:nvPr>
            <p:ph type="title"/>
          </p:nvPr>
        </p:nvSpPr>
        <p:spPr>
          <a:xfrm>
            <a:off x="0" y="381000"/>
            <a:ext cx="9144000" cy="685800"/>
          </a:xfrm>
        </p:spPr>
        <p:txBody>
          <a:bodyPr/>
          <a:lstStyle/>
          <a:p>
            <a:r>
              <a:rPr lang="en-US" altLang="en-US" dirty="0">
                <a:latin typeface="Arial" panose="020B0604020202020204" pitchFamily="34" charset="0"/>
                <a:cs typeface="Arial" panose="020B0604020202020204" pitchFamily="34" charset="0"/>
              </a:rPr>
              <a:t>Severe Environment Dampers</a:t>
            </a:r>
          </a:p>
        </p:txBody>
      </p:sp>
      <p:sp>
        <p:nvSpPr>
          <p:cNvPr id="123907" name="Rectangle 1027"/>
          <p:cNvSpPr>
            <a:spLocks noGrp="1" noChangeArrowheads="1"/>
          </p:cNvSpPr>
          <p:nvPr>
            <p:ph idx="1"/>
          </p:nvPr>
        </p:nvSpPr>
        <p:spPr>
          <a:xfrm>
            <a:off x="457200" y="1371600"/>
            <a:ext cx="5808663" cy="4343400"/>
          </a:xfrm>
        </p:spPr>
        <p:txBody>
          <a:bodyPr/>
          <a:lstStyle/>
          <a:p>
            <a:r>
              <a:rPr lang="en-US" altLang="en-US" sz="2400" dirty="0">
                <a:latin typeface="Arial" charset="0"/>
              </a:rPr>
              <a:t>Made of entirely 316 SS</a:t>
            </a:r>
          </a:p>
          <a:p>
            <a:r>
              <a:rPr lang="en-US" altLang="en-US" sz="2400" dirty="0">
                <a:latin typeface="Arial" charset="0"/>
              </a:rPr>
              <a:t>Application</a:t>
            </a:r>
            <a:endParaRPr lang="en-US" altLang="en-US" dirty="0">
              <a:latin typeface="Arial" charset="0"/>
            </a:endParaRPr>
          </a:p>
          <a:p>
            <a:pPr lvl="1"/>
            <a:r>
              <a:rPr lang="en-US" altLang="en-US" sz="2000" dirty="0">
                <a:latin typeface="Arial" charset="0"/>
              </a:rPr>
              <a:t>Corrosive Environments</a:t>
            </a:r>
            <a:endParaRPr lang="en-US" altLang="en-US" dirty="0">
              <a:latin typeface="Arial" charset="0"/>
            </a:endParaRPr>
          </a:p>
          <a:p>
            <a:pPr lvl="2"/>
            <a:r>
              <a:rPr lang="en-US" altLang="en-US" dirty="0">
                <a:latin typeface="Arial" charset="0"/>
              </a:rPr>
              <a:t>Paper mills</a:t>
            </a:r>
          </a:p>
          <a:p>
            <a:pPr lvl="2"/>
            <a:r>
              <a:rPr lang="en-US" altLang="en-US" dirty="0">
                <a:latin typeface="Arial" charset="0"/>
              </a:rPr>
              <a:t>Wastewater treatment plants</a:t>
            </a:r>
          </a:p>
          <a:p>
            <a:pPr lvl="2"/>
            <a:r>
              <a:rPr lang="en-US" altLang="en-US" dirty="0">
                <a:latin typeface="Arial" charset="0"/>
              </a:rPr>
              <a:t>Swimming Pools</a:t>
            </a:r>
          </a:p>
          <a:p>
            <a:pPr lvl="2"/>
            <a:r>
              <a:rPr lang="en-US" altLang="en-US" dirty="0">
                <a:latin typeface="Arial" charset="0"/>
              </a:rPr>
              <a:t>Food processing plants</a:t>
            </a:r>
          </a:p>
          <a:p>
            <a:pPr lvl="2"/>
            <a:r>
              <a:rPr lang="en-US" altLang="en-US" dirty="0">
                <a:latin typeface="Arial" charset="0"/>
              </a:rPr>
              <a:t>Labs</a:t>
            </a:r>
          </a:p>
          <a:p>
            <a:pPr lvl="2"/>
            <a:r>
              <a:rPr lang="en-US" altLang="en-US" b="1" i="1" dirty="0">
                <a:solidFill>
                  <a:srgbClr val="FF0000"/>
                </a:solidFill>
                <a:latin typeface="Arial" charset="0"/>
              </a:rPr>
              <a:t>Coastal</a:t>
            </a:r>
          </a:p>
          <a:p>
            <a:pPr lvl="2"/>
            <a:r>
              <a:rPr lang="en-US" altLang="en-US" b="1" i="1" dirty="0">
                <a:solidFill>
                  <a:srgbClr val="FF0000"/>
                </a:solidFill>
                <a:latin typeface="Arial" charset="0"/>
              </a:rPr>
              <a:t>Maritime Applications</a:t>
            </a:r>
            <a:endParaRPr lang="en-US" altLang="en-US" dirty="0">
              <a:latin typeface="Arial" charset="0"/>
            </a:endParaRPr>
          </a:p>
          <a:p>
            <a:pPr lvl="2"/>
            <a:r>
              <a:rPr lang="en-US" altLang="en-US" dirty="0">
                <a:latin typeface="Arial" charset="0"/>
              </a:rPr>
              <a:t>Computer Clean Room</a:t>
            </a:r>
            <a:endParaRPr lang="en-US" altLang="en-US" dirty="0"/>
          </a:p>
        </p:txBody>
      </p:sp>
      <p:pic>
        <p:nvPicPr>
          <p:cNvPr id="123908" name="Picture 1028" descr="FS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1676400"/>
            <a:ext cx="29718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23909" name="Picture 10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810000"/>
            <a:ext cx="152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910" name="Picture 10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3810000"/>
            <a:ext cx="1371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1026"/>
          <p:cNvSpPr>
            <a:spLocks noGrp="1" noChangeArrowheads="1"/>
          </p:cNvSpPr>
          <p:nvPr>
            <p:ph type="title"/>
          </p:nvPr>
        </p:nvSpPr>
        <p:spPr/>
        <p:txBody>
          <a:bodyPr/>
          <a:lstStyle/>
          <a:p>
            <a:r>
              <a:rPr lang="en-US" altLang="en-US" dirty="0">
                <a:latin typeface="Arial" panose="020B0604020202020204" pitchFamily="34" charset="0"/>
                <a:cs typeface="Arial" panose="020B0604020202020204" pitchFamily="34" charset="0"/>
              </a:rPr>
              <a:t>Severe Environment Dampers</a:t>
            </a:r>
          </a:p>
        </p:txBody>
      </p:sp>
      <p:sp>
        <p:nvSpPr>
          <p:cNvPr id="124941" name="Rectangle 1037"/>
          <p:cNvSpPr>
            <a:spLocks noGrp="1" noChangeArrowheads="1"/>
          </p:cNvSpPr>
          <p:nvPr>
            <p:ph sz="half" idx="1"/>
          </p:nvPr>
        </p:nvSpPr>
        <p:spPr>
          <a:xfrm>
            <a:off x="457200" y="1371600"/>
            <a:ext cx="7988300" cy="4343400"/>
          </a:xfrm>
        </p:spPr>
        <p:txBody>
          <a:bodyPr/>
          <a:lstStyle/>
          <a:p>
            <a:r>
              <a:rPr lang="en-US" altLang="en-US" sz="2400" dirty="0"/>
              <a:t>Models Available in Entirely 316SS Construction</a:t>
            </a:r>
          </a:p>
          <a:p>
            <a:pPr lvl="1"/>
            <a:r>
              <a:rPr lang="en-US" altLang="en-US" sz="2000" dirty="0"/>
              <a:t>Fire Dampers	</a:t>
            </a:r>
          </a:p>
          <a:p>
            <a:pPr lvl="1"/>
            <a:r>
              <a:rPr lang="en-US" altLang="en-US" sz="2000" dirty="0"/>
              <a:t>Smoke Dampers</a:t>
            </a:r>
          </a:p>
          <a:p>
            <a:pPr lvl="1"/>
            <a:r>
              <a:rPr lang="en-US" altLang="en-US" sz="2000" dirty="0"/>
              <a:t>Fire/Smoke Dampers</a:t>
            </a:r>
          </a:p>
          <a:p>
            <a:pPr lvl="1"/>
            <a:r>
              <a:rPr lang="en-US" altLang="en-US" sz="2000" dirty="0"/>
              <a:t>Commercial Control</a:t>
            </a:r>
          </a:p>
          <a:p>
            <a:pPr lvl="1"/>
            <a:r>
              <a:rPr lang="en-US" altLang="en-US" sz="2000" b="1" i="1" dirty="0">
                <a:solidFill>
                  <a:srgbClr val="FF0000"/>
                </a:solidFill>
              </a:rPr>
              <a:t>Marine Dampers</a:t>
            </a:r>
            <a:endParaRPr lang="en-US" altLang="en-US" sz="2000" dirty="0"/>
          </a:p>
          <a:p>
            <a:pPr lvl="1"/>
            <a:r>
              <a:rPr lang="en-US" altLang="en-US" sz="2000" dirty="0"/>
              <a:t>Pressure Relief</a:t>
            </a:r>
          </a:p>
        </p:txBody>
      </p:sp>
      <p:sp>
        <p:nvSpPr>
          <p:cNvPr id="124939" name="Rectangle 1035"/>
          <p:cNvSpPr>
            <a:spLocks noGrp="1" noChangeArrowheads="1"/>
          </p:cNvSpPr>
          <p:nvPr>
            <p:ph sz="half" idx="2"/>
          </p:nvPr>
        </p:nvSpPr>
        <p:spPr>
          <a:xfrm>
            <a:off x="4652963" y="1371600"/>
            <a:ext cx="4033837" cy="4343400"/>
          </a:xfrm>
          <a:noFill/>
          <a:ln/>
        </p:spPr>
        <p:txBody>
          <a:bodyPr/>
          <a:lstStyle/>
          <a:p>
            <a:endParaRPr lang="en-US" altLang="en-US" sz="2400"/>
          </a:p>
          <a:p>
            <a:pPr lvl="1"/>
            <a:r>
              <a:rPr lang="en-US" altLang="en-US" sz="2000"/>
              <a:t>Heavy Duty/Industrial</a:t>
            </a:r>
          </a:p>
          <a:p>
            <a:pPr lvl="1"/>
            <a:r>
              <a:rPr lang="en-US" altLang="en-US" sz="2000"/>
              <a:t>Special Designs Available!</a:t>
            </a:r>
          </a:p>
        </p:txBody>
      </p:sp>
      <p:pic>
        <p:nvPicPr>
          <p:cNvPr id="124933" name="Picture 10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495800"/>
            <a:ext cx="1571625"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934" name="Picture 10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4648200"/>
            <a:ext cx="1276350"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935" name="Picture 10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4495800"/>
            <a:ext cx="1304925"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936" name="Picture 10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4419600"/>
            <a:ext cx="12001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0" y="381000"/>
            <a:ext cx="9144000" cy="685800"/>
          </a:xfrm>
        </p:spPr>
        <p:txBody>
          <a:bodyPr/>
          <a:lstStyle/>
          <a:p>
            <a:r>
              <a:rPr lang="en-US" altLang="en-US" dirty="0"/>
              <a:t>Other Damper Models Available</a:t>
            </a:r>
          </a:p>
        </p:txBody>
      </p:sp>
      <p:sp>
        <p:nvSpPr>
          <p:cNvPr id="292867" name="Rectangle 3"/>
          <p:cNvSpPr>
            <a:spLocks noGrp="1" noChangeArrowheads="1"/>
          </p:cNvSpPr>
          <p:nvPr>
            <p:ph idx="1"/>
          </p:nvPr>
        </p:nvSpPr>
        <p:spPr>
          <a:xfrm>
            <a:off x="609600" y="1219200"/>
            <a:ext cx="5243513" cy="4343400"/>
          </a:xfrm>
        </p:spPr>
        <p:txBody>
          <a:bodyPr/>
          <a:lstStyle/>
          <a:p>
            <a:r>
              <a:rPr lang="en-US" altLang="en-US" sz="2200" dirty="0"/>
              <a:t>Fire Dampers - UL555 Approved</a:t>
            </a:r>
          </a:p>
          <a:p>
            <a:r>
              <a:rPr lang="en-US" altLang="en-US" sz="2200" dirty="0"/>
              <a:t>Smoke Dampers - UL555S Approved</a:t>
            </a:r>
          </a:p>
          <a:p>
            <a:r>
              <a:rPr lang="en-US" altLang="en-US" sz="2200" dirty="0"/>
              <a:t>Fire/Smoke Dampers - UL555 &amp; UL555S</a:t>
            </a:r>
          </a:p>
          <a:p>
            <a:r>
              <a:rPr lang="en-US" altLang="en-US" sz="2200" dirty="0"/>
              <a:t>Access Doors</a:t>
            </a:r>
          </a:p>
          <a:p>
            <a:r>
              <a:rPr lang="en-US" altLang="en-US" sz="2200" dirty="0"/>
              <a:t>Commercial Control Dampers</a:t>
            </a:r>
          </a:p>
          <a:p>
            <a:r>
              <a:rPr lang="en-US" altLang="en-US" sz="2200" dirty="0"/>
              <a:t>Backdraft Dampers</a:t>
            </a:r>
          </a:p>
          <a:p>
            <a:r>
              <a:rPr lang="en-US" altLang="en-US" sz="2200" dirty="0"/>
              <a:t>Pressure Relief Dampers</a:t>
            </a:r>
          </a:p>
          <a:p>
            <a:r>
              <a:rPr lang="en-US" altLang="en-US" sz="2200" dirty="0"/>
              <a:t>Marine Dampers - USCG &amp; ABS Approved</a:t>
            </a:r>
          </a:p>
          <a:p>
            <a:r>
              <a:rPr lang="en-US" altLang="en-US" sz="2200" dirty="0"/>
              <a:t>Severe Environment Dampers</a:t>
            </a:r>
          </a:p>
        </p:txBody>
      </p:sp>
      <p:pic>
        <p:nvPicPr>
          <p:cNvPr id="292868" name="Picture 4" descr="SM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4038600"/>
            <a:ext cx="2286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292869" name="Picture 5" descr="RedH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438400"/>
            <a:ext cx="2286000" cy="1530350"/>
          </a:xfrm>
          <a:prstGeom prst="rect">
            <a:avLst/>
          </a:prstGeom>
          <a:noFill/>
          <a:extLst>
            <a:ext uri="{909E8E84-426E-40DD-AFC4-6F175D3DCCD1}">
              <a14:hiddenFill xmlns:a14="http://schemas.microsoft.com/office/drawing/2010/main">
                <a:solidFill>
                  <a:srgbClr val="FFFFFF"/>
                </a:solidFill>
              </a14:hiddenFill>
            </a:ext>
          </a:extLst>
        </p:spPr>
      </p:pic>
      <p:pic>
        <p:nvPicPr>
          <p:cNvPr id="292870" name="Picture 6" descr="UL Bi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13716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6" name="Text Box 4"/>
          <p:cNvSpPr txBox="1">
            <a:spLocks noChangeArrowheads="1"/>
          </p:cNvSpPr>
          <p:nvPr/>
        </p:nvSpPr>
        <p:spPr bwMode="auto">
          <a:xfrm>
            <a:off x="0" y="2667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latin typeface="Tahoma" charset="0"/>
              </a:rPr>
              <a:t>Number one in air movement and control.</a:t>
            </a:r>
            <a:endParaRPr lang="en-US" altLang="en-US">
              <a:latin typeface="Tahoma" charset="0"/>
            </a:endParaRPr>
          </a:p>
        </p:txBody>
      </p:sp>
      <p:grpSp>
        <p:nvGrpSpPr>
          <p:cNvPr id="310277" name="Group 5"/>
          <p:cNvGrpSpPr>
            <a:grpSpLocks/>
          </p:cNvGrpSpPr>
          <p:nvPr/>
        </p:nvGrpSpPr>
        <p:grpSpPr bwMode="auto">
          <a:xfrm>
            <a:off x="838200" y="3657600"/>
            <a:ext cx="7620000" cy="1995488"/>
            <a:chOff x="432" y="1872"/>
            <a:chExt cx="5211" cy="1645"/>
          </a:xfrm>
        </p:grpSpPr>
        <p:grpSp>
          <p:nvGrpSpPr>
            <p:cNvPr id="310278" name="Group 6"/>
            <p:cNvGrpSpPr>
              <a:grpSpLocks/>
            </p:cNvGrpSpPr>
            <p:nvPr/>
          </p:nvGrpSpPr>
          <p:grpSpPr bwMode="auto">
            <a:xfrm>
              <a:off x="549" y="1872"/>
              <a:ext cx="5094" cy="1645"/>
              <a:chOff x="549" y="1727"/>
              <a:chExt cx="5094" cy="1645"/>
            </a:xfrm>
          </p:grpSpPr>
          <p:pic>
            <p:nvPicPr>
              <p:cNvPr id="310279" name="Picture 7" descr="CVI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 y="1727"/>
                <a:ext cx="939" cy="939"/>
              </a:xfrm>
              <a:prstGeom prst="rect">
                <a:avLst/>
              </a:prstGeom>
              <a:noFill/>
              <a:extLst>
                <a:ext uri="{909E8E84-426E-40DD-AFC4-6F175D3DCCD1}">
                  <a14:hiddenFill xmlns:a14="http://schemas.microsoft.com/office/drawing/2010/main">
                    <a:solidFill>
                      <a:srgbClr val="FFFFFF"/>
                    </a:solidFill>
                  </a14:hiddenFill>
                </a:ext>
              </a:extLst>
            </p:spPr>
          </p:pic>
          <p:pic>
            <p:nvPicPr>
              <p:cNvPr id="310280" name="Picture 8" descr="Damper Louver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4" y="1727"/>
                <a:ext cx="939" cy="939"/>
              </a:xfrm>
              <a:prstGeom prst="rect">
                <a:avLst/>
              </a:prstGeom>
              <a:noFill/>
              <a:extLst>
                <a:ext uri="{909E8E84-426E-40DD-AFC4-6F175D3DCCD1}">
                  <a14:hiddenFill xmlns:a14="http://schemas.microsoft.com/office/drawing/2010/main">
                    <a:solidFill>
                      <a:srgbClr val="FFFFFF"/>
                    </a:solidFill>
                  </a14:hiddenFill>
                </a:ext>
              </a:extLst>
            </p:spPr>
          </p:pic>
          <p:pic>
            <p:nvPicPr>
              <p:cNvPr id="310281" name="Picture 9" descr="ERV MUA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0" y="1727"/>
                <a:ext cx="939" cy="939"/>
              </a:xfrm>
              <a:prstGeom prst="rect">
                <a:avLst/>
              </a:prstGeom>
              <a:noFill/>
              <a:extLst>
                <a:ext uri="{909E8E84-426E-40DD-AFC4-6F175D3DCCD1}">
                  <a14:hiddenFill xmlns:a14="http://schemas.microsoft.com/office/drawing/2010/main">
                    <a:solidFill>
                      <a:srgbClr val="FFFFFF"/>
                    </a:solidFill>
                  </a14:hiddenFill>
                </a:ext>
              </a:extLst>
            </p:spPr>
          </p:pic>
          <p:pic>
            <p:nvPicPr>
              <p:cNvPr id="310282" name="Picture 10" descr="FanVent co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2" y="1727"/>
                <a:ext cx="939" cy="939"/>
              </a:xfrm>
              <a:prstGeom prst="rect">
                <a:avLst/>
              </a:prstGeom>
              <a:noFill/>
              <a:extLst>
                <a:ext uri="{909E8E84-426E-40DD-AFC4-6F175D3DCCD1}">
                  <a14:hiddenFill xmlns:a14="http://schemas.microsoft.com/office/drawing/2010/main">
                    <a:solidFill>
                      <a:srgbClr val="FFFFFF"/>
                    </a:solidFill>
                  </a14:hiddenFill>
                </a:ext>
              </a:extLst>
            </p:spPr>
          </p:pic>
          <p:pic>
            <p:nvPicPr>
              <p:cNvPr id="310283" name="Picture 11" descr="KVS cop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0" y="1727"/>
                <a:ext cx="939" cy="939"/>
              </a:xfrm>
              <a:prstGeom prst="rect">
                <a:avLst/>
              </a:prstGeom>
              <a:noFill/>
              <a:extLst>
                <a:ext uri="{909E8E84-426E-40DD-AFC4-6F175D3DCCD1}">
                  <a14:hiddenFill xmlns:a14="http://schemas.microsoft.com/office/drawing/2010/main">
                    <a:solidFill>
                      <a:srgbClr val="FFFFFF"/>
                    </a:solidFill>
                  </a14:hiddenFill>
                </a:ext>
              </a:extLst>
            </p:spPr>
          </p:pic>
          <p:sp>
            <p:nvSpPr>
              <p:cNvPr id="310284" name="Line 12"/>
              <p:cNvSpPr>
                <a:spLocks noChangeShapeType="1"/>
              </p:cNvSpPr>
              <p:nvPr/>
            </p:nvSpPr>
            <p:spPr bwMode="auto">
              <a:xfrm>
                <a:off x="1536" y="1824"/>
                <a:ext cx="0" cy="768"/>
              </a:xfrm>
              <a:prstGeom prst="line">
                <a:avLst/>
              </a:prstGeom>
              <a:noFill/>
              <a:ln w="12700">
                <a:solidFill>
                  <a:srgbClr val="0473D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285" name="Line 13"/>
              <p:cNvSpPr>
                <a:spLocks noChangeShapeType="1"/>
              </p:cNvSpPr>
              <p:nvPr/>
            </p:nvSpPr>
            <p:spPr bwMode="auto">
              <a:xfrm>
                <a:off x="2592" y="1824"/>
                <a:ext cx="0" cy="768"/>
              </a:xfrm>
              <a:prstGeom prst="line">
                <a:avLst/>
              </a:prstGeom>
              <a:noFill/>
              <a:ln w="12700">
                <a:solidFill>
                  <a:srgbClr val="0473D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286" name="Line 14"/>
              <p:cNvSpPr>
                <a:spLocks noChangeShapeType="1"/>
              </p:cNvSpPr>
              <p:nvPr/>
            </p:nvSpPr>
            <p:spPr bwMode="auto">
              <a:xfrm>
                <a:off x="3552" y="1824"/>
                <a:ext cx="0" cy="768"/>
              </a:xfrm>
              <a:prstGeom prst="line">
                <a:avLst/>
              </a:prstGeom>
              <a:noFill/>
              <a:ln w="12700">
                <a:solidFill>
                  <a:srgbClr val="0473D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287" name="Line 15"/>
              <p:cNvSpPr>
                <a:spLocks noChangeShapeType="1"/>
              </p:cNvSpPr>
              <p:nvPr/>
            </p:nvSpPr>
            <p:spPr bwMode="auto">
              <a:xfrm>
                <a:off x="4608" y="1824"/>
                <a:ext cx="0" cy="768"/>
              </a:xfrm>
              <a:prstGeom prst="line">
                <a:avLst/>
              </a:prstGeom>
              <a:noFill/>
              <a:ln w="12700">
                <a:solidFill>
                  <a:srgbClr val="0473D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288" name="Text Box 16"/>
              <p:cNvSpPr txBox="1">
                <a:spLocks noChangeArrowheads="1"/>
              </p:cNvSpPr>
              <p:nvPr/>
            </p:nvSpPr>
            <p:spPr bwMode="auto">
              <a:xfrm>
                <a:off x="1497" y="2544"/>
                <a:ext cx="1104" cy="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rgbClr val="333399"/>
                    </a:solidFill>
                    <a:latin typeface="Arial" charset="0"/>
                  </a:rPr>
                  <a:t>Fans and Ventilators</a:t>
                </a:r>
                <a:endParaRPr lang="en-US" altLang="en-US" sz="3600">
                  <a:solidFill>
                    <a:srgbClr val="333399"/>
                  </a:solidFill>
                </a:endParaRPr>
              </a:p>
            </p:txBody>
          </p:sp>
          <p:sp>
            <p:nvSpPr>
              <p:cNvPr id="310289" name="Text Box 17"/>
              <p:cNvSpPr txBox="1">
                <a:spLocks noChangeArrowheads="1"/>
              </p:cNvSpPr>
              <p:nvPr/>
            </p:nvSpPr>
            <p:spPr bwMode="auto">
              <a:xfrm>
                <a:off x="2592" y="2544"/>
                <a:ext cx="960"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rgbClr val="333399"/>
                    </a:solidFill>
                    <a:latin typeface="Arial" charset="0"/>
                  </a:rPr>
                  <a:t>Energy Recovery Ventilators &amp; Make-Up Air Units</a:t>
                </a:r>
                <a:endParaRPr lang="en-US" altLang="en-US" sz="3600">
                  <a:solidFill>
                    <a:srgbClr val="333399"/>
                  </a:solidFill>
                </a:endParaRPr>
              </a:p>
            </p:txBody>
          </p:sp>
          <p:sp>
            <p:nvSpPr>
              <p:cNvPr id="310290" name="Text Box 18"/>
              <p:cNvSpPr txBox="1">
                <a:spLocks noChangeArrowheads="1"/>
              </p:cNvSpPr>
              <p:nvPr/>
            </p:nvSpPr>
            <p:spPr bwMode="auto">
              <a:xfrm>
                <a:off x="3600" y="2544"/>
                <a:ext cx="1008" cy="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rgbClr val="333399"/>
                    </a:solidFill>
                    <a:latin typeface="Arial" charset="0"/>
                  </a:rPr>
                  <a:t>Kitchen Ventilation Systems</a:t>
                </a:r>
                <a:endParaRPr lang="en-US" altLang="en-US" sz="3600"/>
              </a:p>
            </p:txBody>
          </p:sp>
          <p:sp>
            <p:nvSpPr>
              <p:cNvPr id="310291" name="Text Box 19"/>
              <p:cNvSpPr txBox="1">
                <a:spLocks noChangeArrowheads="1"/>
              </p:cNvSpPr>
              <p:nvPr/>
            </p:nvSpPr>
            <p:spPr bwMode="auto">
              <a:xfrm>
                <a:off x="4608" y="2544"/>
                <a:ext cx="1008" cy="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rgbClr val="333399"/>
                    </a:solidFill>
                    <a:latin typeface="Arial" charset="0"/>
                  </a:rPr>
                  <a:t>Dampers and Louvers</a:t>
                </a:r>
                <a:endParaRPr lang="en-US" altLang="en-US" sz="3600"/>
              </a:p>
            </p:txBody>
          </p:sp>
        </p:grpSp>
        <p:sp>
          <p:nvSpPr>
            <p:cNvPr id="310292" name="Text Box 20"/>
            <p:cNvSpPr txBox="1">
              <a:spLocks noChangeArrowheads="1"/>
            </p:cNvSpPr>
            <p:nvPr/>
          </p:nvSpPr>
          <p:spPr bwMode="auto">
            <a:xfrm>
              <a:off x="432" y="2688"/>
              <a:ext cx="1104" cy="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rgbClr val="333399"/>
                  </a:solidFill>
                  <a:latin typeface="Arial" charset="0"/>
                </a:rPr>
                <a:t>Centrifugal and Vane Axial Fans</a:t>
              </a:r>
              <a:endParaRPr lang="en-US" altLang="en-US" sz="3600">
                <a:solidFill>
                  <a:srgbClr val="333399"/>
                </a:solidFill>
              </a:endParaRPr>
            </a:p>
          </p:txBody>
        </p:sp>
      </p:grpSp>
      <p:pic>
        <p:nvPicPr>
          <p:cNvPr id="310293" name="Picture 21" descr="GHLogoWTag29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609600"/>
            <a:ext cx="6400800" cy="1479550"/>
          </a:xfrm>
          <a:prstGeom prst="rect">
            <a:avLst/>
          </a:prstGeom>
          <a:noFill/>
          <a:extLst>
            <a:ext uri="{909E8E84-426E-40DD-AFC4-6F175D3DCCD1}">
              <a14:hiddenFill xmlns:a14="http://schemas.microsoft.com/office/drawing/2010/main">
                <a:solidFill>
                  <a:srgbClr val="FFFFFF"/>
                </a:solidFill>
              </a14:hiddenFill>
            </a:ext>
          </a:extLst>
        </p:spPr>
      </p:pic>
      <p:sp>
        <p:nvSpPr>
          <p:cNvPr id="310294" name="Text Box 22"/>
          <p:cNvSpPr txBox="1">
            <a:spLocks noGrp="1" noChangeArrowheads="1"/>
          </p:cNvSpPr>
          <p:nvPr>
            <p:ph idx="1"/>
          </p:nvPr>
        </p:nvSpPr>
        <p:spPr>
          <a:xfrm>
            <a:off x="0" y="5638800"/>
            <a:ext cx="8229600" cy="4343400"/>
          </a:xfrm>
          <a:noFill/>
          <a:ln/>
        </p:spPr>
        <p:txBody>
          <a:bodyPr/>
          <a:lstStyle/>
          <a:p>
            <a:pPr>
              <a:spcBef>
                <a:spcPct val="0"/>
              </a:spcBef>
              <a:buFontTx/>
              <a:buNone/>
            </a:pPr>
            <a:r>
              <a:rPr lang="en-US" altLang="en-US" sz="1400" b="1"/>
              <a:t>Visit our web site @ greenheck.com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0" y="533400"/>
            <a:ext cx="9144000" cy="1143000"/>
          </a:xfrm>
        </p:spPr>
        <p:txBody>
          <a:bodyPr>
            <a:normAutofit fontScale="90000"/>
          </a:bodyPr>
          <a:lstStyle/>
          <a:p>
            <a:r>
              <a:rPr lang="en-US" altLang="en-US" dirty="0">
                <a:latin typeface="Arial" panose="020B0604020202020204" pitchFamily="34" charset="0"/>
                <a:cs typeface="Arial" panose="020B0604020202020204" pitchFamily="34" charset="0"/>
              </a:rPr>
              <a:t>What makes </a:t>
            </a:r>
            <a:r>
              <a:rPr lang="en-US" altLang="en-US" dirty="0" err="1">
                <a:latin typeface="Arial" panose="020B0604020202020204" pitchFamily="34" charset="0"/>
                <a:cs typeface="Arial" panose="020B0604020202020204" pitchFamily="34" charset="0"/>
              </a:rPr>
              <a:t>Greenheck</a:t>
            </a:r>
            <a:r>
              <a:rPr lang="en-US" altLang="en-US" dirty="0">
                <a:latin typeface="Arial" panose="020B0604020202020204" pitchFamily="34" charset="0"/>
                <a:cs typeface="Arial" panose="020B0604020202020204" pitchFamily="34" charset="0"/>
              </a:rPr>
              <a:t> different from other Damper Manufacturers?</a:t>
            </a:r>
          </a:p>
        </p:txBody>
      </p:sp>
      <p:sp>
        <p:nvSpPr>
          <p:cNvPr id="34820" name="Text Box 4"/>
          <p:cNvSpPr txBox="1">
            <a:spLocks noChangeArrowheads="1"/>
          </p:cNvSpPr>
          <p:nvPr/>
        </p:nvSpPr>
        <p:spPr bwMode="auto">
          <a:xfrm>
            <a:off x="1447800" y="2209800"/>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34821" name="Text Box 5"/>
          <p:cNvSpPr txBox="1">
            <a:spLocks noChangeArrowheads="1"/>
          </p:cNvSpPr>
          <p:nvPr/>
        </p:nvSpPr>
        <p:spPr bwMode="auto">
          <a:xfrm>
            <a:off x="533400" y="1828800"/>
            <a:ext cx="4572000"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dirty="0">
                <a:latin typeface="Arial" charset="0"/>
              </a:rPr>
              <a:t>• </a:t>
            </a:r>
            <a:r>
              <a:rPr lang="en-US" altLang="en-US" dirty="0">
                <a:latin typeface="Arial" charset="0"/>
              </a:rPr>
              <a:t>Broadest line of Damper</a:t>
            </a:r>
            <a:br>
              <a:rPr lang="en-US" altLang="en-US" dirty="0">
                <a:latin typeface="Arial" charset="0"/>
              </a:rPr>
            </a:br>
            <a:r>
              <a:rPr lang="en-US" altLang="en-US" dirty="0">
                <a:latin typeface="Arial" charset="0"/>
              </a:rPr>
              <a:t>  products in the industry</a:t>
            </a:r>
          </a:p>
          <a:p>
            <a:pPr>
              <a:spcBef>
                <a:spcPct val="50000"/>
              </a:spcBef>
            </a:pPr>
            <a:r>
              <a:rPr lang="en-US" altLang="en-US" dirty="0">
                <a:latin typeface="Arial" charset="0"/>
              </a:rPr>
              <a:t>• Extensive laboratory and </a:t>
            </a:r>
            <a:br>
              <a:rPr lang="en-US" altLang="en-US" dirty="0">
                <a:latin typeface="Arial" charset="0"/>
              </a:rPr>
            </a:br>
            <a:r>
              <a:rPr lang="en-US" altLang="en-US" dirty="0">
                <a:latin typeface="Arial" charset="0"/>
              </a:rPr>
              <a:t>  testing facilities</a:t>
            </a:r>
          </a:p>
          <a:p>
            <a:pPr>
              <a:spcBef>
                <a:spcPct val="50000"/>
              </a:spcBef>
            </a:pPr>
            <a:r>
              <a:rPr lang="en-US" altLang="en-US" dirty="0">
                <a:latin typeface="Arial" charset="0"/>
              </a:rPr>
              <a:t>• Ongoing product improvement</a:t>
            </a:r>
            <a:br>
              <a:rPr lang="en-US" altLang="en-US" dirty="0">
                <a:latin typeface="Arial" charset="0"/>
              </a:rPr>
            </a:br>
            <a:r>
              <a:rPr lang="en-US" altLang="en-US" dirty="0">
                <a:latin typeface="Arial" charset="0"/>
              </a:rPr>
              <a:t>  and testing program</a:t>
            </a:r>
          </a:p>
          <a:p>
            <a:pPr>
              <a:spcBef>
                <a:spcPct val="50000"/>
              </a:spcBef>
            </a:pPr>
            <a:r>
              <a:rPr lang="en-US" altLang="en-US" dirty="0">
                <a:latin typeface="Arial" charset="0"/>
              </a:rPr>
              <a:t>• Most UL classified dampers</a:t>
            </a:r>
          </a:p>
          <a:p>
            <a:pPr>
              <a:spcBef>
                <a:spcPct val="50000"/>
              </a:spcBef>
            </a:pPr>
            <a:r>
              <a:rPr lang="en-US" altLang="en-US" dirty="0">
                <a:latin typeface="Arial" charset="0"/>
              </a:rPr>
              <a:t>• Most AMCA-licensed dampers</a:t>
            </a:r>
            <a:endParaRPr lang="en-US" altLang="en-US" sz="2800" dirty="0"/>
          </a:p>
        </p:txBody>
      </p:sp>
      <p:graphicFrame>
        <p:nvGraphicFramePr>
          <p:cNvPr id="34823" name="Object 7"/>
          <p:cNvGraphicFramePr>
            <a:graphicFrameLocks noChangeAspect="1"/>
          </p:cNvGraphicFramePr>
          <p:nvPr>
            <p:extLst>
              <p:ext uri="{D42A27DB-BD31-4B8C-83A1-F6EECF244321}">
                <p14:modId xmlns:p14="http://schemas.microsoft.com/office/powerpoint/2010/main" val="1612205609"/>
              </p:ext>
            </p:extLst>
          </p:nvPr>
        </p:nvGraphicFramePr>
        <p:xfrm>
          <a:off x="5486400" y="1905000"/>
          <a:ext cx="2590800" cy="1751013"/>
        </p:xfrm>
        <a:graphic>
          <a:graphicData uri="http://schemas.openxmlformats.org/presentationml/2006/ole">
            <mc:AlternateContent xmlns:mc="http://schemas.openxmlformats.org/markup-compatibility/2006">
              <mc:Choice xmlns:v="urn:schemas-microsoft-com:vml" Requires="v">
                <p:oleObj spid="_x0000_s34833" name="Photo Editor Photo" r:id="rId4" imgW="5942857" imgH="4466667" progId="MSPhotoEd.3">
                  <p:embed/>
                </p:oleObj>
              </mc:Choice>
              <mc:Fallback>
                <p:oleObj name="Photo Editor Photo" r:id="rId4" imgW="5942857" imgH="4466667" progId="MSPhotoEd.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l="3873" t="7356" r="5127" b="10768"/>
                      <a:stretch>
                        <a:fillRect/>
                      </a:stretch>
                    </p:blipFill>
                    <p:spPr bwMode="auto">
                      <a:xfrm>
                        <a:off x="5486400" y="1905000"/>
                        <a:ext cx="2590800" cy="1751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4828" name="Picture 12" descr="u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0" y="4114800"/>
            <a:ext cx="9906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34829" name="Picture 13" descr="AMCA Seal - Water Penetration Air Performance  Wind Driven Ra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00925" y="3835400"/>
            <a:ext cx="981075" cy="152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1026"/>
          <p:cNvSpPr>
            <a:spLocks noChangeArrowheads="1"/>
          </p:cNvSpPr>
          <p:nvPr/>
        </p:nvSpPr>
        <p:spPr bwMode="auto">
          <a:xfrm>
            <a:off x="457200" y="1295400"/>
            <a:ext cx="7620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Char char="•"/>
            </a:pPr>
            <a:r>
              <a:rPr lang="en-US" altLang="en-US" dirty="0">
                <a:latin typeface="Arial" panose="020B0604020202020204" pitchFamily="34" charset="0"/>
                <a:cs typeface="Arial" panose="020B0604020202020204" pitchFamily="34" charset="0"/>
              </a:rPr>
              <a:t> On-Site </a:t>
            </a:r>
            <a:r>
              <a:rPr lang="en-US" altLang="en-US" i="1" dirty="0">
                <a:latin typeface="Arial" panose="020B0604020202020204" pitchFamily="34" charset="0"/>
                <a:cs typeface="Arial" panose="020B0604020202020204" pitchFamily="34" charset="0"/>
              </a:rPr>
              <a:t>State-of-the-Art</a:t>
            </a:r>
            <a:r>
              <a:rPr lang="en-US" altLang="en-US" dirty="0">
                <a:latin typeface="Arial" panose="020B0604020202020204" pitchFamily="34" charset="0"/>
                <a:cs typeface="Arial" panose="020B0604020202020204" pitchFamily="34" charset="0"/>
              </a:rPr>
              <a:t> Testing Capabilities</a:t>
            </a:r>
          </a:p>
          <a:p>
            <a:pPr>
              <a:buFontTx/>
              <a:buChar char="•"/>
            </a:pPr>
            <a:r>
              <a:rPr lang="en-US" altLang="en-US" dirty="0">
                <a:latin typeface="Arial" panose="020B0604020202020204" pitchFamily="34" charset="0"/>
                <a:cs typeface="Arial" panose="020B0604020202020204" pitchFamily="34" charset="0"/>
              </a:rPr>
              <a:t> UL 555 &amp; 555S: </a:t>
            </a:r>
          </a:p>
          <a:p>
            <a:pPr lvl="1"/>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Greenheck</a:t>
            </a:r>
            <a:r>
              <a:rPr lang="en-US" altLang="en-US" sz="2000" dirty="0">
                <a:latin typeface="Arial" panose="020B0604020202020204" pitchFamily="34" charset="0"/>
                <a:cs typeface="Arial" panose="020B0604020202020204" pitchFamily="34" charset="0"/>
              </a:rPr>
              <a:t> is the </a:t>
            </a:r>
            <a:r>
              <a:rPr lang="en-US" altLang="en-US" sz="2000" u="sng" dirty="0" smtClean="0">
                <a:solidFill>
                  <a:srgbClr val="FF3300"/>
                </a:solidFill>
                <a:latin typeface="Arial" panose="020B0604020202020204" pitchFamily="34" charset="0"/>
                <a:cs typeface="Arial" panose="020B0604020202020204" pitchFamily="34" charset="0"/>
              </a:rPr>
              <a:t>only</a:t>
            </a:r>
            <a:r>
              <a:rPr lang="en-US" altLang="en-US" sz="2000" dirty="0" smtClean="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Damper Manufacturer </a:t>
            </a:r>
          </a:p>
          <a:p>
            <a:pPr lvl="1"/>
            <a:r>
              <a:rPr lang="en-US" altLang="en-US" sz="2000" dirty="0">
                <a:latin typeface="Arial" panose="020B0604020202020204" pitchFamily="34" charset="0"/>
                <a:cs typeface="Arial" panose="020B0604020202020204" pitchFamily="34" charset="0"/>
              </a:rPr>
              <a:t>  with </a:t>
            </a:r>
            <a:r>
              <a:rPr lang="en-US" altLang="en-US" sz="2000" i="1" dirty="0">
                <a:latin typeface="Arial" panose="020B0604020202020204" pitchFamily="34" charset="0"/>
                <a:cs typeface="Arial" panose="020B0604020202020204" pitchFamily="34" charset="0"/>
              </a:rPr>
              <a:t>Two</a:t>
            </a:r>
            <a:r>
              <a:rPr lang="en-US" altLang="en-US" sz="2000" dirty="0">
                <a:latin typeface="Arial" panose="020B0604020202020204" pitchFamily="34" charset="0"/>
                <a:cs typeface="Arial" panose="020B0604020202020204" pitchFamily="34" charset="0"/>
              </a:rPr>
              <a:t> UL-Certified Test Furnaces</a:t>
            </a:r>
            <a:endParaRPr lang="en-US" altLang="en-US" dirty="0">
              <a:latin typeface="Arial" panose="020B0604020202020204" pitchFamily="34" charset="0"/>
              <a:cs typeface="Arial" panose="020B0604020202020204" pitchFamily="34" charset="0"/>
            </a:endParaRPr>
          </a:p>
          <a:p>
            <a:pPr>
              <a:buFontTx/>
              <a:buChar char="•"/>
            </a:pPr>
            <a:r>
              <a:rPr lang="en-US" altLang="en-US" dirty="0">
                <a:latin typeface="Arial" panose="020B0604020202020204" pitchFamily="34" charset="0"/>
                <a:cs typeface="Arial" panose="020B0604020202020204" pitchFamily="34" charset="0"/>
              </a:rPr>
              <a:t> AMCA 500 &amp; 511:</a:t>
            </a:r>
          </a:p>
          <a:p>
            <a:pPr lvl="1">
              <a:buFontTx/>
              <a:buChar char="­"/>
            </a:pPr>
            <a:r>
              <a:rPr lang="en-US" altLang="en-US" sz="2000" i="1" dirty="0">
                <a:latin typeface="Arial" panose="020B0604020202020204" pitchFamily="34" charset="0"/>
                <a:cs typeface="Arial" panose="020B0604020202020204" pitchFamily="34" charset="0"/>
              </a:rPr>
              <a:t> Three</a:t>
            </a:r>
            <a:r>
              <a:rPr lang="en-US" altLang="en-US" sz="2000" dirty="0">
                <a:latin typeface="Arial" panose="020B0604020202020204" pitchFamily="34" charset="0"/>
                <a:cs typeface="Arial" panose="020B0604020202020204" pitchFamily="34" charset="0"/>
              </a:rPr>
              <a:t> AMCA-Registered Air Chambers</a:t>
            </a:r>
          </a:p>
          <a:p>
            <a:pPr lvl="1">
              <a:buFontTx/>
              <a:buChar char="­"/>
            </a:pPr>
            <a:endParaRPr lang="en-US" altLang="en-US" dirty="0">
              <a:latin typeface="Arial" panose="020B0604020202020204" pitchFamily="34" charset="0"/>
              <a:cs typeface="Arial" panose="020B0604020202020204" pitchFamily="34" charset="0"/>
            </a:endParaRPr>
          </a:p>
          <a:p>
            <a:pPr>
              <a:buFontTx/>
              <a:buChar char="•"/>
            </a:pPr>
            <a:r>
              <a:rPr lang="en-US" altLang="en-US" dirty="0">
                <a:latin typeface="Arial" panose="020B0604020202020204" pitchFamily="34" charset="0"/>
                <a:cs typeface="Arial" panose="020B0604020202020204" pitchFamily="34" charset="0"/>
              </a:rPr>
              <a:t> New Products Qualified More Quickly!</a:t>
            </a:r>
          </a:p>
          <a:p>
            <a:endParaRPr lang="en-US" altLang="en-US" dirty="0"/>
          </a:p>
        </p:txBody>
      </p:sp>
      <p:sp>
        <p:nvSpPr>
          <p:cNvPr id="279555" name="Rectangle 1027"/>
          <p:cNvSpPr>
            <a:spLocks noChangeArrowheads="1"/>
          </p:cNvSpPr>
          <p:nvPr/>
        </p:nvSpPr>
        <p:spPr bwMode="auto">
          <a:xfrm>
            <a:off x="0" y="3048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3200" b="1" dirty="0">
                <a:solidFill>
                  <a:srgbClr val="005A9C"/>
                </a:solidFill>
                <a:latin typeface="Arial" panose="020B0604020202020204" pitchFamily="34" charset="0"/>
                <a:cs typeface="Arial" panose="020B0604020202020204" pitchFamily="34" charset="0"/>
              </a:rPr>
              <a:t>Unparalleled In-House Testing</a:t>
            </a:r>
            <a:endParaRPr lang="en-US" altLang="en-US" sz="2000" dirty="0">
              <a:solidFill>
                <a:srgbClr val="005A9C"/>
              </a:solidFill>
              <a:latin typeface="Arial" panose="020B0604020202020204" pitchFamily="34" charset="0"/>
              <a:cs typeface="Arial" panose="020B0604020202020204" pitchFamily="34" charset="0"/>
            </a:endParaRPr>
          </a:p>
        </p:txBody>
      </p:sp>
      <p:graphicFrame>
        <p:nvGraphicFramePr>
          <p:cNvPr id="279556" name="Object 1028"/>
          <p:cNvGraphicFramePr>
            <a:graphicFrameLocks noChangeAspect="1"/>
          </p:cNvGraphicFramePr>
          <p:nvPr/>
        </p:nvGraphicFramePr>
        <p:xfrm>
          <a:off x="4267200" y="4419600"/>
          <a:ext cx="1524000" cy="1438275"/>
        </p:xfrm>
        <a:graphic>
          <a:graphicData uri="http://schemas.openxmlformats.org/presentationml/2006/ole">
            <mc:AlternateContent xmlns:mc="http://schemas.openxmlformats.org/markup-compatibility/2006">
              <mc:Choice xmlns:v="urn:schemas-microsoft-com:vml" Requires="v">
                <p:oleObj spid="_x0000_s279573" name="Photo Editor Photo" r:id="rId4" imgW="5982535" imgH="4514286" progId="MSPhotoEd.3">
                  <p:embed/>
                </p:oleObj>
              </mc:Choice>
              <mc:Fallback>
                <p:oleObj name="Photo Editor Photo" r:id="rId4" imgW="5982535" imgH="4514286" progId="MSPhotoEd.3">
                  <p:embed/>
                  <p:pic>
                    <p:nvPicPr>
                      <p:cNvPr id="0" name="Object 1028"/>
                      <p:cNvPicPr>
                        <a:picLocks noChangeAspect="1" noChangeArrowheads="1"/>
                      </p:cNvPicPr>
                      <p:nvPr/>
                    </p:nvPicPr>
                    <p:blipFill>
                      <a:blip r:embed="rId5">
                        <a:extLst>
                          <a:ext uri="{28A0092B-C50C-407E-A947-70E740481C1C}">
                            <a14:useLocalDpi xmlns:a14="http://schemas.microsoft.com/office/drawing/2010/main" val="0"/>
                          </a:ext>
                        </a:extLst>
                      </a:blip>
                      <a:srcRect l="11462" t="7855" r="13399" b="5486"/>
                      <a:stretch>
                        <a:fillRect/>
                      </a:stretch>
                    </p:blipFill>
                    <p:spPr bwMode="auto">
                      <a:xfrm>
                        <a:off x="4267200" y="4419600"/>
                        <a:ext cx="1524000"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9557" name="Object 1029"/>
          <p:cNvGraphicFramePr>
            <a:graphicFrameLocks noChangeAspect="1"/>
          </p:cNvGraphicFramePr>
          <p:nvPr/>
        </p:nvGraphicFramePr>
        <p:xfrm>
          <a:off x="6477000" y="3124200"/>
          <a:ext cx="2133600" cy="2057400"/>
        </p:xfrm>
        <a:graphic>
          <a:graphicData uri="http://schemas.openxmlformats.org/presentationml/2006/ole">
            <mc:AlternateContent xmlns:mc="http://schemas.openxmlformats.org/markup-compatibility/2006">
              <mc:Choice xmlns:v="urn:schemas-microsoft-com:vml" Requires="v">
                <p:oleObj spid="_x0000_s279574" name="Photo Editor Photo" r:id="rId6" imgW="4219048" imgH="4161905" progId="MSPhotoEd.3">
                  <p:embed/>
                </p:oleObj>
              </mc:Choice>
              <mc:Fallback>
                <p:oleObj name="Photo Editor Photo" r:id="rId6" imgW="4219048" imgH="4161905" progId="MSPhotoEd.3">
                  <p:embed/>
                  <p:pic>
                    <p:nvPicPr>
                      <p:cNvPr id="0" name="Object 1029"/>
                      <p:cNvPicPr>
                        <a:picLocks noChangeAspect="1" noChangeArrowheads="1"/>
                      </p:cNvPicPr>
                      <p:nvPr/>
                    </p:nvPicPr>
                    <p:blipFill>
                      <a:blip r:embed="rId7">
                        <a:extLst>
                          <a:ext uri="{28A0092B-C50C-407E-A947-70E740481C1C}">
                            <a14:useLocalDpi xmlns:a14="http://schemas.microsoft.com/office/drawing/2010/main" val="0"/>
                          </a:ext>
                        </a:extLst>
                      </a:blip>
                      <a:srcRect l="6311" t="6400" r="5325" b="7201"/>
                      <a:stretch>
                        <a:fillRect/>
                      </a:stretch>
                    </p:blipFill>
                    <p:spPr bwMode="auto">
                      <a:xfrm>
                        <a:off x="6477000" y="3124200"/>
                        <a:ext cx="2133600"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9558" name="Object 1030"/>
          <p:cNvGraphicFramePr>
            <a:graphicFrameLocks noChangeAspect="1"/>
          </p:cNvGraphicFramePr>
          <p:nvPr/>
        </p:nvGraphicFramePr>
        <p:xfrm>
          <a:off x="1143000" y="4419600"/>
          <a:ext cx="2590800" cy="1416050"/>
        </p:xfrm>
        <a:graphic>
          <a:graphicData uri="http://schemas.openxmlformats.org/presentationml/2006/ole">
            <mc:AlternateContent xmlns:mc="http://schemas.openxmlformats.org/markup-compatibility/2006">
              <mc:Choice xmlns:v="urn:schemas-microsoft-com:vml" Requires="v">
                <p:oleObj spid="_x0000_s279575" name="Photo Editor Photo" r:id="rId8" imgW="5942857" imgH="4466667" progId="MSPhotoEd.3">
                  <p:embed/>
                </p:oleObj>
              </mc:Choice>
              <mc:Fallback>
                <p:oleObj name="Photo Editor Photo" r:id="rId8" imgW="5942857" imgH="4466667" progId="MSPhotoEd.3">
                  <p:embed/>
                  <p:pic>
                    <p:nvPicPr>
                      <p:cNvPr id="0" name="Object 1030"/>
                      <p:cNvPicPr>
                        <a:picLocks noChangeAspect="1" noChangeArrowheads="1"/>
                      </p:cNvPicPr>
                      <p:nvPr/>
                    </p:nvPicPr>
                    <p:blipFill>
                      <a:blip r:embed="rId9">
                        <a:extLst>
                          <a:ext uri="{28A0092B-C50C-407E-A947-70E740481C1C}">
                            <a14:useLocalDpi xmlns:a14="http://schemas.microsoft.com/office/drawing/2010/main" val="0"/>
                          </a:ext>
                        </a:extLst>
                      </a:blip>
                      <a:srcRect l="3873" t="7356" r="5127" b="10768"/>
                      <a:stretch>
                        <a:fillRect/>
                      </a:stretch>
                    </p:blipFill>
                    <p:spPr bwMode="auto">
                      <a:xfrm>
                        <a:off x="1143000" y="4419600"/>
                        <a:ext cx="2590800" cy="1416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79559" name="Picture 1031" descr="UL Bi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86600" y="1447800"/>
            <a:ext cx="1295400" cy="1295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79560" name="Object 1032"/>
          <p:cNvGraphicFramePr>
            <a:graphicFrameLocks noChangeAspect="1"/>
          </p:cNvGraphicFramePr>
          <p:nvPr/>
        </p:nvGraphicFramePr>
        <p:xfrm>
          <a:off x="4419600" y="4191000"/>
          <a:ext cx="1219200" cy="368300"/>
        </p:xfrm>
        <a:graphic>
          <a:graphicData uri="http://schemas.openxmlformats.org/presentationml/2006/ole">
            <mc:AlternateContent xmlns:mc="http://schemas.openxmlformats.org/markup-compatibility/2006">
              <mc:Choice xmlns:v="urn:schemas-microsoft-com:vml" Requires="v">
                <p:oleObj spid="_x0000_s279576" name="Photo Editor Photo" r:id="rId11" imgW="1267002" imgH="361809" progId="MSPhotoEd.3">
                  <p:embed/>
                </p:oleObj>
              </mc:Choice>
              <mc:Fallback>
                <p:oleObj name="Photo Editor Photo" r:id="rId11" imgW="1267002" imgH="361809" progId="MSPhotoEd.3">
                  <p:embed/>
                  <p:pic>
                    <p:nvPicPr>
                      <p:cNvPr id="0" name="Object 1032"/>
                      <p:cNvPicPr>
                        <a:picLocks noChangeAspect="1" noChangeArrowheads="1"/>
                      </p:cNvPicPr>
                      <p:nvPr/>
                    </p:nvPicPr>
                    <p:blipFill>
                      <a:blip r:embed="rId12">
                        <a:extLst>
                          <a:ext uri="{28A0092B-C50C-407E-A947-70E740481C1C}">
                            <a14:useLocalDpi xmlns:a14="http://schemas.microsoft.com/office/drawing/2010/main" val="0"/>
                          </a:ext>
                        </a:extLst>
                      </a:blip>
                      <a:srcRect r="5882"/>
                      <a:stretch>
                        <a:fillRect/>
                      </a:stretch>
                    </p:blipFill>
                    <p:spPr bwMode="auto">
                      <a:xfrm>
                        <a:off x="4419600" y="4191000"/>
                        <a:ext cx="12192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nodeType="clickEffect">
                                  <p:stCondLst>
                                    <p:cond delay="0"/>
                                  </p:stCondLst>
                                  <p:childTnLst>
                                    <p:set>
                                      <p:cBhvr>
                                        <p:cTn id="6" dur="1" fill="hold">
                                          <p:stCondLst>
                                            <p:cond delay="0"/>
                                          </p:stCondLst>
                                        </p:cTn>
                                        <p:tgtEl>
                                          <p:spTgt spid="279559"/>
                                        </p:tgtEl>
                                        <p:attrNameLst>
                                          <p:attrName>style.visibility</p:attrName>
                                        </p:attrNameLst>
                                      </p:cBhvr>
                                      <p:to>
                                        <p:strVal val="visible"/>
                                      </p:to>
                                    </p:set>
                                    <p:anim calcmode="lin" valueType="num">
                                      <p:cBhvr>
                                        <p:cTn id="7" dur="500" fill="hold"/>
                                        <p:tgtEl>
                                          <p:spTgt spid="279559"/>
                                        </p:tgtEl>
                                        <p:attrNameLst>
                                          <p:attrName>ppt_w</p:attrName>
                                        </p:attrNameLst>
                                      </p:cBhvr>
                                      <p:tavLst>
                                        <p:tav tm="0">
                                          <p:val>
                                            <p:strVal val="2/3*#ppt_w"/>
                                          </p:val>
                                        </p:tav>
                                        <p:tav tm="100000">
                                          <p:val>
                                            <p:strVal val="#ppt_w"/>
                                          </p:val>
                                        </p:tav>
                                      </p:tavLst>
                                    </p:anim>
                                    <p:anim calcmode="lin" valueType="num">
                                      <p:cBhvr>
                                        <p:cTn id="8" dur="500" fill="hold"/>
                                        <p:tgtEl>
                                          <p:spTgt spid="279559"/>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381000"/>
            <a:ext cx="9144000" cy="685800"/>
          </a:xfrm>
        </p:spPr>
        <p:txBody>
          <a:bodyPr/>
          <a:lstStyle/>
          <a:p>
            <a:r>
              <a:rPr lang="en-US" altLang="en-US" dirty="0"/>
              <a:t> </a:t>
            </a:r>
            <a:r>
              <a:rPr lang="en-US" altLang="en-US" sz="3600" dirty="0" err="1"/>
              <a:t>Greenheck’s</a:t>
            </a:r>
            <a:r>
              <a:rPr lang="en-US" altLang="en-US" sz="3600" dirty="0"/>
              <a:t> Design Features</a:t>
            </a:r>
            <a:endParaRPr lang="en-US" altLang="en-US" sz="2400" dirty="0"/>
          </a:p>
        </p:txBody>
      </p:sp>
      <p:pic>
        <p:nvPicPr>
          <p:cNvPr id="51208"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19200"/>
            <a:ext cx="32766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9" name="Picture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219200"/>
            <a:ext cx="3429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10" name="Picture 10" descr="FS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1800" y="3962400"/>
            <a:ext cx="3200400" cy="198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381000"/>
            <a:ext cx="9144000" cy="685800"/>
          </a:xfrm>
        </p:spPr>
        <p:txBody>
          <a:bodyPr/>
          <a:lstStyle/>
          <a:p>
            <a:r>
              <a:rPr lang="en-US" altLang="en-US" dirty="0">
                <a:latin typeface="Arial" panose="020B0604020202020204" pitchFamily="34" charset="0"/>
                <a:cs typeface="Arial" panose="020B0604020202020204" pitchFamily="34" charset="0"/>
              </a:rPr>
              <a:t>Design &amp; Construction</a:t>
            </a:r>
          </a:p>
        </p:txBody>
      </p:sp>
      <p:sp>
        <p:nvSpPr>
          <p:cNvPr id="39939" name="Rectangle 3"/>
          <p:cNvSpPr>
            <a:spLocks noGrp="1" noChangeArrowheads="1"/>
          </p:cNvSpPr>
          <p:nvPr>
            <p:ph idx="1"/>
          </p:nvPr>
        </p:nvSpPr>
        <p:spPr>
          <a:xfrm>
            <a:off x="457200" y="1443038"/>
            <a:ext cx="4921250" cy="1993900"/>
          </a:xfrm>
        </p:spPr>
        <p:txBody>
          <a:bodyPr/>
          <a:lstStyle/>
          <a:p>
            <a:r>
              <a:rPr lang="en-US" altLang="en-US" sz="2400" dirty="0">
                <a:latin typeface="Arial" charset="0"/>
              </a:rPr>
              <a:t>Low profile frame</a:t>
            </a:r>
          </a:p>
          <a:p>
            <a:pPr lvl="1"/>
            <a:r>
              <a:rPr lang="en-US" altLang="en-US" sz="2000" dirty="0">
                <a:latin typeface="Arial" charset="0"/>
              </a:rPr>
              <a:t>Used on 432mm height or less</a:t>
            </a:r>
          </a:p>
          <a:p>
            <a:pPr lvl="1"/>
            <a:r>
              <a:rPr lang="en-US" altLang="en-US" sz="2000" dirty="0">
                <a:latin typeface="Arial" charset="0"/>
              </a:rPr>
              <a:t>Higher free area</a:t>
            </a:r>
          </a:p>
          <a:p>
            <a:pPr lvl="1"/>
            <a:r>
              <a:rPr lang="en-US" altLang="en-US" sz="2000" dirty="0">
                <a:latin typeface="Arial" charset="0"/>
              </a:rPr>
              <a:t>Less pressure loss</a:t>
            </a:r>
          </a:p>
          <a:p>
            <a:pPr lvl="1"/>
            <a:endParaRPr lang="en-US" altLang="en-US" sz="2000" dirty="0">
              <a:latin typeface="Arial" charset="0"/>
            </a:endParaRPr>
          </a:p>
          <a:p>
            <a:pPr lvl="1"/>
            <a:endParaRPr lang="en-US" altLang="en-US" sz="1800" dirty="0">
              <a:latin typeface="Arial" charset="0"/>
            </a:endParaRPr>
          </a:p>
          <a:p>
            <a:endParaRPr lang="en-US" altLang="en-US" sz="2000" dirty="0">
              <a:latin typeface="Arial" charset="0"/>
            </a:endParaRPr>
          </a:p>
          <a:p>
            <a:pPr lvl="1"/>
            <a:endParaRPr lang="en-US" altLang="en-US" dirty="0"/>
          </a:p>
        </p:txBody>
      </p:sp>
      <p:pic>
        <p:nvPicPr>
          <p:cNvPr id="39943" name="Picture 7" descr="Compari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581400"/>
            <a:ext cx="1858963" cy="2133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9944" name="Object 8"/>
          <p:cNvGraphicFramePr>
            <a:graphicFrameLocks noChangeAspect="1"/>
          </p:cNvGraphicFramePr>
          <p:nvPr/>
        </p:nvGraphicFramePr>
        <p:xfrm>
          <a:off x="6019800" y="1219200"/>
          <a:ext cx="2417763" cy="2184400"/>
        </p:xfrm>
        <a:graphic>
          <a:graphicData uri="http://schemas.openxmlformats.org/presentationml/2006/ole">
            <mc:AlternateContent xmlns:mc="http://schemas.openxmlformats.org/markup-compatibility/2006">
              <mc:Choice xmlns:v="urn:schemas-microsoft-com:vml" Requires="v">
                <p:oleObj spid="_x0000_s39950" name="Bitmap Image" r:id="rId5" imgW="2676899" imgH="2886478" progId="Paint.Picture">
                  <p:embed/>
                </p:oleObj>
              </mc:Choice>
              <mc:Fallback>
                <p:oleObj name="Bitmap Image" r:id="rId5" imgW="2676899" imgH="2886478" progId="Paint.Picture">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1219200"/>
                        <a:ext cx="2417763" cy="218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solidFill>
                              <a:srgbClr val="66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46" name="Text Box 10"/>
          <p:cNvSpPr txBox="1">
            <a:spLocks noChangeArrowheads="1"/>
          </p:cNvSpPr>
          <p:nvPr/>
        </p:nvSpPr>
        <p:spPr bwMode="auto">
          <a:xfrm>
            <a:off x="381000" y="3413125"/>
            <a:ext cx="4029075" cy="222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buFontTx/>
              <a:buChar char="•"/>
            </a:pPr>
            <a:r>
              <a:rPr lang="en-US" altLang="en-US" dirty="0">
                <a:latin typeface="Arial" charset="0"/>
              </a:rPr>
              <a:t>  VSB technology</a:t>
            </a:r>
          </a:p>
          <a:p>
            <a:pPr lvl="1">
              <a:buFontTx/>
              <a:buChar char="–"/>
            </a:pPr>
            <a:r>
              <a:rPr lang="en-US" altLang="en-US" sz="2000" dirty="0">
                <a:latin typeface="Arial" charset="0"/>
              </a:rPr>
              <a:t> Variable symmetrical blades</a:t>
            </a:r>
          </a:p>
          <a:p>
            <a:pPr lvl="1">
              <a:spcBef>
                <a:spcPct val="20000"/>
              </a:spcBef>
              <a:buFontTx/>
              <a:buChar char="–"/>
            </a:pPr>
            <a:r>
              <a:rPr lang="en-US" altLang="en-US" sz="2000" dirty="0">
                <a:latin typeface="Arial" charset="0"/>
              </a:rPr>
              <a:t> Maximizes free area</a:t>
            </a:r>
          </a:p>
          <a:p>
            <a:pPr lvl="1">
              <a:spcBef>
                <a:spcPct val="20000"/>
              </a:spcBef>
              <a:buFontTx/>
              <a:buChar char="–"/>
            </a:pPr>
            <a:r>
              <a:rPr lang="en-US" altLang="en-US" sz="2000" dirty="0">
                <a:latin typeface="Arial" charset="0"/>
              </a:rPr>
              <a:t> Minimizes pressure drop</a:t>
            </a:r>
          </a:p>
          <a:p>
            <a:pPr lvl="1">
              <a:spcBef>
                <a:spcPct val="20000"/>
              </a:spcBef>
              <a:buFontTx/>
              <a:buChar char="–"/>
            </a:pPr>
            <a:r>
              <a:rPr lang="en-US" altLang="en-US" sz="2000" dirty="0">
                <a:latin typeface="Arial" charset="0"/>
              </a:rPr>
              <a:t> 4 blade sizes </a:t>
            </a:r>
          </a:p>
          <a:p>
            <a:pPr lvl="1">
              <a:spcBef>
                <a:spcPct val="20000"/>
              </a:spcBef>
              <a:buFontTx/>
              <a:buChar char="–"/>
            </a:pPr>
            <a:r>
              <a:rPr lang="en-US" altLang="en-US" sz="2000" dirty="0">
                <a:latin typeface="Arial" charset="0"/>
              </a:rPr>
              <a:t> Center-pivoted</a:t>
            </a:r>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ChangeArrowheads="1"/>
          </p:cNvSpPr>
          <p:nvPr/>
        </p:nvSpPr>
        <p:spPr bwMode="auto">
          <a:xfrm>
            <a:off x="0" y="3810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000" b="1">
                <a:solidFill>
                  <a:srgbClr val="333399"/>
                </a:solidFill>
                <a:effectLst>
                  <a:outerShdw blurRad="38100" dist="38100" dir="2700000" algn="tl">
                    <a:srgbClr val="C0C0C0"/>
                  </a:outerShdw>
                </a:effectLst>
                <a:latin typeface="Tahoma" charset="0"/>
              </a:defRPr>
            </a:lvl1pPr>
            <a:lvl2pPr algn="ctr">
              <a:defRPr sz="4000" b="1">
                <a:solidFill>
                  <a:srgbClr val="333399"/>
                </a:solidFill>
                <a:effectLst>
                  <a:outerShdw blurRad="38100" dist="38100" dir="2700000" algn="tl">
                    <a:srgbClr val="C0C0C0"/>
                  </a:outerShdw>
                </a:effectLst>
                <a:latin typeface="Tahoma" charset="0"/>
              </a:defRPr>
            </a:lvl2pPr>
            <a:lvl3pPr algn="ctr">
              <a:defRPr sz="4000" b="1">
                <a:solidFill>
                  <a:srgbClr val="333399"/>
                </a:solidFill>
                <a:effectLst>
                  <a:outerShdw blurRad="38100" dist="38100" dir="2700000" algn="tl">
                    <a:srgbClr val="C0C0C0"/>
                  </a:outerShdw>
                </a:effectLst>
                <a:latin typeface="Tahoma" charset="0"/>
              </a:defRPr>
            </a:lvl3pPr>
            <a:lvl4pPr algn="ctr">
              <a:defRPr sz="4000" b="1">
                <a:solidFill>
                  <a:srgbClr val="333399"/>
                </a:solidFill>
                <a:effectLst>
                  <a:outerShdw blurRad="38100" dist="38100" dir="2700000" algn="tl">
                    <a:srgbClr val="C0C0C0"/>
                  </a:outerShdw>
                </a:effectLst>
                <a:latin typeface="Tahoma" charset="0"/>
              </a:defRPr>
            </a:lvl4pPr>
            <a:lvl5pPr algn="ctr">
              <a:defRPr sz="4000" b="1">
                <a:solidFill>
                  <a:srgbClr val="333399"/>
                </a:solidFill>
                <a:effectLst>
                  <a:outerShdw blurRad="38100" dist="38100" dir="2700000" algn="tl">
                    <a:srgbClr val="C0C0C0"/>
                  </a:outerShdw>
                </a:effectLst>
                <a:latin typeface="Tahoma" charset="0"/>
              </a:defRPr>
            </a:lvl5pPr>
            <a:lvl6pPr marL="4572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charset="0"/>
              </a:defRPr>
            </a:lvl6pPr>
            <a:lvl7pPr marL="9144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charset="0"/>
              </a:defRPr>
            </a:lvl7pPr>
            <a:lvl8pPr marL="13716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charset="0"/>
              </a:defRPr>
            </a:lvl8pPr>
            <a:lvl9pPr marL="18288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charset="0"/>
              </a:defRPr>
            </a:lvl9pPr>
          </a:lstStyle>
          <a:p>
            <a:r>
              <a:rPr lang="en-US" altLang="en-US" sz="3200" dirty="0">
                <a:solidFill>
                  <a:srgbClr val="005A9C"/>
                </a:solidFill>
                <a:effectLst/>
                <a:latin typeface="Arial" panose="020B0604020202020204" pitchFamily="34" charset="0"/>
                <a:cs typeface="Arial" panose="020B0604020202020204" pitchFamily="34" charset="0"/>
              </a:rPr>
              <a:t>Design and Construction</a:t>
            </a:r>
          </a:p>
        </p:txBody>
      </p:sp>
      <p:sp>
        <p:nvSpPr>
          <p:cNvPr id="161795" name="Rectangle 3"/>
          <p:cNvSpPr>
            <a:spLocks noChangeArrowheads="1"/>
          </p:cNvSpPr>
          <p:nvPr/>
        </p:nvSpPr>
        <p:spPr bwMode="auto">
          <a:xfrm>
            <a:off x="609600" y="1295400"/>
            <a:ext cx="5943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2400">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r>
              <a:rPr lang="en-US" altLang="en-US" dirty="0">
                <a:latin typeface="Arial" charset="0"/>
              </a:rPr>
              <a:t>Linkage Is In Jamb</a:t>
            </a:r>
          </a:p>
          <a:p>
            <a:pPr lvl="1"/>
            <a:r>
              <a:rPr lang="en-US" altLang="en-US" dirty="0">
                <a:latin typeface="Arial" charset="0"/>
              </a:rPr>
              <a:t>Prevents added resistance to airflow</a:t>
            </a:r>
          </a:p>
          <a:p>
            <a:pPr lvl="1"/>
            <a:r>
              <a:rPr lang="en-US" altLang="en-US" dirty="0">
                <a:latin typeface="Arial" charset="0"/>
              </a:rPr>
              <a:t>Provides protection for the linkage</a:t>
            </a:r>
          </a:p>
          <a:p>
            <a:pPr lvl="1"/>
            <a:r>
              <a:rPr lang="en-US" altLang="en-US" dirty="0">
                <a:latin typeface="Arial" charset="0"/>
              </a:rPr>
              <a:t>Provides precision blade to blade operation (no sloppy linkage)</a:t>
            </a:r>
          </a:p>
          <a:p>
            <a:pPr lvl="1"/>
            <a:r>
              <a:rPr lang="en-US" altLang="en-US" dirty="0">
                <a:latin typeface="Arial" charset="0"/>
              </a:rPr>
              <a:t>Reduces noise associated with airflow</a:t>
            </a:r>
          </a:p>
          <a:p>
            <a:r>
              <a:rPr lang="en-US" altLang="en-US" dirty="0">
                <a:latin typeface="Arial" charset="0"/>
              </a:rPr>
              <a:t>Linkage Materials</a:t>
            </a:r>
          </a:p>
          <a:p>
            <a:pPr lvl="1"/>
            <a:r>
              <a:rPr lang="en-US" altLang="en-US" dirty="0">
                <a:latin typeface="Arial" charset="0"/>
              </a:rPr>
              <a:t>Plated Steel (Standard)</a:t>
            </a:r>
          </a:p>
          <a:p>
            <a:pPr lvl="1"/>
            <a:r>
              <a:rPr lang="en-US" altLang="en-US" dirty="0">
                <a:latin typeface="Arial" charset="0"/>
              </a:rPr>
              <a:t>Stainless Steel (Corrosive environments)</a:t>
            </a:r>
            <a:endParaRPr lang="en-US" altLang="en-US" dirty="0">
              <a:solidFill>
                <a:srgbClr val="FBFB61"/>
              </a:solidFill>
            </a:endParaRPr>
          </a:p>
        </p:txBody>
      </p:sp>
      <p:pic>
        <p:nvPicPr>
          <p:cNvPr id="161796" name="Picture 4" descr="HCD-220 Damper"/>
          <p:cNvPicPr>
            <a:picLocks noChangeAspect="1" noChangeArrowheads="1"/>
          </p:cNvPicPr>
          <p:nvPr/>
        </p:nvPicPr>
        <p:blipFill>
          <a:blip r:embed="rId3">
            <a:extLst>
              <a:ext uri="{28A0092B-C50C-407E-A947-70E740481C1C}">
                <a14:useLocalDpi xmlns:a14="http://schemas.microsoft.com/office/drawing/2010/main" val="0"/>
              </a:ext>
            </a:extLst>
          </a:blip>
          <a:srcRect l="65225" t="22154" b="14769"/>
          <a:stretch>
            <a:fillRect/>
          </a:stretch>
        </p:blipFill>
        <p:spPr bwMode="auto">
          <a:xfrm>
            <a:off x="6934200" y="1295400"/>
            <a:ext cx="1576388" cy="3736975"/>
          </a:xfrm>
          <a:prstGeom prst="rect">
            <a:avLst/>
          </a:prstGeom>
          <a:noFill/>
          <a:ln w="57150" cmpd="thinThick">
            <a:solidFill>
              <a:srgbClr val="66669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0" y="3810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000" b="1">
                <a:solidFill>
                  <a:srgbClr val="333399"/>
                </a:solidFill>
                <a:effectLst>
                  <a:outerShdw blurRad="38100" dist="38100" dir="2700000" algn="tl">
                    <a:srgbClr val="C0C0C0"/>
                  </a:outerShdw>
                </a:effectLst>
                <a:latin typeface="Tahoma" charset="0"/>
              </a:defRPr>
            </a:lvl1pPr>
            <a:lvl2pPr algn="ctr">
              <a:defRPr sz="4000" b="1">
                <a:solidFill>
                  <a:srgbClr val="333399"/>
                </a:solidFill>
                <a:effectLst>
                  <a:outerShdw blurRad="38100" dist="38100" dir="2700000" algn="tl">
                    <a:srgbClr val="C0C0C0"/>
                  </a:outerShdw>
                </a:effectLst>
                <a:latin typeface="Tahoma" charset="0"/>
              </a:defRPr>
            </a:lvl2pPr>
            <a:lvl3pPr algn="ctr">
              <a:defRPr sz="4000" b="1">
                <a:solidFill>
                  <a:srgbClr val="333399"/>
                </a:solidFill>
                <a:effectLst>
                  <a:outerShdw blurRad="38100" dist="38100" dir="2700000" algn="tl">
                    <a:srgbClr val="C0C0C0"/>
                  </a:outerShdw>
                </a:effectLst>
                <a:latin typeface="Tahoma" charset="0"/>
              </a:defRPr>
            </a:lvl3pPr>
            <a:lvl4pPr algn="ctr">
              <a:defRPr sz="4000" b="1">
                <a:solidFill>
                  <a:srgbClr val="333399"/>
                </a:solidFill>
                <a:effectLst>
                  <a:outerShdw blurRad="38100" dist="38100" dir="2700000" algn="tl">
                    <a:srgbClr val="C0C0C0"/>
                  </a:outerShdw>
                </a:effectLst>
                <a:latin typeface="Tahoma" charset="0"/>
              </a:defRPr>
            </a:lvl4pPr>
            <a:lvl5pPr algn="ctr">
              <a:defRPr sz="4000" b="1">
                <a:solidFill>
                  <a:srgbClr val="333399"/>
                </a:solidFill>
                <a:effectLst>
                  <a:outerShdw blurRad="38100" dist="38100" dir="2700000" algn="tl">
                    <a:srgbClr val="C0C0C0"/>
                  </a:outerShdw>
                </a:effectLst>
                <a:latin typeface="Tahoma" charset="0"/>
              </a:defRPr>
            </a:lvl5pPr>
            <a:lvl6pPr marL="4572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charset="0"/>
              </a:defRPr>
            </a:lvl6pPr>
            <a:lvl7pPr marL="9144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charset="0"/>
              </a:defRPr>
            </a:lvl7pPr>
            <a:lvl8pPr marL="13716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charset="0"/>
              </a:defRPr>
            </a:lvl8pPr>
            <a:lvl9pPr marL="1828800" algn="ctr"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charset="0"/>
              </a:defRPr>
            </a:lvl9pPr>
          </a:lstStyle>
          <a:p>
            <a:r>
              <a:rPr lang="en-US" altLang="en-US" sz="3200" dirty="0">
                <a:solidFill>
                  <a:srgbClr val="005A9C"/>
                </a:solidFill>
                <a:effectLst/>
                <a:latin typeface="Arial" panose="020B0604020202020204" pitchFamily="34" charset="0"/>
                <a:cs typeface="Arial" panose="020B0604020202020204" pitchFamily="34" charset="0"/>
              </a:rPr>
              <a:t>Design and Construction</a:t>
            </a:r>
          </a:p>
        </p:txBody>
      </p:sp>
      <p:sp>
        <p:nvSpPr>
          <p:cNvPr id="162819" name="Rectangle 3"/>
          <p:cNvSpPr>
            <a:spLocks noChangeArrowheads="1"/>
          </p:cNvSpPr>
          <p:nvPr/>
        </p:nvSpPr>
        <p:spPr bwMode="auto">
          <a:xfrm>
            <a:off x="1066800" y="1600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2800">
                <a:solidFill>
                  <a:schemeClr val="tx1"/>
                </a:solidFill>
                <a:latin typeface="Times New Roman" pitchFamily="18" charset="0"/>
              </a:defRPr>
            </a:lvl1pPr>
            <a:lvl2pPr marL="742950" indent="-285750">
              <a:spcBef>
                <a:spcPct val="20000"/>
              </a:spcBef>
              <a:buChar char="–"/>
              <a:defRPr sz="24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a:solidFill>
                  <a:schemeClr val="tx1"/>
                </a:solidFill>
                <a:latin typeface="Times New Roman" pitchFamily="18" charset="0"/>
              </a:defRPr>
            </a:lvl4pPr>
            <a:lvl5pPr marL="2057400" indent="-228600">
              <a:spcBef>
                <a:spcPct val="20000"/>
              </a:spcBef>
              <a:buChar char="»"/>
              <a:defRPr>
                <a:solidFill>
                  <a:schemeClr val="tx1"/>
                </a:solidFill>
                <a:latin typeface="Times New Roman" pitchFamily="18" charset="0"/>
              </a:defRPr>
            </a:lvl5pPr>
            <a:lvl6pPr marL="2514600" indent="-228600" eaLnBrk="0" fontAlgn="base" hangingPunct="0">
              <a:spcBef>
                <a:spcPct val="20000"/>
              </a:spcBef>
              <a:spcAft>
                <a:spcPct val="0"/>
              </a:spcAft>
              <a:buChar char="»"/>
              <a:defRPr>
                <a:solidFill>
                  <a:schemeClr val="tx1"/>
                </a:solidFill>
                <a:latin typeface="Times New Roman" pitchFamily="18" charset="0"/>
              </a:defRPr>
            </a:lvl6pPr>
            <a:lvl7pPr marL="2971800" indent="-228600" eaLnBrk="0" fontAlgn="base" hangingPunct="0">
              <a:spcBef>
                <a:spcPct val="20000"/>
              </a:spcBef>
              <a:spcAft>
                <a:spcPct val="0"/>
              </a:spcAft>
              <a:buChar char="»"/>
              <a:defRPr>
                <a:solidFill>
                  <a:schemeClr val="tx1"/>
                </a:solidFill>
                <a:latin typeface="Times New Roman" pitchFamily="18" charset="0"/>
              </a:defRPr>
            </a:lvl7pPr>
            <a:lvl8pPr marL="3429000" indent="-228600" eaLnBrk="0" fontAlgn="base" hangingPunct="0">
              <a:spcBef>
                <a:spcPct val="20000"/>
              </a:spcBef>
              <a:spcAft>
                <a:spcPct val="0"/>
              </a:spcAft>
              <a:buChar char="»"/>
              <a:defRPr>
                <a:solidFill>
                  <a:schemeClr val="tx1"/>
                </a:solidFill>
                <a:latin typeface="Times New Roman" pitchFamily="18" charset="0"/>
              </a:defRPr>
            </a:lvl8pPr>
            <a:lvl9pPr marL="3886200" indent="-228600" eaLnBrk="0" fontAlgn="base" hangingPunct="0">
              <a:spcBef>
                <a:spcPct val="20000"/>
              </a:spcBef>
              <a:spcAft>
                <a:spcPct val="0"/>
              </a:spcAft>
              <a:buChar char="»"/>
              <a:defRPr>
                <a:solidFill>
                  <a:schemeClr val="tx1"/>
                </a:solidFill>
                <a:latin typeface="Times New Roman" pitchFamily="18" charset="0"/>
              </a:defRPr>
            </a:lvl9pPr>
          </a:lstStyle>
          <a:p>
            <a:r>
              <a:rPr lang="en-US" altLang="en-US" sz="2400" dirty="0">
                <a:latin typeface="Arial" charset="0"/>
              </a:rPr>
              <a:t>Blade Seals</a:t>
            </a:r>
          </a:p>
          <a:p>
            <a:pPr lvl="1"/>
            <a:r>
              <a:rPr lang="en-US" altLang="en-US" sz="2000" dirty="0" smtClean="0">
                <a:latin typeface="Arial" charset="0"/>
              </a:rPr>
              <a:t>TPE</a:t>
            </a:r>
            <a:endParaRPr lang="en-US" altLang="en-US" sz="2000" dirty="0">
              <a:latin typeface="Arial" charset="0"/>
            </a:endParaRPr>
          </a:p>
          <a:p>
            <a:pPr lvl="1"/>
            <a:r>
              <a:rPr lang="en-US" altLang="en-US" sz="2000" dirty="0" smtClean="0">
                <a:latin typeface="Arial" charset="0"/>
              </a:rPr>
              <a:t>Silicone</a:t>
            </a:r>
            <a:endParaRPr lang="en-US" altLang="en-US" dirty="0">
              <a:solidFill>
                <a:srgbClr val="FBFB61"/>
              </a:solidFill>
              <a:latin typeface="Arial" charset="0"/>
            </a:endParaRPr>
          </a:p>
          <a:p>
            <a:r>
              <a:rPr lang="en-US" altLang="en-US" sz="2400" dirty="0">
                <a:latin typeface="Arial" charset="0"/>
              </a:rPr>
              <a:t>Jamb Seals</a:t>
            </a:r>
          </a:p>
          <a:p>
            <a:pPr lvl="1"/>
            <a:r>
              <a:rPr lang="en-US" altLang="en-US" sz="2000" dirty="0">
                <a:latin typeface="Arial" charset="0"/>
              </a:rPr>
              <a:t>Stainless </a:t>
            </a:r>
            <a:r>
              <a:rPr lang="en-US" altLang="en-US" sz="2000" dirty="0" smtClean="0">
                <a:latin typeface="Arial" charset="0"/>
              </a:rPr>
              <a:t>Steel</a:t>
            </a:r>
            <a:endParaRPr lang="en-US" altLang="en-US" sz="2000" dirty="0">
              <a:latin typeface="Arial" charset="0"/>
            </a:endParaRPr>
          </a:p>
        </p:txBody>
      </p:sp>
      <p:pic>
        <p:nvPicPr>
          <p:cNvPr id="5" name="Picture 3" descr="C:\Users\hladovcak\Pictures\airfoil blade sweep seal VCD-4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9152" y="1473200"/>
            <a:ext cx="1638300" cy="218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381000"/>
            <a:ext cx="9144000" cy="685800"/>
          </a:xfrm>
        </p:spPr>
        <p:txBody>
          <a:bodyPr/>
          <a:lstStyle/>
          <a:p>
            <a:r>
              <a:rPr lang="en-US" altLang="en-US" dirty="0">
                <a:latin typeface="Arial" panose="020B0604020202020204" pitchFamily="34" charset="0"/>
                <a:cs typeface="Arial" panose="020B0604020202020204" pitchFamily="34" charset="0"/>
              </a:rPr>
              <a:t>Blade Styles</a:t>
            </a:r>
          </a:p>
        </p:txBody>
      </p:sp>
      <p:sp>
        <p:nvSpPr>
          <p:cNvPr id="44035" name="Rectangle 3"/>
          <p:cNvSpPr>
            <a:spLocks noGrp="1" noChangeArrowheads="1"/>
          </p:cNvSpPr>
          <p:nvPr>
            <p:ph idx="1"/>
          </p:nvPr>
        </p:nvSpPr>
        <p:spPr>
          <a:xfrm>
            <a:off x="538163" y="1371600"/>
            <a:ext cx="3468687" cy="3987800"/>
          </a:xfrm>
        </p:spPr>
        <p:txBody>
          <a:bodyPr/>
          <a:lstStyle/>
          <a:p>
            <a:r>
              <a:rPr lang="en-US" altLang="en-US" sz="2400">
                <a:latin typeface="Arial" charset="0"/>
              </a:rPr>
              <a:t>3-V blade</a:t>
            </a:r>
          </a:p>
          <a:p>
            <a:endParaRPr lang="en-US" altLang="en-US" sz="2400">
              <a:latin typeface="Arial" charset="0"/>
            </a:endParaRPr>
          </a:p>
          <a:p>
            <a:r>
              <a:rPr lang="en-US" altLang="en-US" sz="2400">
                <a:latin typeface="Arial" charset="0"/>
              </a:rPr>
              <a:t>Fabricated airfoil</a:t>
            </a:r>
          </a:p>
          <a:p>
            <a:endParaRPr lang="en-US" altLang="en-US" sz="2400">
              <a:latin typeface="Arial" charset="0"/>
            </a:endParaRPr>
          </a:p>
          <a:p>
            <a:r>
              <a:rPr lang="en-US" altLang="en-US" sz="2400">
                <a:latin typeface="Arial" charset="0"/>
              </a:rPr>
              <a:t>Extruded airfoil</a:t>
            </a:r>
          </a:p>
          <a:p>
            <a:endParaRPr lang="en-US" altLang="en-US" sz="2400">
              <a:latin typeface="Arial" charset="0"/>
            </a:endParaRPr>
          </a:p>
          <a:p>
            <a:r>
              <a:rPr lang="en-US" altLang="en-US" sz="2400">
                <a:latin typeface="Arial" charset="0"/>
              </a:rPr>
              <a:t>Round </a:t>
            </a:r>
          </a:p>
          <a:p>
            <a:pPr lvl="1"/>
            <a:endParaRPr lang="en-US" altLang="en-US"/>
          </a:p>
          <a:p>
            <a:pPr lvl="1"/>
            <a:endParaRPr lang="en-US" altLang="en-US"/>
          </a:p>
        </p:txBody>
      </p:sp>
      <p:pic>
        <p:nvPicPr>
          <p:cNvPr id="44038" name="Picture 6" descr="3v"/>
          <p:cNvPicPr>
            <a:picLocks noChangeAspect="1" noChangeArrowheads="1"/>
          </p:cNvPicPr>
          <p:nvPr/>
        </p:nvPicPr>
        <p:blipFill>
          <a:blip r:embed="rId3">
            <a:extLst>
              <a:ext uri="{28A0092B-C50C-407E-A947-70E740481C1C}">
                <a14:useLocalDpi xmlns:a14="http://schemas.microsoft.com/office/drawing/2010/main" val="0"/>
              </a:ext>
            </a:extLst>
          </a:blip>
          <a:srcRect l="3076" t="24615" b="26155"/>
          <a:stretch>
            <a:fillRect/>
          </a:stretch>
        </p:blipFill>
        <p:spPr bwMode="auto">
          <a:xfrm>
            <a:off x="6172200" y="1143000"/>
            <a:ext cx="24003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4039" name="Picture 7" descr="AF"/>
          <p:cNvPicPr>
            <a:picLocks noChangeAspect="1" noChangeArrowheads="1"/>
          </p:cNvPicPr>
          <p:nvPr/>
        </p:nvPicPr>
        <p:blipFill>
          <a:blip r:embed="rId4">
            <a:extLst>
              <a:ext uri="{28A0092B-C50C-407E-A947-70E740481C1C}">
                <a14:useLocalDpi xmlns:a14="http://schemas.microsoft.com/office/drawing/2010/main" val="0"/>
              </a:ext>
            </a:extLst>
          </a:blip>
          <a:srcRect t="28719" b="26154"/>
          <a:stretch>
            <a:fillRect/>
          </a:stretch>
        </p:blipFill>
        <p:spPr bwMode="auto">
          <a:xfrm>
            <a:off x="5257800" y="2209800"/>
            <a:ext cx="24765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44040" name="Picture 8" descr="AF_alum"/>
          <p:cNvPicPr>
            <a:picLocks noChangeAspect="1" noChangeArrowheads="1"/>
          </p:cNvPicPr>
          <p:nvPr/>
        </p:nvPicPr>
        <p:blipFill>
          <a:blip r:embed="rId5">
            <a:extLst>
              <a:ext uri="{28A0092B-C50C-407E-A947-70E740481C1C}">
                <a14:useLocalDpi xmlns:a14="http://schemas.microsoft.com/office/drawing/2010/main" val="0"/>
              </a:ext>
            </a:extLst>
          </a:blip>
          <a:srcRect t="28719" b="26154"/>
          <a:stretch>
            <a:fillRect/>
          </a:stretch>
        </p:blipFill>
        <p:spPr bwMode="auto">
          <a:xfrm>
            <a:off x="5943600" y="3200400"/>
            <a:ext cx="2476500" cy="838200"/>
          </a:xfrm>
          <a:prstGeom prst="rect">
            <a:avLst/>
          </a:prstGeom>
          <a:noFill/>
          <a:extLst>
            <a:ext uri="{909E8E84-426E-40DD-AFC4-6F175D3DCCD1}">
              <a14:hiddenFill xmlns:a14="http://schemas.microsoft.com/office/drawing/2010/main">
                <a:solidFill>
                  <a:srgbClr val="FFFFFF"/>
                </a:solidFill>
              </a14:hiddenFill>
            </a:ext>
          </a:extLst>
        </p:spPr>
      </p:pic>
      <p:sp>
        <p:nvSpPr>
          <p:cNvPr id="44041" name="AutoShape 9"/>
          <p:cNvSpPr>
            <a:spLocks noChangeArrowheads="1"/>
          </p:cNvSpPr>
          <p:nvPr/>
        </p:nvSpPr>
        <p:spPr bwMode="auto">
          <a:xfrm>
            <a:off x="3276600" y="3352800"/>
            <a:ext cx="1828800" cy="152400"/>
          </a:xfrm>
          <a:prstGeom prst="rightArrow">
            <a:avLst>
              <a:gd name="adj1" fmla="val 50000"/>
              <a:gd name="adj2" fmla="val 300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42" name="AutoShape 10"/>
          <p:cNvSpPr>
            <a:spLocks noChangeArrowheads="1"/>
          </p:cNvSpPr>
          <p:nvPr/>
        </p:nvSpPr>
        <p:spPr bwMode="auto">
          <a:xfrm>
            <a:off x="3581400" y="2438400"/>
            <a:ext cx="1600200" cy="152400"/>
          </a:xfrm>
          <a:prstGeom prst="rightArrow">
            <a:avLst>
              <a:gd name="adj1" fmla="val 50000"/>
              <a:gd name="adj2" fmla="val 2625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43" name="AutoShape 11"/>
          <p:cNvSpPr>
            <a:spLocks noChangeArrowheads="1"/>
          </p:cNvSpPr>
          <p:nvPr/>
        </p:nvSpPr>
        <p:spPr bwMode="auto">
          <a:xfrm>
            <a:off x="3276600" y="1524000"/>
            <a:ext cx="1828800" cy="152400"/>
          </a:xfrm>
          <a:prstGeom prst="rightArrow">
            <a:avLst>
              <a:gd name="adj1" fmla="val 50000"/>
              <a:gd name="adj2" fmla="val 300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44" name="AutoShape 12"/>
          <p:cNvSpPr>
            <a:spLocks noChangeArrowheads="1"/>
          </p:cNvSpPr>
          <p:nvPr/>
        </p:nvSpPr>
        <p:spPr bwMode="auto">
          <a:xfrm>
            <a:off x="2133600" y="4267200"/>
            <a:ext cx="1752600" cy="152400"/>
          </a:xfrm>
          <a:prstGeom prst="rightArrow">
            <a:avLst>
              <a:gd name="adj1" fmla="val 50000"/>
              <a:gd name="adj2" fmla="val 2875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4047" name="Picture 15" descr="FSDRblad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4191000"/>
            <a:ext cx="1981200" cy="1485900"/>
          </a:xfrm>
          <a:prstGeom prst="rect">
            <a:avLst/>
          </a:prstGeom>
          <a:noFill/>
          <a:ln w="57150" cmpd="thinThick">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0" y="304800"/>
            <a:ext cx="9144000" cy="838200"/>
          </a:xfrm>
        </p:spPr>
        <p:txBody>
          <a:bodyPr/>
          <a:lstStyle/>
          <a:p>
            <a:r>
              <a:rPr lang="en-US" altLang="en-US" dirty="0">
                <a:latin typeface="Arial Black" pitchFamily="34" charset="0"/>
              </a:rPr>
              <a:t>Design and Construction</a:t>
            </a:r>
          </a:p>
        </p:txBody>
      </p:sp>
      <p:sp>
        <p:nvSpPr>
          <p:cNvPr id="129027" name="Rectangle 3"/>
          <p:cNvSpPr>
            <a:spLocks noGrp="1" noChangeArrowheads="1"/>
          </p:cNvSpPr>
          <p:nvPr>
            <p:ph idx="1"/>
          </p:nvPr>
        </p:nvSpPr>
        <p:spPr>
          <a:xfrm>
            <a:off x="609600" y="1066800"/>
            <a:ext cx="5029200" cy="5486400"/>
          </a:xfrm>
        </p:spPr>
        <p:txBody>
          <a:bodyPr/>
          <a:lstStyle/>
          <a:p>
            <a:r>
              <a:rPr lang="en-US" altLang="en-US" sz="2400" dirty="0">
                <a:latin typeface="Arial" charset="0"/>
              </a:rPr>
              <a:t>Blade operation</a:t>
            </a:r>
          </a:p>
          <a:p>
            <a:pPr lvl="1"/>
            <a:r>
              <a:rPr lang="en-US" altLang="en-US" sz="2000" dirty="0">
                <a:latin typeface="Arial" charset="0"/>
              </a:rPr>
              <a:t>Parallel</a:t>
            </a:r>
            <a:endParaRPr lang="en-US" altLang="en-US" dirty="0">
              <a:latin typeface="Arial" charset="0"/>
            </a:endParaRPr>
          </a:p>
          <a:p>
            <a:pPr lvl="2"/>
            <a:r>
              <a:rPr lang="en-US" altLang="en-US" sz="1800" dirty="0">
                <a:latin typeface="Arial" charset="0"/>
              </a:rPr>
              <a:t>Damper makes up significant portion of the total system pressure loss.</a:t>
            </a:r>
          </a:p>
          <a:p>
            <a:pPr lvl="2"/>
            <a:r>
              <a:rPr lang="en-US" altLang="en-US" sz="1800" dirty="0">
                <a:latin typeface="Arial" charset="0"/>
              </a:rPr>
              <a:t>Greater control is required </a:t>
            </a:r>
          </a:p>
          <a:p>
            <a:pPr lvl="2"/>
            <a:r>
              <a:rPr lang="en-US" altLang="en-US" sz="1800" dirty="0">
                <a:latin typeface="Arial" charset="0"/>
              </a:rPr>
              <a:t>Systems requiring two position operation</a:t>
            </a:r>
            <a:endParaRPr lang="en-US" altLang="en-US" dirty="0">
              <a:latin typeface="Arial" charset="0"/>
            </a:endParaRPr>
          </a:p>
          <a:p>
            <a:pPr lvl="1"/>
            <a:r>
              <a:rPr lang="en-US" altLang="en-US" sz="2000" dirty="0">
                <a:latin typeface="Arial" charset="0"/>
              </a:rPr>
              <a:t>Opposed</a:t>
            </a:r>
            <a:endParaRPr lang="en-US" altLang="en-US" dirty="0">
              <a:latin typeface="Arial" charset="0"/>
            </a:endParaRPr>
          </a:p>
          <a:p>
            <a:pPr lvl="2"/>
            <a:r>
              <a:rPr lang="en-US" altLang="en-US" sz="1800" dirty="0">
                <a:latin typeface="Arial" charset="0"/>
              </a:rPr>
              <a:t>Damper doesn’t make up significant portion of the total system pressure loss</a:t>
            </a:r>
          </a:p>
          <a:p>
            <a:pPr lvl="2"/>
            <a:r>
              <a:rPr lang="en-US" altLang="en-US" sz="1800" dirty="0">
                <a:latin typeface="Arial" charset="0"/>
              </a:rPr>
              <a:t>Necessary to maintain even air distribution of air downstream</a:t>
            </a:r>
          </a:p>
          <a:p>
            <a:pPr lvl="2"/>
            <a:r>
              <a:rPr lang="en-US" altLang="en-US" sz="1800" dirty="0">
                <a:latin typeface="Arial" charset="0"/>
              </a:rPr>
              <a:t>Best selection for ducted outlets</a:t>
            </a:r>
          </a:p>
        </p:txBody>
      </p:sp>
      <p:pic>
        <p:nvPicPr>
          <p:cNvPr id="129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828800"/>
            <a:ext cx="2128838"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reenheck Template - Standard Sc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Greenheck Template.pptx" id="{FF0E2205-A918-4C64-98AB-9D155BEDF03F}" vid="{6396428E-3E98-482C-B914-953484FB588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Corporate_Template_2015</Template>
  <TotalTime>5216</TotalTime>
  <Words>898</Words>
  <Application>Microsoft Office PowerPoint</Application>
  <PresentationFormat>On-screen Show (4:3)</PresentationFormat>
  <Paragraphs>187</Paragraphs>
  <Slides>19</Slides>
  <Notes>18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2" baseType="lpstr">
      <vt:lpstr>Greenheck Template - Standard Screen</vt:lpstr>
      <vt:lpstr>Photo Editor Photo</vt:lpstr>
      <vt:lpstr>Bitmap Image</vt:lpstr>
      <vt:lpstr>Greenheck Marine Dampers</vt:lpstr>
      <vt:lpstr>What makes Greenheck different from other Damper Manufacturers?</vt:lpstr>
      <vt:lpstr>PowerPoint Presentation</vt:lpstr>
      <vt:lpstr> Greenheck’s Design Features</vt:lpstr>
      <vt:lpstr>Design &amp; Construction</vt:lpstr>
      <vt:lpstr>PowerPoint Presentation</vt:lpstr>
      <vt:lpstr>PowerPoint Presentation</vt:lpstr>
      <vt:lpstr>Blade Styles</vt:lpstr>
      <vt:lpstr>Design and Construction</vt:lpstr>
      <vt:lpstr>Greenheck Marine Dampers</vt:lpstr>
      <vt:lpstr>Marine Dampers</vt:lpstr>
      <vt:lpstr>IMO-310 / SSIMO-310 Marine Dampers</vt:lpstr>
      <vt:lpstr>IMO-311 / SSIMO-311 Marine Dampers</vt:lpstr>
      <vt:lpstr> Severe Environment Dampers</vt:lpstr>
      <vt:lpstr>Severe Environment Dampers</vt:lpstr>
      <vt:lpstr>Severe Environment Dampers</vt:lpstr>
      <vt:lpstr>Severe Environment Dampers</vt:lpstr>
      <vt:lpstr>Other Damper Models Available</vt:lpstr>
      <vt:lpstr>PowerPoint Presentation</vt:lpstr>
    </vt:vector>
  </TitlesOfParts>
  <Company>Greenheck Fan Corp.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DAMPERS</dc:title>
  <dc:creator>Bernett</dc:creator>
  <cp:lastModifiedBy>Laduron, Nicole</cp:lastModifiedBy>
  <cp:revision>255</cp:revision>
  <cp:lastPrinted>2005-12-13T20:00:26Z</cp:lastPrinted>
  <dcterms:created xsi:type="dcterms:W3CDTF">2003-10-09T18:18:25Z</dcterms:created>
  <dcterms:modified xsi:type="dcterms:W3CDTF">2016-01-26T19:37:14Z</dcterms:modified>
</cp:coreProperties>
</file>