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2" r:id="rId3"/>
    <p:sldId id="264" r:id="rId4"/>
    <p:sldId id="266" r:id="rId5"/>
    <p:sldId id="269" r:id="rId6"/>
    <p:sldId id="267" r:id="rId7"/>
    <p:sldId id="263" r:id="rId8"/>
    <p:sldId id="268" r:id="rId9"/>
    <p:sldId id="258" r:id="rId1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C"/>
    <a:srgbClr val="33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969" autoAdjust="0"/>
  </p:normalViewPr>
  <p:slideViewPr>
    <p:cSldViewPr>
      <p:cViewPr varScale="1">
        <p:scale>
          <a:sx n="127" d="100"/>
          <a:sy n="127" d="100"/>
        </p:scale>
        <p:origin x="108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666D238-1246-45A3-9456-2DF85DB1F99A}" type="datetimeFigureOut">
              <a:rPr lang="en-US"/>
              <a:pPr>
                <a:defRPr/>
              </a:pPr>
              <a:t>6/26/2019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5D15C0-F0C6-4A18-B28E-99D1A6EBACDE}" type="slidenum">
              <a:rPr lang="en-US" altLang="en-US"/>
              <a:pPr/>
              <a:t>‹#›</a:t>
            </a:fld>
            <a:endParaRPr lang="en-US" altLang="en-US"/>
          </a:p>
        </p:txBody>
      </p:sp>
    </p:spTree>
    <p:extLst>
      <p:ext uri="{BB962C8B-B14F-4D97-AF65-F5344CB8AC3E}">
        <p14:creationId xmlns:p14="http://schemas.microsoft.com/office/powerpoint/2010/main" val="1269284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8685CF3-FF42-4A3D-B322-F6107BA54BBC}" type="datetimeFigureOut">
              <a:rPr lang="en-US"/>
              <a:pPr>
                <a:defRPr/>
              </a:pPr>
              <a:t>6/26/2019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D032359-7C2F-4F2E-918D-BD32F84B3EE5}" type="slidenum">
              <a:rPr lang="en-US" altLang="en-US"/>
              <a:pPr/>
              <a:t>‹#›</a:t>
            </a:fld>
            <a:endParaRPr lang="en-US" altLang="en-US"/>
          </a:p>
        </p:txBody>
      </p:sp>
    </p:spTree>
    <p:extLst>
      <p:ext uri="{BB962C8B-B14F-4D97-AF65-F5344CB8AC3E}">
        <p14:creationId xmlns:p14="http://schemas.microsoft.com/office/powerpoint/2010/main" val="23624416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contains an overview of </a:t>
            </a:r>
            <a:r>
              <a:rPr lang="en-US" baseline="0" dirty="0" err="1" smtClean="0"/>
              <a:t>Greenheck’s</a:t>
            </a:r>
            <a:r>
              <a:rPr lang="en-US" baseline="0" dirty="0" smtClean="0"/>
              <a:t> spun aluminum axial roof exhaust and supply fans, models AE and AS.</a:t>
            </a:r>
            <a:endParaRPr lang="en-US" dirty="0"/>
          </a:p>
        </p:txBody>
      </p:sp>
      <p:sp>
        <p:nvSpPr>
          <p:cNvPr id="4" name="Slide Number Placeholder 3"/>
          <p:cNvSpPr>
            <a:spLocks noGrp="1"/>
          </p:cNvSpPr>
          <p:nvPr>
            <p:ph type="sldNum" sz="quarter" idx="10"/>
          </p:nvPr>
        </p:nvSpPr>
        <p:spPr/>
        <p:txBody>
          <a:bodyPr/>
          <a:lstStyle/>
          <a:p>
            <a:fld id="{0D032359-7C2F-4F2E-918D-BD32F84B3EE5}" type="slidenum">
              <a:rPr lang="en-US" altLang="en-US" smtClean="0"/>
              <a:pPr/>
              <a:t>1</a:t>
            </a:fld>
            <a:endParaRPr lang="en-US" altLang="en-US"/>
          </a:p>
        </p:txBody>
      </p:sp>
    </p:spTree>
    <p:extLst>
      <p:ext uri="{BB962C8B-B14F-4D97-AF65-F5344CB8AC3E}">
        <p14:creationId xmlns:p14="http://schemas.microsoft.com/office/powerpoint/2010/main" val="326871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a:t>
            </a:r>
            <a:r>
              <a:rPr lang="en-US" baseline="0" dirty="0" smtClean="0"/>
              <a:t> stands for </a:t>
            </a:r>
            <a:r>
              <a:rPr lang="en-US" b="1" u="sng" baseline="0" dirty="0" smtClean="0"/>
              <a:t>A</a:t>
            </a:r>
            <a:r>
              <a:rPr lang="en-US" baseline="0" dirty="0" smtClean="0"/>
              <a:t>xial </a:t>
            </a:r>
            <a:r>
              <a:rPr lang="en-US" b="1" u="sng" baseline="0" dirty="0" smtClean="0"/>
              <a:t>E</a:t>
            </a:r>
            <a:r>
              <a:rPr lang="en-US" baseline="0" dirty="0" smtClean="0"/>
              <a:t>xhaust while AS stands for </a:t>
            </a:r>
            <a:r>
              <a:rPr lang="en-US" b="1" u="sng" baseline="0" dirty="0" smtClean="0"/>
              <a:t>A</a:t>
            </a:r>
            <a:r>
              <a:rPr lang="en-US" baseline="0" dirty="0" smtClean="0"/>
              <a:t>xial </a:t>
            </a:r>
            <a:r>
              <a:rPr lang="en-US" b="1" u="sng" baseline="0" dirty="0" smtClean="0"/>
              <a:t>S</a:t>
            </a:r>
            <a:r>
              <a:rPr lang="en-US" baseline="0" dirty="0" smtClean="0"/>
              <a:t>upply. Both of these fans are constructed with a spun aluminum housing and an axial impeller. They are direct drive fans only with performance capabilities up to 6,000 CFM and 1.0 inch of static pressure. Available in 7 fans sizes from 10 inches to 24 inches, these fans are ideal for economically exhausting or supplying general, clean air.</a:t>
            </a:r>
            <a:endParaRPr lang="en-US" dirty="0"/>
          </a:p>
        </p:txBody>
      </p:sp>
      <p:sp>
        <p:nvSpPr>
          <p:cNvPr id="4" name="Slide Number Placeholder 3"/>
          <p:cNvSpPr>
            <a:spLocks noGrp="1"/>
          </p:cNvSpPr>
          <p:nvPr>
            <p:ph type="sldNum" sz="quarter" idx="10"/>
          </p:nvPr>
        </p:nvSpPr>
        <p:spPr/>
        <p:txBody>
          <a:bodyPr/>
          <a:lstStyle/>
          <a:p>
            <a:fld id="{0D032359-7C2F-4F2E-918D-BD32F84B3EE5}" type="slidenum">
              <a:rPr lang="en-US" altLang="en-US" smtClean="0"/>
              <a:pPr/>
              <a:t>2</a:t>
            </a:fld>
            <a:endParaRPr lang="en-US" altLang="en-US"/>
          </a:p>
        </p:txBody>
      </p:sp>
    </p:spTree>
    <p:extLst>
      <p:ext uri="{BB962C8B-B14F-4D97-AF65-F5344CB8AC3E}">
        <p14:creationId xmlns:p14="http://schemas.microsoft.com/office/powerpoint/2010/main" val="212585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AE (</a:t>
            </a:r>
            <a:r>
              <a:rPr lang="en-US" b="1" u="sng" dirty="0" smtClean="0"/>
              <a:t>A</a:t>
            </a:r>
            <a:r>
              <a:rPr lang="en-US" dirty="0" smtClean="0"/>
              <a:t>xial </a:t>
            </a:r>
            <a:r>
              <a:rPr lang="en-US" b="1" u="sng" dirty="0" smtClean="0"/>
              <a:t>E</a:t>
            </a:r>
            <a:r>
              <a:rPr lang="en-US" dirty="0" smtClean="0"/>
              <a:t>xhaust) is used for exhaust applications. Availabl</a:t>
            </a:r>
            <a:r>
              <a:rPr lang="en-US" baseline="0" dirty="0" smtClean="0"/>
              <a:t>e in sizes 10 inches to 24 inches, this model can be used to exhaust up to 6,000 CFM and 1.0 inch of static pressure.</a:t>
            </a:r>
          </a:p>
          <a:p>
            <a:endParaRPr lang="en-US" baseline="0" dirty="0" smtClean="0"/>
          </a:p>
          <a:p>
            <a:r>
              <a:rPr lang="en-US" baseline="0" dirty="0" smtClean="0"/>
              <a:t>Model AS (</a:t>
            </a:r>
            <a:r>
              <a:rPr lang="en-US" b="1" u="sng" baseline="0" dirty="0" smtClean="0"/>
              <a:t>A</a:t>
            </a:r>
            <a:r>
              <a:rPr lang="en-US" baseline="0" dirty="0" smtClean="0"/>
              <a:t>xial </a:t>
            </a:r>
            <a:r>
              <a:rPr lang="en-US" b="1" u="sng" baseline="0" dirty="0" smtClean="0"/>
              <a:t>S</a:t>
            </a:r>
            <a:r>
              <a:rPr lang="en-US" baseline="0" dirty="0" smtClean="0"/>
              <a:t>upply) is used for supply applications. Also available in sizes 10 inches to 24 inches, this model can be used to supply up to 5,700 CFM and 1.0 inch of static pressure. </a:t>
            </a:r>
            <a:endParaRPr lang="en-US" dirty="0"/>
          </a:p>
        </p:txBody>
      </p:sp>
      <p:sp>
        <p:nvSpPr>
          <p:cNvPr id="4" name="Slide Number Placeholder 3"/>
          <p:cNvSpPr>
            <a:spLocks noGrp="1"/>
          </p:cNvSpPr>
          <p:nvPr>
            <p:ph type="sldNum" sz="quarter" idx="10"/>
          </p:nvPr>
        </p:nvSpPr>
        <p:spPr/>
        <p:txBody>
          <a:bodyPr/>
          <a:lstStyle/>
          <a:p>
            <a:fld id="{0D032359-7C2F-4F2E-918D-BD32F84B3EE5}" type="slidenum">
              <a:rPr lang="en-US" altLang="en-US" smtClean="0"/>
              <a:pPr/>
              <a:t>3</a:t>
            </a:fld>
            <a:endParaRPr lang="en-US" altLang="en-US"/>
          </a:p>
        </p:txBody>
      </p:sp>
    </p:spTree>
    <p:extLst>
      <p:ext uri="{BB962C8B-B14F-4D97-AF65-F5344CB8AC3E}">
        <p14:creationId xmlns:p14="http://schemas.microsoft.com/office/powerpoint/2010/main" val="233669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Models</a:t>
            </a:r>
            <a:r>
              <a:rPr lang="en-US" baseline="0" dirty="0" smtClean="0"/>
              <a:t> AE and AS are constructed with many different features designed for improved quality and performance. The NEMA 1 disconnect switch is standard on every AE and AS fan, mounted under the hood. It allows for the fan to quickly be shut down for servicing. Additional NEMA rated disconnects are available for selection to meet the needs of your specific application. The aluminum name plate is permanently affixed to the housing for easy identification that will not fade over the years. The impeller is a fabricated aluminum axial propeller that is statically and dynamically balanced for a long life of quiet operation. The heavy-gauge aluminum housing is resistant to impact and flexing and is held in place with stamped bracing for added strength and rigidity. The hood is attached using stainless steel fasteners, preventing rust buildup from allowing access to the motor compartment. Also included is an internal conduit chase for wiring power to the motor and ½ inch rigid </a:t>
            </a:r>
            <a:r>
              <a:rPr lang="en-US" baseline="0" dirty="0" err="1" smtClean="0"/>
              <a:t>birdscreen</a:t>
            </a:r>
            <a:r>
              <a:rPr lang="en-US" baseline="0" dirty="0" smtClean="0"/>
              <a:t>, protecting the fan components from foreign objects such as birds, squirrels, and or debris. Finally, every AE and AS have true vibration isolation, meaning there is no metal-to-metal contact through the isolators. This prevents any noise or vibration from the motor compartment to transmit through the duct into the space serviced by the fan. The easiest way to determine if there is metal-to-metal contact through an isolator is by checking for an additional ground wire. If there is metal-to-metal contact through the isolator, there is no need for an additional ground wire as the system is grounded through the isolators.</a:t>
            </a:r>
          </a:p>
          <a:p>
            <a:endParaRPr lang="en-US" dirty="0"/>
          </a:p>
        </p:txBody>
      </p:sp>
      <p:sp>
        <p:nvSpPr>
          <p:cNvPr id="4" name="Slide Number Placeholder 3"/>
          <p:cNvSpPr>
            <a:spLocks noGrp="1"/>
          </p:cNvSpPr>
          <p:nvPr>
            <p:ph type="sldNum" sz="quarter" idx="10"/>
          </p:nvPr>
        </p:nvSpPr>
        <p:spPr/>
        <p:txBody>
          <a:bodyPr/>
          <a:lstStyle/>
          <a:p>
            <a:fld id="{0D032359-7C2F-4F2E-918D-BD32F84B3EE5}" type="slidenum">
              <a:rPr lang="en-US" altLang="en-US" smtClean="0"/>
              <a:pPr/>
              <a:t>4</a:t>
            </a:fld>
            <a:endParaRPr lang="en-US" altLang="en-US"/>
          </a:p>
        </p:txBody>
      </p:sp>
    </p:spTree>
    <p:extLst>
      <p:ext uri="{BB962C8B-B14F-4D97-AF65-F5344CB8AC3E}">
        <p14:creationId xmlns:p14="http://schemas.microsoft.com/office/powerpoint/2010/main" val="290237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For either supply or exhaust applications,</a:t>
            </a:r>
            <a:r>
              <a:rPr lang="en-US" baseline="0" dirty="0" smtClean="0"/>
              <a:t> these fans are typically  mounted to a roof curb. Roof curbs are selectable in many heights, but most commonly you will see them as 8, 10, or 12 inches tall. Inside the roof curb a backdraft damper, gravity or motorized, may be installed. Backdraft dampers help prevent outside air and weather (rain, snow, etc.) from accessing the building when the fan is not running. </a:t>
            </a:r>
            <a:r>
              <a:rPr lang="en-US" altLang="en-US" b="0" baseline="0" dirty="0" smtClean="0"/>
              <a:t>Power wiring for the fan can be ran up the duct, through the conduit chase provided, and into the hood where the disconnect switch is located.</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D032359-7C2F-4F2E-918D-BD32F84B3EE5}" type="slidenum">
              <a:rPr lang="en-US" altLang="en-US" smtClean="0"/>
              <a:pPr/>
              <a:t>5</a:t>
            </a:fld>
            <a:endParaRPr lang="en-US" altLang="en-US"/>
          </a:p>
        </p:txBody>
      </p:sp>
    </p:spTree>
    <p:extLst>
      <p:ext uri="{BB962C8B-B14F-4D97-AF65-F5344CB8AC3E}">
        <p14:creationId xmlns:p14="http://schemas.microsoft.com/office/powerpoint/2010/main" val="9171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Models</a:t>
            </a:r>
            <a:r>
              <a:rPr lang="en-US" baseline="0" dirty="0" smtClean="0"/>
              <a:t> AE and AS have several options and accessories available. The first is additional NEMA rated disconnect switches to meet the needs of any application. Every AE and AS comes standard with galvanized </a:t>
            </a:r>
            <a:r>
              <a:rPr lang="en-US" baseline="0" dirty="0" err="1" smtClean="0"/>
              <a:t>birdscreen</a:t>
            </a:r>
            <a:r>
              <a:rPr lang="en-US" baseline="0" dirty="0" smtClean="0"/>
              <a:t>, however, aluminum is also available as an option. Backdraft dampers are also available for selection to help prevent weather and airflow from entering the building while the fan is not running. Since these fans are also typically mounted to roof curbs you are able to select many types and sizes of roof curbs with models AE and AS. Finally, both of these models have coating options, whether you need to protect the metal in a more corrosive environment or simply want a decorative color, we have an option </a:t>
            </a:r>
            <a:r>
              <a:rPr lang="en-US" baseline="0" smtClean="0"/>
              <a:t>for you.</a:t>
            </a:r>
            <a:endParaRPr lang="en-US" dirty="0"/>
          </a:p>
        </p:txBody>
      </p:sp>
      <p:sp>
        <p:nvSpPr>
          <p:cNvPr id="4" name="Slide Number Placeholder 3"/>
          <p:cNvSpPr>
            <a:spLocks noGrp="1"/>
          </p:cNvSpPr>
          <p:nvPr>
            <p:ph type="sldNum" sz="quarter" idx="10"/>
          </p:nvPr>
        </p:nvSpPr>
        <p:spPr/>
        <p:txBody>
          <a:bodyPr/>
          <a:lstStyle/>
          <a:p>
            <a:fld id="{0D032359-7C2F-4F2E-918D-BD32F84B3EE5}" type="slidenum">
              <a:rPr lang="en-US" altLang="en-US" smtClean="0"/>
              <a:pPr/>
              <a:t>6</a:t>
            </a:fld>
            <a:endParaRPr lang="en-US" altLang="en-US"/>
          </a:p>
        </p:txBody>
      </p:sp>
    </p:spTree>
    <p:extLst>
      <p:ext uri="{BB962C8B-B14F-4D97-AF65-F5344CB8AC3E}">
        <p14:creationId xmlns:p14="http://schemas.microsoft.com/office/powerpoint/2010/main" val="13097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32359-7C2F-4F2E-918D-BD32F84B3EE5}" type="slidenum">
              <a:rPr lang="en-US" altLang="en-US" smtClean="0"/>
              <a:pPr/>
              <a:t>7</a:t>
            </a:fld>
            <a:endParaRPr lang="en-US" altLang="en-US"/>
          </a:p>
        </p:txBody>
      </p:sp>
    </p:spTree>
    <p:extLst>
      <p:ext uri="{BB962C8B-B14F-4D97-AF65-F5344CB8AC3E}">
        <p14:creationId xmlns:p14="http://schemas.microsoft.com/office/powerpoint/2010/main" val="143210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2ECBE12-CCC2-4EB1-93A0-B759E66BFFD6}"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32320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7251"/>
            <a:ext cx="7772400" cy="857250"/>
          </a:xfrm>
        </p:spPr>
        <p:txBody>
          <a:bodyPr>
            <a:normAutofit/>
          </a:bodyPr>
          <a:lstStyle>
            <a:lvl1pP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1371600" y="1885950"/>
            <a:ext cx="6400800" cy="400050"/>
          </a:xfrm>
        </p:spPr>
        <p:txBody>
          <a:bodyPr/>
          <a:lstStyle>
            <a:lvl1pPr marL="0" indent="0" algn="ctr">
              <a:buNone/>
              <a:defRPr sz="2400" b="0" i="0">
                <a:solidFill>
                  <a:srgbClr val="005A9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798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457200" y="819150"/>
            <a:ext cx="82296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217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5" name="Content Placeholder 5"/>
          <p:cNvSpPr>
            <a:spLocks noGrp="1"/>
          </p:cNvSpPr>
          <p:nvPr>
            <p:ph sz="quarter" idx="10"/>
          </p:nvPr>
        </p:nvSpPr>
        <p:spPr>
          <a:xfrm>
            <a:off x="457200" y="819150"/>
            <a:ext cx="82296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06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6" name="Content Placeholder 5"/>
          <p:cNvSpPr>
            <a:spLocks noGrp="1"/>
          </p:cNvSpPr>
          <p:nvPr>
            <p:ph sz="quarter" idx="10"/>
          </p:nvPr>
        </p:nvSpPr>
        <p:spPr>
          <a:xfrm>
            <a:off x="457200" y="819150"/>
            <a:ext cx="39624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5"/>
          <p:cNvSpPr>
            <a:spLocks noGrp="1"/>
          </p:cNvSpPr>
          <p:nvPr>
            <p:ph sz="quarter" idx="11"/>
          </p:nvPr>
        </p:nvSpPr>
        <p:spPr>
          <a:xfrm>
            <a:off x="4724400" y="819150"/>
            <a:ext cx="39624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77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1"/>
          <p:cNvSpPr>
            <a:spLocks noGrp="1"/>
          </p:cNvSpPr>
          <p:nvPr>
            <p:ph type="title"/>
          </p:nvPr>
        </p:nvSpPr>
        <p:spPr>
          <a:xfrm>
            <a:off x="457200" y="171450"/>
            <a:ext cx="8229600" cy="457200"/>
          </a:xfrm>
        </p:spPr>
        <p:txBody>
          <a:bodyPr>
            <a:normAutofit/>
          </a:bodyPr>
          <a:lstStyle>
            <a:lvl1pPr>
              <a:defRPr sz="3200"/>
            </a:lvl1pPr>
          </a:lstStyle>
          <a:p>
            <a:r>
              <a:rPr lang="en-US" smtClean="0"/>
              <a:t>Click to edit Master title style</a:t>
            </a:r>
            <a:endParaRPr lang="en-US" dirty="0"/>
          </a:p>
        </p:txBody>
      </p:sp>
      <p:sp>
        <p:nvSpPr>
          <p:cNvPr id="9" name="Picture Placeholder 17"/>
          <p:cNvSpPr>
            <a:spLocks noGrp="1"/>
          </p:cNvSpPr>
          <p:nvPr>
            <p:ph type="pic" sz="quarter" idx="13"/>
          </p:nvPr>
        </p:nvSpPr>
        <p:spPr>
          <a:xfrm>
            <a:off x="4724400" y="819150"/>
            <a:ext cx="3962400" cy="3276600"/>
          </a:xfrm>
        </p:spPr>
        <p:txBody>
          <a:bodyPr/>
          <a:lstStyle/>
          <a:p>
            <a:pPr lvl="0"/>
            <a:r>
              <a:rPr lang="en-US" noProof="0" smtClean="0"/>
              <a:t>Click icon to add picture</a:t>
            </a:r>
            <a:endParaRPr lang="en-US" noProof="0" dirty="0"/>
          </a:p>
        </p:txBody>
      </p:sp>
      <p:sp>
        <p:nvSpPr>
          <p:cNvPr id="10" name="Text Placeholder 15"/>
          <p:cNvSpPr>
            <a:spLocks noGrp="1"/>
          </p:cNvSpPr>
          <p:nvPr>
            <p:ph type="body" sz="quarter" idx="12"/>
          </p:nvPr>
        </p:nvSpPr>
        <p:spPr>
          <a:xfrm>
            <a:off x="457200" y="819150"/>
            <a:ext cx="39624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87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11446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7145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742950"/>
            <a:ext cx="82296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pic>
        <p:nvPicPr>
          <p:cNvPr id="1028"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588" y="4414838"/>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8610600" y="4864100"/>
            <a:ext cx="533400" cy="285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8CD56565-8B98-4FA8-865E-5FE2133BEC7E}" type="slidenum">
              <a:rPr lang="en-US" altLang="en-US" sz="900">
                <a:solidFill>
                  <a:schemeClr val="bg1"/>
                </a:solidFill>
                <a:latin typeface="Arial" panose="020B0604020202020204" pitchFamily="34" charset="0"/>
              </a:rPr>
              <a:pPr algn="r" eaLnBrk="1" hangingPunct="1"/>
              <a:t>‹#›</a:t>
            </a:fld>
            <a:endParaRPr lang="en-US" altLang="en-US" sz="900">
              <a:solidFill>
                <a:schemeClr val="bg1"/>
              </a:solidFill>
              <a:latin typeface="Arial" panose="020B0604020202020204" pitchFamily="34" charset="0"/>
            </a:endParaRPr>
          </a:p>
        </p:txBody>
      </p:sp>
      <p:sp>
        <p:nvSpPr>
          <p:cNvPr id="9" name="Text Box 33"/>
          <p:cNvSpPr txBox="1">
            <a:spLocks noChangeArrowheads="1"/>
          </p:cNvSpPr>
          <p:nvPr/>
        </p:nvSpPr>
        <p:spPr bwMode="auto">
          <a:xfrm>
            <a:off x="1588" y="4968875"/>
            <a:ext cx="1762125"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eaLnBrk="1" hangingPunct="1">
              <a:lnSpc>
                <a:spcPct val="95000"/>
              </a:lnSpc>
              <a:spcBef>
                <a:spcPct val="20000"/>
              </a:spcBef>
              <a:defRPr/>
            </a:pPr>
            <a:r>
              <a:rPr lang="en-US" sz="700" dirty="0" smtClean="0">
                <a:solidFill>
                  <a:srgbClr val="FFFFFF"/>
                </a:solidFill>
                <a:latin typeface="Tahoma" pitchFamily="34" charset="0"/>
                <a:cs typeface="+mn-cs"/>
              </a:rPr>
              <a:t>Copyright © 2019 Greenheck Fan Corp.</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hdr="0" ftr="0" dt="0"/>
  <p:txStyles>
    <p:titleStyle>
      <a:lvl1pPr algn="ctr" rtl="0" eaLnBrk="1" fontAlgn="base" hangingPunct="1">
        <a:spcBef>
          <a:spcPct val="0"/>
        </a:spcBef>
        <a:spcAft>
          <a:spcPct val="0"/>
        </a:spcAft>
        <a:defRPr sz="3200" b="1" kern="1200">
          <a:solidFill>
            <a:srgbClr val="005A9C"/>
          </a:solidFill>
          <a:latin typeface="Arial"/>
          <a:ea typeface="+mj-ea"/>
          <a:cs typeface="Arial"/>
        </a:defRPr>
      </a:lvl1pPr>
      <a:lvl2pPr algn="ctr" rtl="0" eaLnBrk="1" fontAlgn="base" hangingPunct="1">
        <a:spcBef>
          <a:spcPct val="0"/>
        </a:spcBef>
        <a:spcAft>
          <a:spcPct val="0"/>
        </a:spcAft>
        <a:defRPr sz="3200" b="1">
          <a:solidFill>
            <a:srgbClr val="005A9C"/>
          </a:solidFill>
          <a:latin typeface="Arial" pitchFamily="34" charset="0"/>
          <a:cs typeface="Arial" pitchFamily="34" charset="0"/>
        </a:defRPr>
      </a:lvl2pPr>
      <a:lvl3pPr algn="ctr" rtl="0" eaLnBrk="1" fontAlgn="base" hangingPunct="1">
        <a:spcBef>
          <a:spcPct val="0"/>
        </a:spcBef>
        <a:spcAft>
          <a:spcPct val="0"/>
        </a:spcAft>
        <a:defRPr sz="3200" b="1">
          <a:solidFill>
            <a:srgbClr val="005A9C"/>
          </a:solidFill>
          <a:latin typeface="Arial" pitchFamily="34" charset="0"/>
          <a:cs typeface="Arial" pitchFamily="34" charset="0"/>
        </a:defRPr>
      </a:lvl3pPr>
      <a:lvl4pPr algn="ctr" rtl="0" eaLnBrk="1" fontAlgn="base" hangingPunct="1">
        <a:spcBef>
          <a:spcPct val="0"/>
        </a:spcBef>
        <a:spcAft>
          <a:spcPct val="0"/>
        </a:spcAft>
        <a:defRPr sz="3200" b="1">
          <a:solidFill>
            <a:srgbClr val="005A9C"/>
          </a:solidFill>
          <a:latin typeface="Arial" pitchFamily="34" charset="0"/>
          <a:cs typeface="Arial" pitchFamily="34" charset="0"/>
        </a:defRPr>
      </a:lvl4pPr>
      <a:lvl5pPr algn="ctr" rtl="0" eaLnBrk="1" fontAlgn="base" hangingPunct="1">
        <a:spcBef>
          <a:spcPct val="0"/>
        </a:spcBef>
        <a:spcAft>
          <a:spcPct val="0"/>
        </a:spcAft>
        <a:defRPr sz="3200" b="1">
          <a:solidFill>
            <a:srgbClr val="005A9C"/>
          </a:solidFill>
          <a:latin typeface="Arial" pitchFamily="34" charset="0"/>
          <a:cs typeface="Arial" pitchFamily="34" charset="0"/>
        </a:defRPr>
      </a:lvl5pPr>
      <a:lvl6pPr marL="457200" algn="ctr" rtl="0" eaLnBrk="1" fontAlgn="base" hangingPunct="1">
        <a:spcBef>
          <a:spcPct val="0"/>
        </a:spcBef>
        <a:spcAft>
          <a:spcPct val="0"/>
        </a:spcAft>
        <a:defRPr sz="2800" b="1">
          <a:solidFill>
            <a:srgbClr val="005A9C"/>
          </a:solidFill>
          <a:latin typeface="Arial" pitchFamily="34" charset="0"/>
          <a:cs typeface="Arial" pitchFamily="34" charset="0"/>
        </a:defRPr>
      </a:lvl6pPr>
      <a:lvl7pPr marL="914400" algn="ctr" rtl="0" eaLnBrk="1" fontAlgn="base" hangingPunct="1">
        <a:spcBef>
          <a:spcPct val="0"/>
        </a:spcBef>
        <a:spcAft>
          <a:spcPct val="0"/>
        </a:spcAft>
        <a:defRPr sz="2800" b="1">
          <a:solidFill>
            <a:srgbClr val="005A9C"/>
          </a:solidFill>
          <a:latin typeface="Arial" pitchFamily="34" charset="0"/>
          <a:cs typeface="Arial" pitchFamily="34" charset="0"/>
        </a:defRPr>
      </a:lvl7pPr>
      <a:lvl8pPr marL="1371600" algn="ctr" rtl="0" eaLnBrk="1" fontAlgn="base" hangingPunct="1">
        <a:spcBef>
          <a:spcPct val="0"/>
        </a:spcBef>
        <a:spcAft>
          <a:spcPct val="0"/>
        </a:spcAft>
        <a:defRPr sz="2800" b="1">
          <a:solidFill>
            <a:srgbClr val="005A9C"/>
          </a:solidFill>
          <a:latin typeface="Arial" pitchFamily="34" charset="0"/>
          <a:cs typeface="Arial" pitchFamily="34" charset="0"/>
        </a:defRPr>
      </a:lvl8pPr>
      <a:lvl9pPr marL="1828800" algn="ctr" rtl="0" eaLnBrk="1" fontAlgn="base" hangingPunct="1">
        <a:spcBef>
          <a:spcPct val="0"/>
        </a:spcBef>
        <a:spcAft>
          <a:spcPct val="0"/>
        </a:spcAft>
        <a:defRPr sz="2800" b="1">
          <a:solidFill>
            <a:srgbClr val="005A9C"/>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857250"/>
            <a:ext cx="7772400" cy="857250"/>
          </a:xfrm>
        </p:spPr>
        <p:txBody>
          <a:bodyPr>
            <a:noAutofit/>
          </a:bodyPr>
          <a:lstStyle/>
          <a:p>
            <a:pPr eaLnBrk="1" hangingPunct="1"/>
            <a:r>
              <a:rPr lang="en-US" altLang="en-US" dirty="0" smtClean="0">
                <a:latin typeface="Arial" panose="020B0604020202020204" pitchFamily="34" charset="0"/>
                <a:cs typeface="Arial" panose="020B0604020202020204" pitchFamily="34" charset="0"/>
              </a:rPr>
              <a:t>Spun Aluminum Axial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Roof Exhaust &amp; Supply Fans</a:t>
            </a:r>
          </a:p>
        </p:txBody>
      </p:sp>
      <p:sp>
        <p:nvSpPr>
          <p:cNvPr id="2051" name="Subtitle 2"/>
          <p:cNvSpPr>
            <a:spLocks noGrp="1"/>
          </p:cNvSpPr>
          <p:nvPr>
            <p:ph type="subTitle" idx="1"/>
          </p:nvPr>
        </p:nvSpPr>
        <p:spPr/>
        <p:txBody>
          <a:bodyPr/>
          <a:lstStyle/>
          <a:p>
            <a:pPr eaLnBrk="1" hangingPunct="1"/>
            <a:r>
              <a:rPr lang="en-US" altLang="en-US" dirty="0" smtClean="0">
                <a:latin typeface="Arial" panose="020B0604020202020204" pitchFamily="34" charset="0"/>
                <a:cs typeface="Arial" panose="020B0604020202020204" pitchFamily="34" charset="0"/>
              </a:rPr>
              <a:t>April 2019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eaLnBrk="1" hangingPunct="1"/>
            <a:r>
              <a:rPr lang="en-US" altLang="en-US" dirty="0" smtClean="0">
                <a:latin typeface="Arial" panose="020B0604020202020204" pitchFamily="34" charset="0"/>
                <a:cs typeface="Arial" panose="020B0604020202020204" pitchFamily="34" charset="0"/>
              </a:rPr>
              <a:t>Spun Aluminum Models AE &amp; AS</a:t>
            </a:r>
          </a:p>
        </p:txBody>
      </p:sp>
      <p:sp>
        <p:nvSpPr>
          <p:cNvPr id="3075" name="Text Placeholder 4"/>
          <p:cNvSpPr>
            <a:spLocks noGrp="1"/>
          </p:cNvSpPr>
          <p:nvPr>
            <p:ph type="body" sz="quarter" idx="11"/>
          </p:nvPr>
        </p:nvSpPr>
        <p:spPr>
          <a:xfrm>
            <a:off x="457199" y="819150"/>
            <a:ext cx="6553201" cy="3276600"/>
          </a:xfrm>
        </p:spPr>
        <p:txBody>
          <a:bodyPr/>
          <a:lstStyle/>
          <a:p>
            <a:pPr eaLnBrk="1" hangingPunct="1"/>
            <a:r>
              <a:rPr lang="en-US" altLang="en-US" sz="2400" dirty="0" smtClean="0">
                <a:latin typeface="Arial" panose="020B0604020202020204" pitchFamily="34" charset="0"/>
                <a:cs typeface="Arial" panose="020B0604020202020204" pitchFamily="34" charset="0"/>
              </a:rPr>
              <a:t>Spun aluminum construction</a:t>
            </a:r>
          </a:p>
          <a:p>
            <a:pPr eaLnBrk="1" hangingPunct="1"/>
            <a:r>
              <a:rPr lang="en-US" altLang="en-US" sz="2400" dirty="0" smtClean="0">
                <a:latin typeface="Arial" panose="020B0604020202020204" pitchFamily="34" charset="0"/>
                <a:cs typeface="Arial" panose="020B0604020202020204" pitchFamily="34" charset="0"/>
              </a:rPr>
              <a:t>Up to 6,000 cfm</a:t>
            </a:r>
          </a:p>
          <a:p>
            <a:pPr eaLnBrk="1" hangingPunct="1"/>
            <a:r>
              <a:rPr lang="en-US" altLang="en-US" sz="2400" dirty="0" smtClean="0">
                <a:latin typeface="Arial" panose="020B0604020202020204" pitchFamily="34" charset="0"/>
                <a:cs typeface="Arial" panose="020B0604020202020204" pitchFamily="34" charset="0"/>
              </a:rPr>
              <a:t>Direct drive</a:t>
            </a:r>
          </a:p>
          <a:p>
            <a:pPr eaLnBrk="1" hangingPunct="1"/>
            <a:r>
              <a:rPr lang="en-US" altLang="en-US" sz="2400" dirty="0" smtClean="0">
                <a:latin typeface="Arial" panose="020B0604020202020204" pitchFamily="34" charset="0"/>
                <a:cs typeface="Arial" panose="020B0604020202020204" pitchFamily="34" charset="0"/>
              </a:rPr>
              <a:t>Seven fan sizes available from 10 – 24 in.</a:t>
            </a:r>
          </a:p>
          <a:p>
            <a:pPr eaLnBrk="1" hangingPunct="1"/>
            <a:r>
              <a:rPr lang="en-US" altLang="en-US" sz="2400" dirty="0" smtClean="0">
                <a:latin typeface="Arial" panose="020B0604020202020204" pitchFamily="34" charset="0"/>
                <a:cs typeface="Arial" panose="020B0604020202020204" pitchFamily="34" charset="0"/>
              </a:rPr>
              <a:t>Applications</a:t>
            </a:r>
          </a:p>
          <a:p>
            <a:pPr lvl="1" eaLnBrk="1" hangingPunct="1"/>
            <a:r>
              <a:rPr lang="en-US" altLang="en-US" sz="2000" dirty="0" smtClean="0">
                <a:latin typeface="Arial" panose="020B0604020202020204" pitchFamily="34" charset="0"/>
                <a:cs typeface="Arial" panose="020B0604020202020204" pitchFamily="34" charset="0"/>
              </a:rPr>
              <a:t>Roof exhaust &amp; supply</a:t>
            </a:r>
            <a:endParaRPr lang="en-US" altLang="en-US" sz="2000" dirty="0">
              <a:latin typeface="Arial" panose="020B0604020202020204" pitchFamily="34" charset="0"/>
              <a:cs typeface="Arial" panose="020B0604020202020204" pitchFamily="34" charset="0"/>
            </a:endParaRPr>
          </a:p>
          <a:p>
            <a:pPr lvl="1" eaLnBrk="1" hangingPunct="1"/>
            <a:r>
              <a:rPr lang="en-US" altLang="en-US" sz="2000" dirty="0" smtClean="0">
                <a:latin typeface="Arial" panose="020B0604020202020204" pitchFamily="34" charset="0"/>
                <a:cs typeface="Arial" panose="020B0604020202020204" pitchFamily="34" charset="0"/>
              </a:rPr>
              <a:t>General clean air</a:t>
            </a:r>
          </a:p>
          <a:p>
            <a:pPr lvl="1" eaLnBrk="1" hangingPunct="1"/>
            <a:r>
              <a:rPr lang="en-US" altLang="en-US" sz="2000" dirty="0" smtClean="0">
                <a:latin typeface="Arial" panose="020B0604020202020204" pitchFamily="34" charset="0"/>
                <a:cs typeface="Arial" panose="020B0604020202020204" pitchFamily="34" charset="0"/>
              </a:rPr>
              <a:t>Economic low volume/low pressure applications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819150"/>
            <a:ext cx="2609909" cy="1600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eaLnBrk="1" hangingPunct="1"/>
            <a:r>
              <a:rPr lang="en-US" altLang="en-US" dirty="0" smtClean="0">
                <a:latin typeface="Arial" panose="020B0604020202020204" pitchFamily="34" charset="0"/>
                <a:cs typeface="Arial" panose="020B0604020202020204" pitchFamily="34" charset="0"/>
              </a:rPr>
              <a:t>Axial Downblast Exhaust/Supply</a:t>
            </a:r>
          </a:p>
        </p:txBody>
      </p:sp>
      <p:sp>
        <p:nvSpPr>
          <p:cNvPr id="3075" name="Text Placeholder 4"/>
          <p:cNvSpPr>
            <a:spLocks noGrp="1"/>
          </p:cNvSpPr>
          <p:nvPr>
            <p:ph type="body" sz="quarter" idx="11"/>
          </p:nvPr>
        </p:nvSpPr>
        <p:spPr>
          <a:xfrm>
            <a:off x="457200" y="1623643"/>
            <a:ext cx="2971800" cy="1676400"/>
          </a:xfrm>
          <a:ln>
            <a:noFill/>
          </a:ln>
        </p:spPr>
        <p:txBody>
          <a:bodyPr/>
          <a:lstStyle/>
          <a:p>
            <a:pPr eaLnBrk="1" hangingPunct="1"/>
            <a:r>
              <a:rPr lang="en-US" altLang="en-US" sz="2400" dirty="0" smtClean="0">
                <a:latin typeface="Arial" panose="020B0604020202020204" pitchFamily="34" charset="0"/>
                <a:cs typeface="Arial" panose="020B0604020202020204" pitchFamily="34" charset="0"/>
              </a:rPr>
              <a:t>Performance</a:t>
            </a:r>
          </a:p>
          <a:p>
            <a:pPr lvl="1"/>
            <a:r>
              <a:rPr lang="en-US" altLang="en-US" sz="2000" dirty="0" smtClean="0">
                <a:latin typeface="Arial" panose="020B0604020202020204" pitchFamily="34" charset="0"/>
                <a:cs typeface="Arial" panose="020B0604020202020204" pitchFamily="34" charset="0"/>
              </a:rPr>
              <a:t>Sizes 10” through 24”</a:t>
            </a:r>
          </a:p>
          <a:p>
            <a:pPr lvl="1"/>
            <a:r>
              <a:rPr lang="en-US" altLang="en-US" sz="2000" dirty="0" smtClean="0">
                <a:latin typeface="Arial" panose="020B0604020202020204" pitchFamily="34" charset="0"/>
                <a:cs typeface="Arial" panose="020B0604020202020204" pitchFamily="34" charset="0"/>
              </a:rPr>
              <a:t>Up to 6,000 cfm</a:t>
            </a:r>
          </a:p>
          <a:p>
            <a:pPr lvl="1"/>
            <a:r>
              <a:rPr lang="en-US" altLang="en-US" sz="2000" dirty="0" smtClean="0">
                <a:latin typeface="Arial" panose="020B0604020202020204" pitchFamily="34" charset="0"/>
                <a:cs typeface="Arial" panose="020B0604020202020204" pitchFamily="34" charset="0"/>
              </a:rPr>
              <a:t>Up to 1.0 in. </a:t>
            </a:r>
            <a:r>
              <a:rPr lang="en-US" altLang="en-US" sz="2000" dirty="0" err="1" smtClean="0">
                <a:latin typeface="Arial" panose="020B0604020202020204" pitchFamily="34" charset="0"/>
                <a:cs typeface="Arial" panose="020B0604020202020204" pitchFamily="34" charset="0"/>
              </a:rPr>
              <a:t>wg</a:t>
            </a:r>
            <a:r>
              <a:rPr lang="en-US" altLang="en-US" sz="2000" dirty="0" smtClean="0">
                <a:latin typeface="Arial" panose="020B0604020202020204" pitchFamily="34" charset="0"/>
                <a:cs typeface="Arial" panose="020B0604020202020204" pitchFamily="34" charset="0"/>
              </a:rPr>
              <a:t>.</a:t>
            </a:r>
          </a:p>
          <a:p>
            <a:pPr marL="0" indent="0">
              <a:buNone/>
            </a:pPr>
            <a:r>
              <a:rPr lang="en-US" altLang="en-US" sz="1800" i="1" dirty="0" smtClean="0">
                <a:latin typeface="Arial" panose="020B0604020202020204" pitchFamily="34" charset="0"/>
                <a:cs typeface="Arial" panose="020B0604020202020204" pitchFamily="34" charset="0"/>
              </a:rPr>
              <a:t>For exhaust applications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020586"/>
            <a:ext cx="2514600" cy="1541764"/>
          </a:xfrm>
          <a:prstGeom prst="rect">
            <a:avLst/>
          </a:prstGeom>
        </p:spPr>
      </p:pic>
      <p:sp>
        <p:nvSpPr>
          <p:cNvPr id="3" name="Rectangle 2"/>
          <p:cNvSpPr/>
          <p:nvPr/>
        </p:nvSpPr>
        <p:spPr>
          <a:xfrm>
            <a:off x="560593" y="1038868"/>
            <a:ext cx="1627369" cy="523220"/>
          </a:xfrm>
          <a:prstGeom prst="rect">
            <a:avLst/>
          </a:prstGeom>
          <a:noFill/>
          <a:ln>
            <a:noFill/>
          </a:ln>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2800" b="1" dirty="0" smtClean="0">
                <a:ln/>
                <a:solidFill>
                  <a:srgbClr val="C00000"/>
                </a:solidFill>
              </a:rPr>
              <a:t>Model AE</a:t>
            </a:r>
            <a:endParaRPr lang="en-US" sz="2800" b="1" dirty="0">
              <a:ln/>
              <a:solidFill>
                <a:srgbClr val="C00000"/>
              </a:solidFill>
            </a:endParaRPr>
          </a:p>
        </p:txBody>
      </p:sp>
      <p:sp>
        <p:nvSpPr>
          <p:cNvPr id="6" name="Text Placeholder 4"/>
          <p:cNvSpPr txBox="1">
            <a:spLocks/>
          </p:cNvSpPr>
          <p:nvPr/>
        </p:nvSpPr>
        <p:spPr bwMode="auto">
          <a:xfrm>
            <a:off x="5791200" y="1623643"/>
            <a:ext cx="2971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dirty="0" smtClean="0">
                <a:latin typeface="Arial" panose="020B0604020202020204" pitchFamily="34" charset="0"/>
                <a:cs typeface="Arial" panose="020B0604020202020204" pitchFamily="34" charset="0"/>
              </a:rPr>
              <a:t>Performance</a:t>
            </a:r>
          </a:p>
          <a:p>
            <a:pPr lvl="1"/>
            <a:r>
              <a:rPr lang="en-US" altLang="en-US" sz="2000" dirty="0" smtClean="0">
                <a:latin typeface="Arial" panose="020B0604020202020204" pitchFamily="34" charset="0"/>
                <a:cs typeface="Arial" panose="020B0604020202020204" pitchFamily="34" charset="0"/>
              </a:rPr>
              <a:t>Sizes 10” through 24”</a:t>
            </a:r>
          </a:p>
          <a:p>
            <a:pPr lvl="1"/>
            <a:r>
              <a:rPr lang="en-US" altLang="en-US" sz="2000" dirty="0" smtClean="0">
                <a:latin typeface="Arial" panose="020B0604020202020204" pitchFamily="34" charset="0"/>
                <a:cs typeface="Arial" panose="020B0604020202020204" pitchFamily="34" charset="0"/>
              </a:rPr>
              <a:t>Up to 5,700 cfm</a:t>
            </a:r>
          </a:p>
          <a:p>
            <a:pPr lvl="1"/>
            <a:r>
              <a:rPr lang="en-US" altLang="en-US" sz="2000" dirty="0" smtClean="0">
                <a:latin typeface="Arial" panose="020B0604020202020204" pitchFamily="34" charset="0"/>
                <a:cs typeface="Arial" panose="020B0604020202020204" pitchFamily="34" charset="0"/>
              </a:rPr>
              <a:t>Up to 1.0 in. </a:t>
            </a:r>
            <a:r>
              <a:rPr lang="en-US" altLang="en-US" sz="2000" dirty="0" err="1" smtClean="0">
                <a:latin typeface="Arial" panose="020B0604020202020204" pitchFamily="34" charset="0"/>
                <a:cs typeface="Arial" panose="020B0604020202020204" pitchFamily="34" charset="0"/>
              </a:rPr>
              <a:t>wg</a:t>
            </a:r>
            <a:r>
              <a:rPr lang="en-US" altLang="en-US" sz="2000" dirty="0" smtClean="0">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i="1" dirty="0" smtClean="0">
                <a:latin typeface="Arial" panose="020B0604020202020204" pitchFamily="34" charset="0"/>
                <a:cs typeface="Arial" panose="020B0604020202020204" pitchFamily="34" charset="0"/>
              </a:rPr>
              <a:t>For supply applications</a:t>
            </a:r>
          </a:p>
        </p:txBody>
      </p:sp>
      <p:sp>
        <p:nvSpPr>
          <p:cNvPr id="7" name="Rectangle 6"/>
          <p:cNvSpPr/>
          <p:nvPr/>
        </p:nvSpPr>
        <p:spPr>
          <a:xfrm>
            <a:off x="5896998" y="1038868"/>
            <a:ext cx="1622559" cy="523220"/>
          </a:xfrm>
          <a:prstGeom prst="rect">
            <a:avLst/>
          </a:prstGeom>
          <a:noFill/>
          <a:ln>
            <a:noFill/>
          </a:ln>
        </p:spPr>
        <p:txBody>
          <a:bodyPr wrap="none" lIns="91440" tIns="45720" rIns="91440" bIns="45720">
            <a:spAutoFit/>
            <a:scene3d>
              <a:camera prst="orthographicFront"/>
              <a:lightRig rig="harsh" dir="t"/>
            </a:scene3d>
            <a:sp3d prstMaterial="matte">
              <a:contourClr>
                <a:schemeClr val="bg1">
                  <a:lumMod val="65000"/>
                </a:schemeClr>
              </a:contourClr>
            </a:sp3d>
          </a:bodyPr>
          <a:lstStyle/>
          <a:p>
            <a:pPr algn="ctr"/>
            <a:r>
              <a:rPr lang="en-US" sz="2800" b="1" dirty="0" smtClean="0">
                <a:ln/>
                <a:solidFill>
                  <a:srgbClr val="C00000"/>
                </a:solidFill>
              </a:rPr>
              <a:t>Model AS</a:t>
            </a:r>
          </a:p>
        </p:txBody>
      </p:sp>
    </p:spTree>
    <p:extLst>
      <p:ext uri="{BB962C8B-B14F-4D97-AF65-F5344CB8AC3E}">
        <p14:creationId xmlns:p14="http://schemas.microsoft.com/office/powerpoint/2010/main" val="111792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eaLnBrk="1" hangingPunct="1"/>
            <a:r>
              <a:rPr lang="en-US" altLang="en-US" dirty="0" smtClean="0">
                <a:latin typeface="Arial" panose="020B0604020202020204" pitchFamily="34" charset="0"/>
                <a:cs typeface="Arial" panose="020B0604020202020204" pitchFamily="34" charset="0"/>
              </a:rPr>
              <a:t>AE &amp; AS Features</a:t>
            </a:r>
          </a:p>
        </p:txBody>
      </p:sp>
      <p:pic>
        <p:nvPicPr>
          <p:cNvPr id="9" name="Picture 2" descr="M:\Fan&amp;Vent\Training and Presentations\Presentations\Axial Roof Supply-Exhaust\Section-AS-10.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8413" y="1320078"/>
            <a:ext cx="3419316" cy="21994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6311287" y="2061311"/>
            <a:ext cx="2749255" cy="77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1200">
                <a:solidFill>
                  <a:srgbClr val="110D13"/>
                </a:solidFill>
                <a:latin typeface="Arial" panose="020B0604020202020204" pitchFamily="34" charset="0"/>
              </a:defRPr>
            </a:lvl1pPr>
          </a:lstStyle>
          <a:p>
            <a:pPr>
              <a:spcBef>
                <a:spcPts val="0"/>
              </a:spcBef>
            </a:pPr>
            <a:r>
              <a:rPr lang="en-US" altLang="en-US" sz="1400" b="1" dirty="0" smtClean="0">
                <a:latin typeface="Times New Roman" panose="02020603050405020304" pitchFamily="18" charset="0"/>
                <a:cs typeface="Times New Roman" panose="02020603050405020304" pitchFamily="18" charset="0"/>
              </a:rPr>
              <a:t>Heavy-gauge aluminum housing</a:t>
            </a:r>
          </a:p>
          <a:p>
            <a:pPr>
              <a:spcBef>
                <a:spcPts val="0"/>
              </a:spcBef>
            </a:pPr>
            <a:r>
              <a:rPr lang="en-US" altLang="en-US" sz="1400" i="1" dirty="0" smtClean="0">
                <a:latin typeface="Times New Roman" panose="02020603050405020304" pitchFamily="18" charset="0"/>
                <a:cs typeface="Times New Roman" panose="02020603050405020304" pitchFamily="18" charset="0"/>
              </a:rPr>
              <a:t>for added strength and rigidity</a:t>
            </a:r>
            <a:endParaRPr lang="en-US" altLang="en-US" sz="1400" i="1" dirty="0">
              <a:latin typeface="Times New Roman" panose="02020603050405020304" pitchFamily="18" charset="0"/>
              <a:cs typeface="Times New Roman" panose="02020603050405020304" pitchFamily="18" charset="0"/>
            </a:endParaRPr>
          </a:p>
          <a:p>
            <a:endParaRPr lang="en-US" altLang="en-US" sz="1100" dirty="0"/>
          </a:p>
        </p:txBody>
      </p:sp>
      <p:sp>
        <p:nvSpPr>
          <p:cNvPr id="12" name="Text Box 7"/>
          <p:cNvSpPr txBox="1">
            <a:spLocks noChangeArrowheads="1"/>
          </p:cNvSpPr>
          <p:nvPr/>
        </p:nvSpPr>
        <p:spPr bwMode="auto">
          <a:xfrm>
            <a:off x="258273" y="874168"/>
            <a:ext cx="243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0"/>
              </a:spcBef>
            </a:pPr>
            <a:r>
              <a:rPr lang="en-US" altLang="en-US" sz="1400" b="1" dirty="0">
                <a:solidFill>
                  <a:srgbClr val="110D13"/>
                </a:solidFill>
                <a:latin typeface="Times New Roman" panose="02020603050405020304" pitchFamily="18" charset="0"/>
                <a:cs typeface="Times New Roman" panose="02020603050405020304" pitchFamily="18" charset="0"/>
              </a:rPr>
              <a:t>Disconnect </a:t>
            </a:r>
            <a:r>
              <a:rPr lang="en-US" altLang="en-US" sz="1400" b="1" dirty="0" smtClean="0">
                <a:solidFill>
                  <a:srgbClr val="110D13"/>
                </a:solidFill>
                <a:latin typeface="Times New Roman" panose="02020603050405020304" pitchFamily="18" charset="0"/>
                <a:cs typeface="Times New Roman" panose="02020603050405020304" pitchFamily="18" charset="0"/>
              </a:rPr>
              <a:t>switch</a:t>
            </a:r>
            <a:endParaRPr lang="en-US" altLang="en-US" sz="1100" dirty="0">
              <a:solidFill>
                <a:srgbClr val="110D13"/>
              </a:solidFill>
              <a:latin typeface="Arial" panose="020B0604020202020204" pitchFamily="34" charset="0"/>
            </a:endParaRPr>
          </a:p>
          <a:p>
            <a:pPr>
              <a:spcBef>
                <a:spcPts val="0"/>
              </a:spcBef>
            </a:pPr>
            <a:r>
              <a:rPr lang="en-US" altLang="en-US" sz="1400" i="1" dirty="0" smtClean="0">
                <a:solidFill>
                  <a:srgbClr val="110D13"/>
                </a:solidFill>
                <a:latin typeface="Times New Roman" panose="02020603050405020304" pitchFamily="18" charset="0"/>
                <a:cs typeface="Times New Roman" panose="02020603050405020304" pitchFamily="18" charset="0"/>
              </a:rPr>
              <a:t>for </a:t>
            </a:r>
            <a:r>
              <a:rPr lang="en-US" altLang="en-US" sz="1400" i="1" dirty="0">
                <a:solidFill>
                  <a:srgbClr val="110D13"/>
                </a:solidFill>
                <a:latin typeface="Times New Roman" panose="02020603050405020304" pitchFamily="18" charset="0"/>
                <a:cs typeface="Times New Roman" panose="02020603050405020304" pitchFamily="18" charset="0"/>
              </a:rPr>
              <a:t>quick and easy servicing</a:t>
            </a:r>
          </a:p>
        </p:txBody>
      </p:sp>
      <p:sp>
        <p:nvSpPr>
          <p:cNvPr id="13" name="Text Box 8"/>
          <p:cNvSpPr txBox="1">
            <a:spLocks noChangeArrowheads="1"/>
          </p:cNvSpPr>
          <p:nvPr/>
        </p:nvSpPr>
        <p:spPr bwMode="auto">
          <a:xfrm>
            <a:off x="263071" y="1775864"/>
            <a:ext cx="236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1200">
                <a:solidFill>
                  <a:srgbClr val="110D13"/>
                </a:solidFill>
                <a:latin typeface="Arial" panose="020B0604020202020204" pitchFamily="34" charset="0"/>
              </a:defRPr>
            </a:lvl1pPr>
          </a:lstStyle>
          <a:p>
            <a:pPr>
              <a:spcBef>
                <a:spcPts val="0"/>
              </a:spcBef>
            </a:pPr>
            <a:r>
              <a:rPr lang="en-US" altLang="en-US" sz="1400" b="1" dirty="0" smtClean="0">
                <a:latin typeface="Times New Roman" panose="02020603050405020304" pitchFamily="18" charset="0"/>
                <a:cs typeface="Times New Roman" panose="02020603050405020304" pitchFamily="18" charset="0"/>
              </a:rPr>
              <a:t>True </a:t>
            </a:r>
            <a:r>
              <a:rPr lang="en-US" altLang="en-US" sz="1400" b="1" dirty="0">
                <a:latin typeface="Times New Roman" panose="02020603050405020304" pitchFamily="18" charset="0"/>
                <a:cs typeface="Times New Roman" panose="02020603050405020304" pitchFamily="18" charset="0"/>
              </a:rPr>
              <a:t>v</a:t>
            </a:r>
            <a:r>
              <a:rPr lang="en-US" altLang="en-US" sz="1400" b="1" dirty="0" smtClean="0">
                <a:latin typeface="Times New Roman" panose="02020603050405020304" pitchFamily="18" charset="0"/>
                <a:cs typeface="Times New Roman" panose="02020603050405020304" pitchFamily="18" charset="0"/>
              </a:rPr>
              <a:t>ibration isolation</a:t>
            </a:r>
          </a:p>
          <a:p>
            <a:pPr>
              <a:spcBef>
                <a:spcPts val="0"/>
              </a:spcBef>
            </a:pPr>
            <a:r>
              <a:rPr lang="en-US" altLang="en-US" sz="1400" i="1" dirty="0" smtClean="0">
                <a:latin typeface="Times New Roman" panose="02020603050405020304" pitchFamily="18" charset="0"/>
                <a:cs typeface="Times New Roman" panose="02020603050405020304" pitchFamily="18" charset="0"/>
              </a:rPr>
              <a:t>for </a:t>
            </a:r>
            <a:r>
              <a:rPr lang="en-US" altLang="en-US" sz="1400" i="1" dirty="0">
                <a:latin typeface="Times New Roman" panose="02020603050405020304" pitchFamily="18" charset="0"/>
                <a:cs typeface="Times New Roman" panose="02020603050405020304" pitchFamily="18" charset="0"/>
              </a:rPr>
              <a:t>years of quiet </a:t>
            </a:r>
            <a:r>
              <a:rPr lang="en-US" altLang="en-US" sz="1400" i="1" dirty="0" smtClean="0">
                <a:latin typeface="Times New Roman" panose="02020603050405020304" pitchFamily="18" charset="0"/>
                <a:cs typeface="Times New Roman" panose="02020603050405020304" pitchFamily="18" charset="0"/>
              </a:rPr>
              <a:t>operation</a:t>
            </a:r>
            <a:endParaRPr lang="en-US" altLang="en-US" sz="1400" i="1" dirty="0">
              <a:latin typeface="Times New Roman" panose="02020603050405020304" pitchFamily="18" charset="0"/>
              <a:cs typeface="Times New Roman" panose="02020603050405020304" pitchFamily="18" charset="0"/>
            </a:endParaRPr>
          </a:p>
        </p:txBody>
      </p:sp>
      <p:sp>
        <p:nvSpPr>
          <p:cNvPr id="14" name="Text Box 9"/>
          <p:cNvSpPr txBox="1">
            <a:spLocks noChangeArrowheads="1"/>
          </p:cNvSpPr>
          <p:nvPr/>
        </p:nvSpPr>
        <p:spPr bwMode="auto">
          <a:xfrm>
            <a:off x="5965566" y="3687690"/>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defRPr sz="1200">
                <a:solidFill>
                  <a:srgbClr val="110D13"/>
                </a:solidFill>
                <a:latin typeface="Arial" panose="020B0604020202020204" pitchFamily="34" charset="0"/>
              </a:defRPr>
            </a:lvl1pPr>
          </a:lstStyle>
          <a:p>
            <a:pPr>
              <a:spcBef>
                <a:spcPts val="0"/>
              </a:spcBef>
            </a:pPr>
            <a:r>
              <a:rPr lang="en-US" altLang="en-US" sz="1400" b="1" dirty="0">
                <a:latin typeface="Times New Roman" panose="02020603050405020304" pitchFamily="18" charset="0"/>
                <a:cs typeface="Times New Roman" panose="02020603050405020304" pitchFamily="18" charset="0"/>
              </a:rPr>
              <a:t>Internal conduit </a:t>
            </a:r>
            <a:r>
              <a:rPr lang="en-US" altLang="en-US" sz="1400" b="1" dirty="0" smtClean="0">
                <a:latin typeface="Times New Roman" panose="02020603050405020304" pitchFamily="18" charset="0"/>
                <a:cs typeface="Times New Roman" panose="02020603050405020304" pitchFamily="18" charset="0"/>
              </a:rPr>
              <a:t>chase</a:t>
            </a:r>
          </a:p>
          <a:p>
            <a:pPr>
              <a:spcBef>
                <a:spcPts val="0"/>
              </a:spcBef>
            </a:pPr>
            <a:r>
              <a:rPr lang="en-US" altLang="en-US" sz="1400" i="1" dirty="0" smtClean="0">
                <a:latin typeface="Times New Roman" panose="02020603050405020304" pitchFamily="18" charset="0"/>
                <a:cs typeface="Times New Roman" panose="02020603050405020304" pitchFamily="18" charset="0"/>
              </a:rPr>
              <a:t>for </a:t>
            </a:r>
            <a:r>
              <a:rPr lang="en-US" altLang="en-US" sz="1400" i="1" dirty="0">
                <a:latin typeface="Times New Roman" panose="02020603050405020304" pitchFamily="18" charset="0"/>
                <a:cs typeface="Times New Roman" panose="02020603050405020304" pitchFamily="18" charset="0"/>
              </a:rPr>
              <a:t>wiring to motor </a:t>
            </a:r>
            <a:r>
              <a:rPr lang="en-US" altLang="en-US" sz="1400" i="1" dirty="0" smtClean="0">
                <a:latin typeface="Times New Roman" panose="02020603050405020304" pitchFamily="18" charset="0"/>
                <a:cs typeface="Times New Roman" panose="02020603050405020304" pitchFamily="18" charset="0"/>
              </a:rPr>
              <a:t>compartment</a:t>
            </a:r>
            <a:endParaRPr lang="en-US" altLang="en-US" sz="1400" i="1" dirty="0">
              <a:latin typeface="Times New Roman" panose="02020603050405020304" pitchFamily="18" charset="0"/>
              <a:cs typeface="Times New Roman" panose="02020603050405020304" pitchFamily="18" charset="0"/>
            </a:endParaRPr>
          </a:p>
        </p:txBody>
      </p:sp>
      <p:sp>
        <p:nvSpPr>
          <p:cNvPr id="15" name="Text Box 10"/>
          <p:cNvSpPr txBox="1">
            <a:spLocks noChangeArrowheads="1"/>
          </p:cNvSpPr>
          <p:nvPr/>
        </p:nvSpPr>
        <p:spPr bwMode="auto">
          <a:xfrm>
            <a:off x="5965566" y="730565"/>
            <a:ext cx="3238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1200">
                <a:solidFill>
                  <a:srgbClr val="110D13"/>
                </a:solidFill>
                <a:latin typeface="Arial" panose="020B0604020202020204" pitchFamily="34" charset="0"/>
              </a:defRPr>
            </a:lvl1pPr>
          </a:lstStyle>
          <a:p>
            <a:pPr>
              <a:spcBef>
                <a:spcPts val="0"/>
              </a:spcBef>
            </a:pPr>
            <a:r>
              <a:rPr lang="en-US" altLang="en-US" sz="1400" b="1" dirty="0">
                <a:latin typeface="Times New Roman" panose="02020603050405020304" pitchFamily="18" charset="0"/>
                <a:cs typeface="Times New Roman" panose="02020603050405020304" pitchFamily="18" charset="0"/>
              </a:rPr>
              <a:t>Stainless steel hood </a:t>
            </a:r>
            <a:r>
              <a:rPr lang="en-US" altLang="en-US" sz="1400" b="1" dirty="0" smtClean="0">
                <a:latin typeface="Times New Roman" panose="02020603050405020304" pitchFamily="18" charset="0"/>
                <a:cs typeface="Times New Roman" panose="02020603050405020304" pitchFamily="18" charset="0"/>
              </a:rPr>
              <a:t>fasteners</a:t>
            </a:r>
          </a:p>
          <a:p>
            <a:pPr>
              <a:spcBef>
                <a:spcPts val="0"/>
              </a:spcBef>
            </a:pPr>
            <a:r>
              <a:rPr lang="en-US" altLang="en-US" sz="1400" i="1" dirty="0" smtClean="0">
                <a:latin typeface="Times New Roman" panose="02020603050405020304" pitchFamily="18" charset="0"/>
                <a:cs typeface="Times New Roman" panose="02020603050405020304" pitchFamily="18" charset="0"/>
              </a:rPr>
              <a:t>for </a:t>
            </a:r>
            <a:r>
              <a:rPr lang="en-US" altLang="en-US" sz="1400" i="1" dirty="0">
                <a:latin typeface="Times New Roman" panose="02020603050405020304" pitchFamily="18" charset="0"/>
                <a:cs typeface="Times New Roman" panose="02020603050405020304" pitchFamily="18" charset="0"/>
              </a:rPr>
              <a:t>rust free </a:t>
            </a:r>
            <a:r>
              <a:rPr lang="en-US" altLang="en-US" sz="1400" i="1" dirty="0" smtClean="0">
                <a:latin typeface="Times New Roman" panose="02020603050405020304" pitchFamily="18" charset="0"/>
                <a:cs typeface="Times New Roman" panose="02020603050405020304" pitchFamily="18" charset="0"/>
              </a:rPr>
              <a:t>access to motor compartment</a:t>
            </a:r>
            <a:endParaRPr lang="en-US" altLang="en-US" sz="1400" i="1" dirty="0">
              <a:latin typeface="Times New Roman" panose="02020603050405020304" pitchFamily="18" charset="0"/>
              <a:cs typeface="Times New Roman" panose="02020603050405020304" pitchFamily="18" charset="0"/>
            </a:endParaRPr>
          </a:p>
        </p:txBody>
      </p:sp>
      <p:sp>
        <p:nvSpPr>
          <p:cNvPr id="16" name="Line 11"/>
          <p:cNvSpPr>
            <a:spLocks noChangeShapeType="1"/>
          </p:cNvSpPr>
          <p:nvPr/>
        </p:nvSpPr>
        <p:spPr bwMode="auto">
          <a:xfrm flipH="1" flipV="1">
            <a:off x="2362200" y="1081356"/>
            <a:ext cx="1371600" cy="516850"/>
          </a:xfrm>
          <a:prstGeom prst="line">
            <a:avLst/>
          </a:prstGeom>
          <a:noFill/>
          <a:ln w="19050">
            <a:solidFill>
              <a:srgbClr val="110D1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3"/>
          <p:cNvSpPr>
            <a:spLocks noChangeShapeType="1"/>
          </p:cNvSpPr>
          <p:nvPr/>
        </p:nvSpPr>
        <p:spPr bwMode="auto">
          <a:xfrm flipH="1">
            <a:off x="2362200" y="1775864"/>
            <a:ext cx="1828800" cy="159013"/>
          </a:xfrm>
          <a:prstGeom prst="line">
            <a:avLst/>
          </a:prstGeom>
          <a:noFill/>
          <a:ln w="19050">
            <a:solidFill>
              <a:srgbClr val="110D1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p:cNvSpPr>
            <a:spLocks noChangeShapeType="1"/>
          </p:cNvSpPr>
          <p:nvPr/>
        </p:nvSpPr>
        <p:spPr bwMode="auto">
          <a:xfrm>
            <a:off x="4749188" y="2838447"/>
            <a:ext cx="1216378" cy="997474"/>
          </a:xfrm>
          <a:prstGeom prst="line">
            <a:avLst/>
          </a:prstGeom>
          <a:noFill/>
          <a:ln w="19050">
            <a:solidFill>
              <a:srgbClr val="110D1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5"/>
          <p:cNvSpPr>
            <a:spLocks noChangeShapeType="1"/>
          </p:cNvSpPr>
          <p:nvPr/>
        </p:nvSpPr>
        <p:spPr bwMode="auto">
          <a:xfrm flipV="1">
            <a:off x="5156813" y="1562480"/>
            <a:ext cx="1164966" cy="671186"/>
          </a:xfrm>
          <a:prstGeom prst="line">
            <a:avLst/>
          </a:prstGeom>
          <a:noFill/>
          <a:ln w="19050">
            <a:solidFill>
              <a:srgbClr val="110D1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6"/>
          <p:cNvSpPr>
            <a:spLocks noChangeShapeType="1"/>
          </p:cNvSpPr>
          <p:nvPr/>
        </p:nvSpPr>
        <p:spPr bwMode="auto">
          <a:xfrm flipV="1">
            <a:off x="5410200" y="937345"/>
            <a:ext cx="555366" cy="796203"/>
          </a:xfrm>
          <a:prstGeom prst="line">
            <a:avLst/>
          </a:prstGeom>
          <a:noFill/>
          <a:ln w="19050">
            <a:solidFill>
              <a:srgbClr val="110D1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7"/>
          <p:cNvSpPr>
            <a:spLocks noChangeShapeType="1"/>
          </p:cNvSpPr>
          <p:nvPr/>
        </p:nvSpPr>
        <p:spPr bwMode="auto">
          <a:xfrm flipV="1">
            <a:off x="5474016" y="2229302"/>
            <a:ext cx="837269" cy="382733"/>
          </a:xfrm>
          <a:prstGeom prst="line">
            <a:avLst/>
          </a:prstGeom>
          <a:noFill/>
          <a:ln w="19050">
            <a:solidFill>
              <a:srgbClr val="110D1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18"/>
          <p:cNvSpPr txBox="1">
            <a:spLocks noChangeArrowheads="1"/>
          </p:cNvSpPr>
          <p:nvPr/>
        </p:nvSpPr>
        <p:spPr bwMode="auto">
          <a:xfrm>
            <a:off x="6321779" y="1397388"/>
            <a:ext cx="26013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1200">
                <a:solidFill>
                  <a:srgbClr val="110D13"/>
                </a:solidFill>
                <a:latin typeface="Arial" panose="020B0604020202020204" pitchFamily="34" charset="0"/>
              </a:defRPr>
            </a:lvl1pPr>
          </a:lstStyle>
          <a:p>
            <a:pPr>
              <a:spcBef>
                <a:spcPts val="0"/>
              </a:spcBef>
            </a:pPr>
            <a:r>
              <a:rPr lang="en-US" altLang="en-US" sz="1400" b="1" dirty="0">
                <a:latin typeface="Times New Roman" panose="02020603050405020304" pitchFamily="18" charset="0"/>
                <a:cs typeface="Times New Roman" panose="02020603050405020304" pitchFamily="18" charset="0"/>
              </a:rPr>
              <a:t>1/2” X 1/2” rigid </a:t>
            </a:r>
            <a:r>
              <a:rPr lang="en-US" altLang="en-US" sz="1400" b="1" dirty="0" err="1" smtClean="0">
                <a:latin typeface="Times New Roman" panose="02020603050405020304" pitchFamily="18" charset="0"/>
                <a:cs typeface="Times New Roman" panose="02020603050405020304" pitchFamily="18" charset="0"/>
              </a:rPr>
              <a:t>birdscreen</a:t>
            </a:r>
            <a:endParaRPr lang="en-US" altLang="en-US" sz="1400" b="1" dirty="0">
              <a:latin typeface="Times New Roman" panose="02020603050405020304" pitchFamily="18" charset="0"/>
              <a:cs typeface="Times New Roman" panose="02020603050405020304" pitchFamily="18" charset="0"/>
            </a:endParaRPr>
          </a:p>
          <a:p>
            <a:pPr>
              <a:spcBef>
                <a:spcPts val="0"/>
              </a:spcBef>
            </a:pPr>
            <a:r>
              <a:rPr lang="en-US" altLang="en-US" sz="1400" i="1" dirty="0" smtClean="0">
                <a:latin typeface="Times New Roman" panose="02020603050405020304" pitchFamily="18" charset="0"/>
                <a:cs typeface="Times New Roman" panose="02020603050405020304" pitchFamily="18" charset="0"/>
              </a:rPr>
              <a:t>for protection of </a:t>
            </a:r>
            <a:r>
              <a:rPr lang="en-US" altLang="en-US" sz="1400" i="1" dirty="0">
                <a:latin typeface="Times New Roman" panose="02020603050405020304" pitchFamily="18" charset="0"/>
                <a:cs typeface="Times New Roman" panose="02020603050405020304" pitchFamily="18" charset="0"/>
              </a:rPr>
              <a:t>fan components</a:t>
            </a:r>
          </a:p>
        </p:txBody>
      </p:sp>
      <p:sp>
        <p:nvSpPr>
          <p:cNvPr id="24" name="Text Box 19"/>
          <p:cNvSpPr txBox="1">
            <a:spLocks noChangeArrowheads="1"/>
          </p:cNvSpPr>
          <p:nvPr/>
        </p:nvSpPr>
        <p:spPr bwMode="auto">
          <a:xfrm>
            <a:off x="253090" y="3183023"/>
            <a:ext cx="34417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1200">
                <a:solidFill>
                  <a:srgbClr val="110D13"/>
                </a:solidFill>
                <a:latin typeface="Arial" panose="020B0604020202020204" pitchFamily="34" charset="0"/>
              </a:defRPr>
            </a:lvl1pPr>
          </a:lstStyle>
          <a:p>
            <a:pPr>
              <a:spcBef>
                <a:spcPts val="0"/>
              </a:spcBef>
            </a:pPr>
            <a:r>
              <a:rPr lang="en-US" altLang="en-US" sz="1400" b="1" dirty="0">
                <a:latin typeface="Times New Roman" panose="02020603050405020304" pitchFamily="18" charset="0"/>
                <a:cs typeface="Times New Roman" panose="02020603050405020304" pitchFamily="18" charset="0"/>
              </a:rPr>
              <a:t>Fabricated aluminum </a:t>
            </a:r>
            <a:r>
              <a:rPr lang="en-US" altLang="en-US" sz="1400" b="1" dirty="0" smtClean="0">
                <a:latin typeface="Times New Roman" panose="02020603050405020304" pitchFamily="18" charset="0"/>
                <a:cs typeface="Times New Roman" panose="02020603050405020304" pitchFamily="18" charset="0"/>
              </a:rPr>
              <a:t>propeller</a:t>
            </a:r>
          </a:p>
          <a:p>
            <a:pPr>
              <a:spcBef>
                <a:spcPts val="0"/>
              </a:spcBef>
            </a:pPr>
            <a:r>
              <a:rPr lang="en-US" altLang="en-US" sz="1400" i="1" dirty="0" smtClean="0">
                <a:latin typeface="Times New Roman" panose="02020603050405020304" pitchFamily="18" charset="0"/>
                <a:cs typeface="Times New Roman" panose="02020603050405020304" pitchFamily="18" charset="0"/>
              </a:rPr>
              <a:t>balanced </a:t>
            </a:r>
            <a:r>
              <a:rPr lang="en-US" altLang="en-US" sz="1400" i="1" dirty="0">
                <a:latin typeface="Times New Roman" panose="02020603050405020304" pitchFamily="18" charset="0"/>
                <a:cs typeface="Times New Roman" panose="02020603050405020304" pitchFamily="18" charset="0"/>
              </a:rPr>
              <a:t>for long life and quiet operation</a:t>
            </a:r>
          </a:p>
        </p:txBody>
      </p:sp>
      <p:sp>
        <p:nvSpPr>
          <p:cNvPr id="25" name="Line 20"/>
          <p:cNvSpPr>
            <a:spLocks noChangeShapeType="1"/>
          </p:cNvSpPr>
          <p:nvPr/>
        </p:nvSpPr>
        <p:spPr bwMode="auto">
          <a:xfrm flipH="1">
            <a:off x="2891971" y="2491259"/>
            <a:ext cx="1159033" cy="823680"/>
          </a:xfrm>
          <a:prstGeom prst="line">
            <a:avLst/>
          </a:prstGeom>
          <a:noFill/>
          <a:ln w="19050">
            <a:solidFill>
              <a:srgbClr val="110D1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3"/>
          <p:cNvSpPr>
            <a:spLocks noChangeShapeType="1"/>
          </p:cNvSpPr>
          <p:nvPr/>
        </p:nvSpPr>
        <p:spPr bwMode="auto">
          <a:xfrm>
            <a:off x="5733111" y="2159330"/>
            <a:ext cx="588667" cy="69972"/>
          </a:xfrm>
          <a:prstGeom prst="line">
            <a:avLst/>
          </a:prstGeom>
          <a:noFill/>
          <a:ln w="19050">
            <a:solidFill>
              <a:srgbClr val="110D1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24"/>
          <p:cNvSpPr txBox="1">
            <a:spLocks noChangeArrowheads="1"/>
          </p:cNvSpPr>
          <p:nvPr/>
        </p:nvSpPr>
        <p:spPr bwMode="auto">
          <a:xfrm>
            <a:off x="258273" y="2482145"/>
            <a:ext cx="28139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ct val="50000"/>
              </a:spcBef>
              <a:defRPr sz="1200">
                <a:solidFill>
                  <a:srgbClr val="110D13"/>
                </a:solidFill>
                <a:latin typeface="Arial" panose="020B0604020202020204" pitchFamily="34" charset="0"/>
              </a:defRPr>
            </a:lvl1pPr>
          </a:lstStyle>
          <a:p>
            <a:pPr>
              <a:spcBef>
                <a:spcPts val="0"/>
              </a:spcBef>
            </a:pPr>
            <a:r>
              <a:rPr lang="en-US" altLang="en-US" sz="1400" b="1" dirty="0">
                <a:latin typeface="Times New Roman" panose="02020603050405020304" pitchFamily="18" charset="0"/>
                <a:cs typeface="Times New Roman" panose="02020603050405020304" pitchFamily="18" charset="0"/>
              </a:rPr>
              <a:t>Shroud </a:t>
            </a:r>
            <a:r>
              <a:rPr lang="en-US" altLang="en-US" sz="1400" b="1" dirty="0" smtClean="0">
                <a:latin typeface="Times New Roman" panose="02020603050405020304" pitchFamily="18" charset="0"/>
                <a:cs typeface="Times New Roman" panose="02020603050405020304" pitchFamily="18" charset="0"/>
              </a:rPr>
              <a:t>brace</a:t>
            </a:r>
          </a:p>
          <a:p>
            <a:pPr>
              <a:spcBef>
                <a:spcPts val="0"/>
              </a:spcBef>
            </a:pPr>
            <a:r>
              <a:rPr lang="en-US" altLang="en-US" sz="1400" i="1" dirty="0" smtClean="0">
                <a:latin typeface="Times New Roman" panose="02020603050405020304" pitchFamily="18" charset="0"/>
                <a:cs typeface="Times New Roman" panose="02020603050405020304" pitchFamily="18" charset="0"/>
              </a:rPr>
              <a:t>For</a:t>
            </a:r>
            <a:r>
              <a:rPr lang="en-US" altLang="en-US" sz="1400" b="1" i="1" dirty="0" smtClean="0">
                <a:latin typeface="Times New Roman" panose="02020603050405020304" pitchFamily="18" charset="0"/>
                <a:cs typeface="Times New Roman" panose="02020603050405020304" pitchFamily="18" charset="0"/>
              </a:rPr>
              <a:t> </a:t>
            </a:r>
            <a:r>
              <a:rPr lang="en-US" altLang="en-US" sz="1400" i="1" dirty="0" smtClean="0">
                <a:latin typeface="Times New Roman" panose="02020603050405020304" pitchFamily="18" charset="0"/>
                <a:cs typeface="Times New Roman" panose="02020603050405020304" pitchFamily="18" charset="0"/>
              </a:rPr>
              <a:t>added strength</a:t>
            </a:r>
            <a:endParaRPr lang="en-US" altLang="en-US" sz="1400" i="1" dirty="0">
              <a:latin typeface="Times New Roman" panose="02020603050405020304" pitchFamily="18" charset="0"/>
              <a:cs typeface="Times New Roman" panose="02020603050405020304" pitchFamily="18" charset="0"/>
            </a:endParaRPr>
          </a:p>
        </p:txBody>
      </p:sp>
      <p:sp>
        <p:nvSpPr>
          <p:cNvPr id="30" name="Line 25"/>
          <p:cNvSpPr>
            <a:spLocks noChangeShapeType="1"/>
          </p:cNvSpPr>
          <p:nvPr/>
        </p:nvSpPr>
        <p:spPr bwMode="auto">
          <a:xfrm flipH="1">
            <a:off x="1752600" y="2145474"/>
            <a:ext cx="1520371" cy="498388"/>
          </a:xfrm>
          <a:prstGeom prst="line">
            <a:avLst/>
          </a:prstGeom>
          <a:noFill/>
          <a:ln w="19050">
            <a:solidFill>
              <a:srgbClr val="110D1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 Box 25"/>
          <p:cNvSpPr txBox="1">
            <a:spLocks noChangeArrowheads="1"/>
          </p:cNvSpPr>
          <p:nvPr/>
        </p:nvSpPr>
        <p:spPr bwMode="auto">
          <a:xfrm>
            <a:off x="6326750" y="2826809"/>
            <a:ext cx="23256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US" altLang="en-US" sz="1400" b="1" dirty="0">
                <a:solidFill>
                  <a:srgbClr val="110D13"/>
                </a:solidFill>
                <a:latin typeface="Times New Roman" panose="02020603050405020304" pitchFamily="18" charset="0"/>
              </a:rPr>
              <a:t>Aluminum name plate  </a:t>
            </a:r>
          </a:p>
          <a:p>
            <a:pPr>
              <a:spcBef>
                <a:spcPct val="0"/>
              </a:spcBef>
              <a:buFontTx/>
              <a:buNone/>
            </a:pPr>
            <a:r>
              <a:rPr lang="en-US" altLang="en-US" sz="1400" i="1" dirty="0">
                <a:solidFill>
                  <a:srgbClr val="110D13"/>
                </a:solidFill>
                <a:latin typeface="Times New Roman" panose="02020603050405020304" pitchFamily="18" charset="0"/>
              </a:rPr>
              <a:t>for easy identification</a:t>
            </a:r>
          </a:p>
        </p:txBody>
      </p:sp>
      <p:sp>
        <p:nvSpPr>
          <p:cNvPr id="32" name="Line 17"/>
          <p:cNvSpPr>
            <a:spLocks noChangeShapeType="1"/>
          </p:cNvSpPr>
          <p:nvPr/>
        </p:nvSpPr>
        <p:spPr bwMode="auto">
          <a:xfrm>
            <a:off x="5334001" y="2732496"/>
            <a:ext cx="987778" cy="230927"/>
          </a:xfrm>
          <a:prstGeom prst="line">
            <a:avLst/>
          </a:prstGeom>
          <a:noFill/>
          <a:ln w="19050">
            <a:solidFill>
              <a:srgbClr val="110D1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7463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Installation</a:t>
            </a:r>
            <a:endParaRPr lang="en-US" dirty="0"/>
          </a:p>
        </p:txBody>
      </p:sp>
      <p:pic>
        <p:nvPicPr>
          <p:cNvPr id="4" name="Picture 3"/>
          <p:cNvPicPr>
            <a:picLocks noChangeAspect="1"/>
          </p:cNvPicPr>
          <p:nvPr/>
        </p:nvPicPr>
        <p:blipFill>
          <a:blip r:embed="rId3"/>
          <a:stretch>
            <a:fillRect/>
          </a:stretch>
        </p:blipFill>
        <p:spPr>
          <a:xfrm>
            <a:off x="2464594" y="1047750"/>
            <a:ext cx="4214812" cy="2903537"/>
          </a:xfrm>
          <a:prstGeom prst="rect">
            <a:avLst/>
          </a:prstGeom>
        </p:spPr>
      </p:pic>
    </p:spTree>
    <p:extLst>
      <p:ext uri="{BB962C8B-B14F-4D97-AF65-F5344CB8AC3E}">
        <p14:creationId xmlns:p14="http://schemas.microsoft.com/office/powerpoint/2010/main" val="286978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r>
              <a:rPr lang="en-US" altLang="en-US" dirty="0" smtClean="0"/>
              <a:t>Options &amp; Accessories</a:t>
            </a:r>
          </a:p>
        </p:txBody>
      </p:sp>
      <p:sp>
        <p:nvSpPr>
          <p:cNvPr id="3075" name="Text Placeholder 4"/>
          <p:cNvSpPr>
            <a:spLocks noGrp="1"/>
          </p:cNvSpPr>
          <p:nvPr>
            <p:ph type="body" sz="quarter" idx="11"/>
          </p:nvPr>
        </p:nvSpPr>
        <p:spPr>
          <a:xfrm>
            <a:off x="457200" y="819150"/>
            <a:ext cx="7848600" cy="3276600"/>
          </a:xfrm>
        </p:spPr>
        <p:txBody>
          <a:bodyPr/>
          <a:lstStyle/>
          <a:p>
            <a:r>
              <a:rPr lang="en-US" altLang="en-US" dirty="0" smtClean="0"/>
              <a:t>Disconnect switches</a:t>
            </a:r>
          </a:p>
          <a:p>
            <a:pPr lvl="1"/>
            <a:r>
              <a:rPr lang="en-US" altLang="en-US" dirty="0" smtClean="0"/>
              <a:t>NEMA-1 standard; NEMA 3R, 4, 4X optional</a:t>
            </a:r>
          </a:p>
          <a:p>
            <a:r>
              <a:rPr lang="en-US" altLang="en-US" dirty="0" err="1" smtClean="0"/>
              <a:t>Birdscreen</a:t>
            </a:r>
            <a:endParaRPr lang="en-US" altLang="en-US" dirty="0" smtClean="0"/>
          </a:p>
          <a:p>
            <a:pPr lvl="1"/>
            <a:r>
              <a:rPr lang="en-US" altLang="en-US" dirty="0" smtClean="0"/>
              <a:t>Galvanized standard; aluminum optional</a:t>
            </a:r>
          </a:p>
          <a:p>
            <a:r>
              <a:rPr lang="en-US" altLang="en-US" dirty="0" smtClean="0"/>
              <a:t>Coatings</a:t>
            </a:r>
          </a:p>
          <a:p>
            <a:r>
              <a:rPr lang="en-US" altLang="en-US" dirty="0" smtClean="0"/>
              <a:t>Backdraft dampers</a:t>
            </a:r>
          </a:p>
          <a:p>
            <a:r>
              <a:rPr lang="en-US" altLang="en-US" dirty="0" smtClean="0"/>
              <a:t>Roof Curbs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402" y="2724149"/>
            <a:ext cx="2571136" cy="1576427"/>
          </a:xfrm>
          <a:prstGeom prst="rect">
            <a:avLst/>
          </a:prstGeom>
        </p:spPr>
      </p:pic>
    </p:spTree>
    <p:extLst>
      <p:ext uri="{BB962C8B-B14F-4D97-AF65-F5344CB8AC3E}">
        <p14:creationId xmlns:p14="http://schemas.microsoft.com/office/powerpoint/2010/main" val="159246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latin typeface="Arial" panose="020B0604020202020204" pitchFamily="34" charset="0"/>
                <a:cs typeface="Arial" panose="020B0604020202020204" pitchFamily="34" charset="0"/>
              </a:rPr>
              <a:t>One Step Further…</a:t>
            </a:r>
          </a:p>
        </p:txBody>
      </p:sp>
      <p:sp>
        <p:nvSpPr>
          <p:cNvPr id="4099" name="Text Placeholder 2"/>
          <p:cNvSpPr>
            <a:spLocks noGrp="1"/>
          </p:cNvSpPr>
          <p:nvPr>
            <p:ph type="body" sz="quarter" idx="11"/>
          </p:nvPr>
        </p:nvSpPr>
        <p:spPr>
          <a:xfrm>
            <a:off x="381000" y="819150"/>
            <a:ext cx="8305800" cy="3276600"/>
          </a:xfrm>
        </p:spPr>
        <p:txBody>
          <a:bodyPr/>
          <a:lstStyle/>
          <a:p>
            <a:pPr marL="0" indent="0" eaLnBrk="1" hangingPunct="1">
              <a:lnSpc>
                <a:spcPct val="150000"/>
              </a:lnSpc>
              <a:buNone/>
            </a:pPr>
            <a:r>
              <a:rPr lang="en-US" altLang="en-US" dirty="0" smtClean="0">
                <a:latin typeface="Arial" panose="020B0604020202020204" pitchFamily="34" charset="0"/>
                <a:cs typeface="Arial" panose="020B0604020202020204" pitchFamily="34" charset="0"/>
              </a:rPr>
              <a:t>Models AE &amp; AS have 3</a:t>
            </a:r>
            <a:r>
              <a:rPr lang="en-US" altLang="en-US" baseline="30000" dirty="0" smtClean="0">
                <a:latin typeface="Arial" panose="020B0604020202020204" pitchFamily="34" charset="0"/>
                <a:cs typeface="Arial" panose="020B0604020202020204" pitchFamily="34" charset="0"/>
              </a:rPr>
              <a:t>rd</a:t>
            </a:r>
            <a:r>
              <a:rPr lang="en-US" altLang="en-US" dirty="0" smtClean="0">
                <a:latin typeface="Arial" panose="020B0604020202020204" pitchFamily="34" charset="0"/>
                <a:cs typeface="Arial" panose="020B0604020202020204" pitchFamily="34" charset="0"/>
              </a:rPr>
              <a:t> party certification</a:t>
            </a:r>
          </a:p>
          <a:p>
            <a:pPr lvl="1">
              <a:lnSpc>
                <a:spcPct val="150000"/>
              </a:lnSpc>
              <a:buFont typeface="Wingdings" panose="05000000000000000000" pitchFamily="2" charset="2"/>
              <a:buChar char="ü"/>
            </a:pPr>
            <a:r>
              <a:rPr lang="en-US" altLang="en-US" dirty="0" smtClean="0">
                <a:solidFill>
                  <a:srgbClr val="CC3300"/>
                </a:solidFill>
              </a:rPr>
              <a:t>Licensed </a:t>
            </a:r>
            <a:r>
              <a:rPr lang="en-US" altLang="en-US" dirty="0">
                <a:solidFill>
                  <a:srgbClr val="CC3300"/>
                </a:solidFill>
              </a:rPr>
              <a:t>to bear AMCA Sound &amp; Air </a:t>
            </a:r>
            <a:r>
              <a:rPr lang="en-US" altLang="en-US" dirty="0" smtClean="0">
                <a:solidFill>
                  <a:srgbClr val="CC3300"/>
                </a:solidFill>
              </a:rPr>
              <a:t>Performance seal</a:t>
            </a:r>
            <a:endParaRPr lang="en-US" altLang="en-US" dirty="0">
              <a:solidFill>
                <a:srgbClr val="CC3300"/>
              </a:solidFill>
            </a:endParaRPr>
          </a:p>
          <a:p>
            <a:pPr lvl="1">
              <a:lnSpc>
                <a:spcPct val="90000"/>
              </a:lnSpc>
              <a:spcBef>
                <a:spcPct val="50000"/>
              </a:spcBef>
              <a:buFont typeface="Wingdings" panose="05000000000000000000" pitchFamily="2" charset="2"/>
              <a:buChar char="ü"/>
            </a:pPr>
            <a:r>
              <a:rPr lang="en-US" altLang="en-US" sz="2800" dirty="0">
                <a:solidFill>
                  <a:srgbClr val="CC3300"/>
                </a:solidFill>
              </a:rPr>
              <a:t> </a:t>
            </a:r>
            <a:r>
              <a:rPr lang="en-US" altLang="en-US" dirty="0">
                <a:solidFill>
                  <a:srgbClr val="CC3300"/>
                </a:solidFill>
              </a:rPr>
              <a:t>UL/</a:t>
            </a:r>
            <a:r>
              <a:rPr lang="en-US" altLang="en-US" dirty="0" err="1">
                <a:solidFill>
                  <a:srgbClr val="CC3300"/>
                </a:solidFill>
              </a:rPr>
              <a:t>cUL</a:t>
            </a:r>
            <a:r>
              <a:rPr lang="en-US" altLang="en-US" dirty="0">
                <a:solidFill>
                  <a:srgbClr val="CC3300"/>
                </a:solidFill>
              </a:rPr>
              <a:t> 705 for </a:t>
            </a:r>
            <a:r>
              <a:rPr lang="en-US" altLang="en-US" dirty="0" smtClean="0">
                <a:solidFill>
                  <a:srgbClr val="CC3300"/>
                </a:solidFill>
              </a:rPr>
              <a:t>electrical</a:t>
            </a:r>
            <a:endParaRPr lang="en-US" altLang="en-US" dirty="0">
              <a:solidFill>
                <a:srgbClr val="CC3300"/>
              </a:solidFill>
            </a:endParaRPr>
          </a:p>
          <a:p>
            <a:pPr eaLnBrk="1" hangingPunct="1"/>
            <a:endParaRPr lang="en-US" altLang="en-US" dirty="0" smtClean="0">
              <a:latin typeface="Arial" panose="020B0604020202020204" pitchFamily="34" charset="0"/>
              <a:cs typeface="Arial" panose="020B0604020202020204" pitchFamily="34" charset="0"/>
            </a:endParaRPr>
          </a:p>
        </p:txBody>
      </p:sp>
      <p:pic>
        <p:nvPicPr>
          <p:cNvPr id="4" name="Picture 4" descr="SOUND_AIR_PERF_Color.tif                                       000000EELIT                            00000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457450"/>
            <a:ext cx="914105" cy="14002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listh.eps                                                   000000E3LIT                            000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0620" y="2748013"/>
            <a:ext cx="2248547" cy="81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7"/>
          <p:cNvSpPr>
            <a:spLocks noGrp="1"/>
          </p:cNvSpPr>
          <p:nvPr>
            <p:ph type="title"/>
          </p:nvPr>
        </p:nvSpPr>
        <p:spPr>
          <a:xfrm>
            <a:off x="457200" y="1485900"/>
            <a:ext cx="8229600" cy="1371600"/>
          </a:xfrm>
        </p:spPr>
        <p:txBody>
          <a:bodyPr/>
          <a:lstStyle/>
          <a:p>
            <a:pPr eaLnBrk="1" hangingPunct="1"/>
            <a:r>
              <a:rPr lang="en-US" altLang="en-US" sz="3600" dirty="0" smtClean="0">
                <a:latin typeface="Arial" panose="020B0604020202020204" pitchFamily="34" charset="0"/>
                <a:cs typeface="Arial" panose="020B0604020202020204" pitchFamily="34" charset="0"/>
              </a:rPr>
              <a:t>Thank you for your time.</a:t>
            </a:r>
            <a:br>
              <a:rPr lang="en-US" altLang="en-US" sz="3600"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
            </a:r>
            <a:br>
              <a:rPr lang="en-US" altLang="en-US" sz="3600"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487643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0"/>
          <p:cNvSpPr txBox="1">
            <a:spLocks noChangeArrowheads="1"/>
          </p:cNvSpPr>
          <p:nvPr/>
        </p:nvSpPr>
        <p:spPr bwMode="auto">
          <a:xfrm>
            <a:off x="876300" y="1581150"/>
            <a:ext cx="73914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lnSpc>
                <a:spcPct val="110000"/>
              </a:lnSpc>
              <a:spcBef>
                <a:spcPct val="0"/>
              </a:spcBef>
              <a:buFontTx/>
              <a:buNone/>
            </a:pPr>
            <a:r>
              <a:rPr lang="en-US" altLang="en-US" sz="2000" dirty="0"/>
              <a:t>The mission of Greenheck is to be the market leader in the development, manufacture and worldwide sales of quality air moving, control and conditioning equipment with a total commitment to customer service.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5205" y="3181350"/>
            <a:ext cx="2293591" cy="97472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755" y="438150"/>
            <a:ext cx="3846490" cy="93469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reenheck -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eenheck_PowerPoint-Template_Widescreen.pptx" id="{07310468-7ABC-41C2-AF60-69B02C4CA5C0}" vid="{53CE6414-1F61-4121-87A5-E5F34DEDB2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Greenheck_PowerPoint-Template_Widescreen</Template>
  <TotalTime>239</TotalTime>
  <Words>978</Words>
  <Application>Microsoft Office PowerPoint</Application>
  <PresentationFormat>On-screen Show (16:9)</PresentationFormat>
  <Paragraphs>74</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Tahoma</vt:lpstr>
      <vt:lpstr>Times New Roman</vt:lpstr>
      <vt:lpstr>Wingdings</vt:lpstr>
      <vt:lpstr>ヒラギノ角ゴ Pro W3</vt:lpstr>
      <vt:lpstr>Greenheck - Widescreen</vt:lpstr>
      <vt:lpstr>Spun Aluminum Axial  Roof Exhaust &amp; Supply Fans</vt:lpstr>
      <vt:lpstr>Spun Aluminum Models AE &amp; AS</vt:lpstr>
      <vt:lpstr>Axial Downblast Exhaust/Supply</vt:lpstr>
      <vt:lpstr>AE &amp; AS Features</vt:lpstr>
      <vt:lpstr>Typical Installation</vt:lpstr>
      <vt:lpstr>Options &amp; Accessories</vt:lpstr>
      <vt:lpstr>One Step Further…</vt:lpstr>
      <vt:lpstr>Thank you for your time.  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Spun Aluminum Axial  Roof Exhaust &amp; Supply Fans</dc:title>
  <dc:creator>Bradfish, Matthew</dc:creator>
  <cp:lastModifiedBy>Laduron, Nicole</cp:lastModifiedBy>
  <cp:revision>26</cp:revision>
  <dcterms:created xsi:type="dcterms:W3CDTF">2019-04-09T12:27:41Z</dcterms:created>
  <dcterms:modified xsi:type="dcterms:W3CDTF">2019-06-26T12:30:11Z</dcterms:modified>
</cp:coreProperties>
</file>