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897" r:id="rId5"/>
    <p:sldId id="4414" r:id="rId6"/>
    <p:sldId id="900" r:id="rId7"/>
    <p:sldId id="4422" r:id="rId8"/>
    <p:sldId id="901" r:id="rId9"/>
    <p:sldId id="915" r:id="rId10"/>
    <p:sldId id="896" r:id="rId11"/>
    <p:sldId id="907" r:id="rId12"/>
    <p:sldId id="481" r:id="rId13"/>
    <p:sldId id="903" r:id="rId14"/>
    <p:sldId id="905" r:id="rId15"/>
    <p:sldId id="906" r:id="rId16"/>
    <p:sldId id="911" r:id="rId17"/>
    <p:sldId id="4421" r:id="rId18"/>
    <p:sldId id="909" r:id="rId19"/>
    <p:sldId id="914" r:id="rId20"/>
    <p:sldId id="902" r:id="rId21"/>
    <p:sldId id="4423" r:id="rId22"/>
    <p:sldId id="479" r:id="rId23"/>
    <p:sldId id="403" r:id="rId24"/>
    <p:sldId id="894" r:id="rId25"/>
    <p:sldId id="892" r:id="rId26"/>
    <p:sldId id="910" r:id="rId27"/>
    <p:sldId id="360" r:id="rId28"/>
    <p:sldId id="336" r:id="rId29"/>
    <p:sldId id="332" r:id="rId30"/>
    <p:sldId id="423" r:id="rId31"/>
    <p:sldId id="470" r:id="rId32"/>
    <p:sldId id="258" r:id="rId33"/>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ina, Stephen" initials="BS" lastIdx="2" clrIdx="0">
    <p:extLst>
      <p:ext uri="{19B8F6BF-5375-455C-9EA6-DF929625EA0E}">
        <p15:presenceInfo xmlns:p15="http://schemas.microsoft.com/office/powerpoint/2012/main" userId="S::stephen.butina@greenheck.com::e2212d60-2dce-4768-a3b6-96b601f9be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6"/>
    <a:srgbClr val="005A9C"/>
    <a:srgbClr val="33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5D830-7504-43F4-A214-159207F04197}" v="26" dt="2021-10-13T15:39:17.177"/>
    <p1510:client id="{C4000A0F-2D66-4460-858B-65BDF61DECD0}" v="5" dt="2021-10-13T15:36:28.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1445" autoAdjust="0"/>
  </p:normalViewPr>
  <p:slideViewPr>
    <p:cSldViewPr>
      <p:cViewPr varScale="1">
        <p:scale>
          <a:sx n="107" d="100"/>
          <a:sy n="107" d="100"/>
        </p:scale>
        <p:origin x="148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Tori" userId="0d684ba9-6e28-4611-88ff-488d960cd0d3" providerId="ADAL" clId="{0B45D830-7504-43F4-A214-159207F04197}"/>
    <pc:docChg chg="custSel modSld">
      <pc:chgData name="Wood, Tori" userId="0d684ba9-6e28-4611-88ff-488d960cd0d3" providerId="ADAL" clId="{0B45D830-7504-43F4-A214-159207F04197}" dt="2021-10-13T15:39:55.628" v="93" actId="20577"/>
      <pc:docMkLst>
        <pc:docMk/>
      </pc:docMkLst>
      <pc:sldChg chg="modSp mod">
        <pc:chgData name="Wood, Tori" userId="0d684ba9-6e28-4611-88ff-488d960cd0d3" providerId="ADAL" clId="{0B45D830-7504-43F4-A214-159207F04197}" dt="2021-10-13T15:39:55.628" v="93" actId="20577"/>
        <pc:sldMkLst>
          <pc:docMk/>
          <pc:sldMk cId="2390507015" sldId="332"/>
        </pc:sldMkLst>
        <pc:spChg chg="mod">
          <ac:chgData name="Wood, Tori" userId="0d684ba9-6e28-4611-88ff-488d960cd0d3" providerId="ADAL" clId="{0B45D830-7504-43F4-A214-159207F04197}" dt="2021-10-13T15:39:55.628" v="93" actId="20577"/>
          <ac:spMkLst>
            <pc:docMk/>
            <pc:sldMk cId="2390507015" sldId="332"/>
            <ac:spMk id="2" creationId="{00000000-0000-0000-0000-000000000000}"/>
          </ac:spMkLst>
        </pc:spChg>
      </pc:sldChg>
      <pc:sldChg chg="modSp mod">
        <pc:chgData name="Wood, Tori" userId="0d684ba9-6e28-4611-88ff-488d960cd0d3" providerId="ADAL" clId="{0B45D830-7504-43F4-A214-159207F04197}" dt="2021-10-13T15:39:36.765" v="67" actId="20577"/>
        <pc:sldMkLst>
          <pc:docMk/>
          <pc:sldMk cId="2257872701" sldId="336"/>
        </pc:sldMkLst>
        <pc:spChg chg="mod">
          <ac:chgData name="Wood, Tori" userId="0d684ba9-6e28-4611-88ff-488d960cd0d3" providerId="ADAL" clId="{0B45D830-7504-43F4-A214-159207F04197}" dt="2021-10-13T15:39:36.765" v="67" actId="20577"/>
          <ac:spMkLst>
            <pc:docMk/>
            <pc:sldMk cId="2257872701" sldId="336"/>
            <ac:spMk id="2" creationId="{00000000-0000-0000-0000-000000000000}"/>
          </ac:spMkLst>
        </pc:spChg>
      </pc:sldChg>
      <pc:sldChg chg="addSp modSp mod">
        <pc:chgData name="Wood, Tori" userId="0d684ba9-6e28-4611-88ff-488d960cd0d3" providerId="ADAL" clId="{0B45D830-7504-43F4-A214-159207F04197}" dt="2021-10-13T15:39:17.176" v="47" actId="20577"/>
        <pc:sldMkLst>
          <pc:docMk/>
          <pc:sldMk cId="1371903620" sldId="360"/>
        </pc:sldMkLst>
        <pc:spChg chg="mod">
          <ac:chgData name="Wood, Tori" userId="0d684ba9-6e28-4611-88ff-488d960cd0d3" providerId="ADAL" clId="{0B45D830-7504-43F4-A214-159207F04197}" dt="2021-10-13T15:39:09.767" v="26" actId="20577"/>
          <ac:spMkLst>
            <pc:docMk/>
            <pc:sldMk cId="1371903620" sldId="360"/>
            <ac:spMk id="2" creationId="{00000000-0000-0000-0000-000000000000}"/>
          </ac:spMkLst>
        </pc:spChg>
        <pc:spChg chg="mod">
          <ac:chgData name="Wood, Tori" userId="0d684ba9-6e28-4611-88ff-488d960cd0d3" providerId="ADAL" clId="{0B45D830-7504-43F4-A214-159207F04197}" dt="2021-10-13T15:39:17.176" v="47" actId="20577"/>
          <ac:spMkLst>
            <pc:docMk/>
            <pc:sldMk cId="1371903620" sldId="360"/>
            <ac:spMk id="3" creationId="{00000000-0000-0000-0000-000000000000}"/>
          </ac:spMkLst>
        </pc:spChg>
        <pc:picChg chg="mod">
          <ac:chgData name="Wood, Tori" userId="0d684ba9-6e28-4611-88ff-488d960cd0d3" providerId="ADAL" clId="{0B45D830-7504-43F4-A214-159207F04197}" dt="2021-10-13T15:38:52.792" v="7" actId="1076"/>
          <ac:picMkLst>
            <pc:docMk/>
            <pc:sldMk cId="1371903620" sldId="360"/>
            <ac:picMk id="7" creationId="{48ED50C8-EC5E-4420-92D3-75FA3A47D7E0}"/>
          </ac:picMkLst>
        </pc:picChg>
        <pc:picChg chg="add mod">
          <ac:chgData name="Wood, Tori" userId="0d684ba9-6e28-4611-88ff-488d960cd0d3" providerId="ADAL" clId="{0B45D830-7504-43F4-A214-159207F04197}" dt="2021-10-13T15:38:51.336" v="6" actId="1076"/>
          <ac:picMkLst>
            <pc:docMk/>
            <pc:sldMk cId="1371903620" sldId="360"/>
            <ac:picMk id="1026" creationId="{D62183AE-95DA-4CFD-A68B-EB430E01B33A}"/>
          </ac:picMkLst>
        </pc:picChg>
      </pc:sldChg>
    </pc:docChg>
  </pc:docChgLst>
  <pc:docChgLst>
    <pc:chgData name="Wood, Tori" userId="S::tori.wood@greenheck.com::0d684ba9-6e28-4611-88ff-488d960cd0d3" providerId="AD" clId="Web-{C4000A0F-2D66-4460-858B-65BDF61DECD0}"/>
    <pc:docChg chg="modSld">
      <pc:chgData name="Wood, Tori" userId="S::tori.wood@greenheck.com::0d684ba9-6e28-4611-88ff-488d960cd0d3" providerId="AD" clId="Web-{C4000A0F-2D66-4460-858B-65BDF61DECD0}" dt="2021-10-13T15:36:28.506" v="4"/>
      <pc:docMkLst>
        <pc:docMk/>
      </pc:docMkLst>
      <pc:sldChg chg="delSp modSp">
        <pc:chgData name="Wood, Tori" userId="S::tori.wood@greenheck.com::0d684ba9-6e28-4611-88ff-488d960cd0d3" providerId="AD" clId="Web-{C4000A0F-2D66-4460-858B-65BDF61DECD0}" dt="2021-10-13T15:36:28.506" v="4"/>
        <pc:sldMkLst>
          <pc:docMk/>
          <pc:sldMk cId="1371903620" sldId="360"/>
        </pc:sldMkLst>
        <pc:spChg chg="del mod">
          <ac:chgData name="Wood, Tori" userId="S::tori.wood@greenheck.com::0d684ba9-6e28-4611-88ff-488d960cd0d3" providerId="AD" clId="Web-{C4000A0F-2D66-4460-858B-65BDF61DECD0}" dt="2021-10-13T15:36:28.506" v="4"/>
          <ac:spMkLst>
            <pc:docMk/>
            <pc:sldMk cId="1371903620" sldId="360"/>
            <ac:spMk id="5" creationId="{00000000-0000-0000-0000-000000000000}"/>
          </ac:spMkLst>
        </pc:spChg>
      </pc:sldChg>
      <pc:sldChg chg="delSp modSp">
        <pc:chgData name="Wood, Tori" userId="S::tori.wood@greenheck.com::0d684ba9-6e28-4611-88ff-488d960cd0d3" providerId="AD" clId="Web-{C4000A0F-2D66-4460-858B-65BDF61DECD0}" dt="2021-10-13T15:35:27.553" v="2" actId="1076"/>
        <pc:sldMkLst>
          <pc:docMk/>
          <pc:sldMk cId="1744927178" sldId="892"/>
        </pc:sldMkLst>
        <pc:spChg chg="del mod">
          <ac:chgData name="Wood, Tori" userId="S::tori.wood@greenheck.com::0d684ba9-6e28-4611-88ff-488d960cd0d3" providerId="AD" clId="Web-{C4000A0F-2D66-4460-858B-65BDF61DECD0}" dt="2021-10-13T15:35:19.537" v="1"/>
          <ac:spMkLst>
            <pc:docMk/>
            <pc:sldMk cId="1744927178" sldId="892"/>
            <ac:spMk id="2" creationId="{24CCF04F-BF71-488D-99D0-F95C16E68365}"/>
          </ac:spMkLst>
        </pc:spChg>
        <pc:spChg chg="mod">
          <ac:chgData name="Wood, Tori" userId="S::tori.wood@greenheck.com::0d684ba9-6e28-4611-88ff-488d960cd0d3" providerId="AD" clId="Web-{C4000A0F-2D66-4460-858B-65BDF61DECD0}" dt="2021-10-13T15:35:27.553" v="2" actId="1076"/>
          <ac:spMkLst>
            <pc:docMk/>
            <pc:sldMk cId="1744927178" sldId="892"/>
            <ac:spMk id="4" creationId="{2E5BD84E-4C7F-44CD-A315-33B6847C364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666D238-1246-45A3-9456-2DF85DB1F99A}" type="datetimeFigureOut">
              <a:rPr lang="en-US"/>
              <a:pPr>
                <a:defRPr/>
              </a:pPr>
              <a:t>10/13/2021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E5D15C0-F0C6-4A18-B28E-99D1A6EBACDE}" type="slidenum">
              <a:rPr lang="en-US" altLang="en-US"/>
              <a:pPr/>
              <a:t>‹#›</a:t>
            </a:fld>
            <a:endParaRPr lang="en-US" altLang="en-US"/>
          </a:p>
        </p:txBody>
      </p:sp>
    </p:spTree>
    <p:extLst>
      <p:ext uri="{BB962C8B-B14F-4D97-AF65-F5344CB8AC3E}">
        <p14:creationId xmlns:p14="http://schemas.microsoft.com/office/powerpoint/2010/main" val="1269284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8685CF3-FF42-4A3D-B322-F6107BA54BBC}" type="datetimeFigureOut">
              <a:rPr lang="en-US"/>
              <a:pPr>
                <a:defRPr/>
              </a:pPr>
              <a:t>10/13/2021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D032359-7C2F-4F2E-918D-BD32F84B3EE5}" type="slidenum">
              <a:rPr lang="en-US" altLang="en-US"/>
              <a:pPr/>
              <a:t>‹#›</a:t>
            </a:fld>
            <a:endParaRPr lang="en-US" altLang="en-US"/>
          </a:p>
        </p:txBody>
      </p:sp>
    </p:spTree>
    <p:extLst>
      <p:ext uri="{BB962C8B-B14F-4D97-AF65-F5344CB8AC3E}">
        <p14:creationId xmlns:p14="http://schemas.microsoft.com/office/powerpoint/2010/main" val="23624416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scholarship.org/content/qt45g4n3rv/qt45g4n3rv.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typical warehouse and distribution centers we see 4 primary systems. The summer ventilation system which heat from the building and replaces it with large amounts of outside air. In the winter the space heating system keeps the building warm. Air circulation provides air movement for a cooling effect in the summer and mixes the air in the building to prevent stratification in the winter. And in certain situations smoke exhaust is required to remove smoke from the building in the event of a fire. This presentation will cover each of these systems and considerations for the products that are used in each instance.</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2</a:t>
            </a:fld>
            <a:endParaRPr lang="en-US" altLang="en-US"/>
          </a:p>
        </p:txBody>
      </p:sp>
    </p:spTree>
    <p:extLst>
      <p:ext uri="{BB962C8B-B14F-4D97-AF65-F5344CB8AC3E}">
        <p14:creationId xmlns:p14="http://schemas.microsoft.com/office/powerpoint/2010/main" val="238125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most utilized sidewall exhaust fans from Greenheck are the model AER and SBE. The AER is our “Cadillac” sidewall exhaust fan. These are all direct drive and utilize cast aluminum blades available in  various blade pitches and quantities to maximize efficiency at any given operating point. For cost sensitive applications the model SBE is a belt driven option that uses a fabricated steel propeller construction and is available in sizes up to 72”.</a:t>
            </a:r>
          </a:p>
          <a:p>
            <a:endParaRPr lang="en-US" dirty="0"/>
          </a:p>
          <a:p>
            <a:r>
              <a:rPr lang="en-US" dirty="0"/>
              <a:t> </a:t>
            </a:r>
          </a:p>
        </p:txBody>
      </p:sp>
      <p:sp>
        <p:nvSpPr>
          <p:cNvPr id="4" name="Slide Number Placeholder 3"/>
          <p:cNvSpPr>
            <a:spLocks noGrp="1"/>
          </p:cNvSpPr>
          <p:nvPr>
            <p:ph type="sldNum" sz="quarter" idx="5"/>
          </p:nvPr>
        </p:nvSpPr>
        <p:spPr/>
        <p:txBody>
          <a:bodyPr/>
          <a:lstStyle/>
          <a:p>
            <a:fld id="{8DDAF658-65A7-4551-8C99-284CC211C24F}" type="slidenum">
              <a:rPr lang="en-US" altLang="en-US" smtClean="0"/>
              <a:pPr/>
              <a:t>11</a:t>
            </a:fld>
            <a:endParaRPr lang="en-US" altLang="en-US"/>
          </a:p>
        </p:txBody>
      </p:sp>
    </p:spTree>
    <p:extLst>
      <p:ext uri="{BB962C8B-B14F-4D97-AF65-F5344CB8AC3E}">
        <p14:creationId xmlns:p14="http://schemas.microsoft.com/office/powerpoint/2010/main" val="37638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xfrm>
            <a:off x="427038" y="692150"/>
            <a:ext cx="6156325" cy="3463925"/>
          </a:xfrm>
          <a:ln/>
        </p:spPr>
      </p:sp>
      <p:sp>
        <p:nvSpPr>
          <p:cNvPr id="100355" name="Notes Placeholder 2"/>
          <p:cNvSpPr>
            <a:spLocks noGrp="1"/>
          </p:cNvSpPr>
          <p:nvPr>
            <p:ph type="body" idx="1"/>
          </p:nvPr>
        </p:nvSpPr>
        <p:spPr/>
        <p:txBody>
          <a:bodyPr/>
          <a:lstStyle/>
          <a:p>
            <a:pPr>
              <a:defRPr/>
            </a:pPr>
            <a:r>
              <a:rPr lang="en-US" b="1" dirty="0"/>
              <a:t>Slide Note: </a:t>
            </a:r>
            <a:r>
              <a:rPr lang="en-US" dirty="0"/>
              <a:t>Want</a:t>
            </a:r>
            <a:r>
              <a:rPr lang="en-US" baseline="0" dirty="0"/>
              <a:t> to push the new </a:t>
            </a:r>
            <a:r>
              <a:rPr lang="en-US" baseline="0" dirty="0" err="1"/>
              <a:t>Vari</a:t>
            </a:r>
            <a:r>
              <a:rPr lang="en-US" baseline="0" dirty="0"/>
              <a:t>-Green technology and how it can benefit the end-user and installer. Previous EC technologies were limited to 2hp.</a:t>
            </a:r>
            <a:endParaRPr lang="en-US" dirty="0"/>
          </a:p>
          <a:p>
            <a:pPr>
              <a:defRPr/>
            </a:pPr>
            <a:endParaRPr lang="en-US" dirty="0"/>
          </a:p>
          <a:p>
            <a:pPr>
              <a:defRPr/>
            </a:pPr>
            <a:r>
              <a:rPr lang="en-US" b="1" dirty="0"/>
              <a:t>Talking Points:</a:t>
            </a:r>
          </a:p>
          <a:p>
            <a:pPr>
              <a:defRPr/>
            </a:pPr>
            <a:r>
              <a:rPr lang="en-US" dirty="0"/>
              <a:t>- The most expansive EC options in the market just got better. Look no further than the AER </a:t>
            </a:r>
            <a:r>
              <a:rPr lang="en-US" dirty="0" err="1"/>
              <a:t>Vari</a:t>
            </a:r>
            <a:r>
              <a:rPr lang="en-US" dirty="0"/>
              <a:t>-Green packages. This includes mounted drive with special options including: </a:t>
            </a:r>
          </a:p>
          <a:p>
            <a:pPr marL="171450" indent="-171450">
              <a:buFontTx/>
              <a:buChar char="-"/>
              <a:defRPr/>
            </a:pPr>
            <a:r>
              <a:rPr lang="en-US" dirty="0"/>
              <a:t>IE5 efficiency </a:t>
            </a:r>
            <a:r>
              <a:rPr lang="en-US" dirty="0">
                <a:sym typeface="Wingdings" panose="05000000000000000000" pitchFamily="2" charset="2"/>
              </a:rPr>
              <a:t> Most efficient motors in the world!  Lower the cost of operation!</a:t>
            </a:r>
          </a:p>
          <a:p>
            <a:pPr marL="171450" indent="-171450">
              <a:buFontTx/>
              <a:buChar char="-"/>
              <a:defRPr/>
            </a:pPr>
            <a:r>
              <a:rPr lang="en-US" dirty="0">
                <a:sym typeface="Wingdings" panose="05000000000000000000" pitchFamily="2" charset="2"/>
              </a:rPr>
              <a:t>Smaller motor frames means</a:t>
            </a:r>
            <a:r>
              <a:rPr lang="en-US" baseline="0" dirty="0">
                <a:sym typeface="Wingdings" panose="05000000000000000000" pitchFamily="2" charset="2"/>
              </a:rPr>
              <a:t> easier installation as-well-as less labor to install!</a:t>
            </a:r>
          </a:p>
          <a:p>
            <a:pPr marL="171450" indent="-171450">
              <a:buFontTx/>
              <a:buChar char="-"/>
              <a:defRPr/>
            </a:pPr>
            <a:r>
              <a:rPr lang="en-US" baseline="0" dirty="0">
                <a:sym typeface="Wingdings" panose="05000000000000000000" pitchFamily="2" charset="2"/>
              </a:rPr>
              <a:t>Drives integrated with the motor means less wiring, easier setup, and simple maintenance!</a:t>
            </a:r>
          </a:p>
          <a:p>
            <a:pPr marL="171450" indent="-171450">
              <a:buFontTx/>
              <a:buChar char="-"/>
              <a:defRPr/>
            </a:pPr>
            <a:r>
              <a:rPr lang="en-US" dirty="0"/>
              <a:t>Onboard</a:t>
            </a:r>
            <a:r>
              <a:rPr lang="en-US" baseline="0" dirty="0"/>
              <a:t> </a:t>
            </a:r>
            <a:r>
              <a:rPr lang="en-US" dirty="0"/>
              <a:t>ECM filter protects from voltage harmonics and</a:t>
            </a:r>
            <a:r>
              <a:rPr lang="en-US" baseline="0" dirty="0"/>
              <a:t> overheating</a:t>
            </a:r>
            <a:endParaRPr lang="en-US" dirty="0"/>
          </a:p>
          <a:p>
            <a:pPr>
              <a:defRPr/>
            </a:pPr>
            <a:endParaRPr lang="en-US" dirty="0"/>
          </a:p>
          <a:p>
            <a:pPr rtl="0" fontAlgn="ctr"/>
            <a:r>
              <a:rPr lang="en-US" sz="1200" kern="1200" dirty="0">
                <a:solidFill>
                  <a:schemeClr val="tx1"/>
                </a:solidFill>
                <a:effectLst/>
                <a:latin typeface="+mn-lt"/>
                <a:ea typeface="+mn-ea"/>
                <a:cs typeface="+mn-cs"/>
              </a:rPr>
              <a:t>Question that</a:t>
            </a:r>
            <a:r>
              <a:rPr lang="en-US" sz="1200" kern="1200" baseline="0" dirty="0">
                <a:solidFill>
                  <a:schemeClr val="tx1"/>
                </a:solidFill>
                <a:effectLst/>
                <a:latin typeface="+mn-lt"/>
                <a:ea typeface="+mn-ea"/>
                <a:cs typeface="+mn-cs"/>
              </a:rPr>
              <a:t> may arise:</a:t>
            </a:r>
            <a:r>
              <a:rPr lang="en-US" sz="1200" kern="1200" dirty="0">
                <a:solidFill>
                  <a:schemeClr val="tx1"/>
                </a:solidFill>
                <a:effectLst/>
                <a:latin typeface="+mn-lt"/>
                <a:ea typeface="+mn-ea"/>
                <a:cs typeface="+mn-cs"/>
              </a:rPr>
              <a:t> How does motor handle freewheeling/flying start?</a:t>
            </a:r>
            <a:endParaRPr lang="en-US" sz="1600" kern="1200" dirty="0">
              <a:solidFill>
                <a:schemeClr val="tx1"/>
              </a:solidFill>
              <a:effectLst/>
              <a:latin typeface="+mn-lt"/>
              <a:ea typeface="+mn-ea"/>
              <a:cs typeface="+mn-cs"/>
            </a:endParaRPr>
          </a:p>
          <a:p>
            <a:pPr lvl="1" rtl="0" fontAlgn="ctr"/>
            <a:r>
              <a:rPr lang="en-US" sz="1200" kern="1200" dirty="0">
                <a:solidFill>
                  <a:schemeClr val="tx1"/>
                </a:solidFill>
                <a:effectLst/>
                <a:latin typeface="+mn-lt"/>
                <a:ea typeface="+mn-ea"/>
                <a:cs typeface="+mn-cs"/>
              </a:rPr>
              <a:t>Inject DC that locks up rotor at 100% torque. If its spinning slowly with windage it should get it. If its spinning too fast it will trip the drive. No circuit monitoring.</a:t>
            </a:r>
            <a:endParaRPr lang="en-US" sz="1600" kern="1200" dirty="0">
              <a:solidFill>
                <a:schemeClr val="tx1"/>
              </a:solidFill>
              <a:effectLst/>
              <a:latin typeface="+mn-lt"/>
              <a:ea typeface="+mn-ea"/>
              <a:cs typeface="+mn-cs"/>
            </a:endParaRPr>
          </a:p>
          <a:p>
            <a:pPr>
              <a:defRPr/>
            </a:pPr>
            <a:endParaRPr lang="en-US" dirty="0"/>
          </a:p>
        </p:txBody>
      </p:sp>
      <p:sp>
        <p:nvSpPr>
          <p:cNvPr id="129027" name="Slide Number Placeholder 3"/>
          <p:cNvSpPr txBox="1">
            <a:spLocks noGrp="1"/>
          </p:cNvSpPr>
          <p:nvPr/>
        </p:nvSpPr>
        <p:spPr bwMode="auto">
          <a:xfrm>
            <a:off x="3972560" y="8775533"/>
            <a:ext cx="3037840" cy="460542"/>
          </a:xfrm>
          <a:prstGeom prst="rect">
            <a:avLst/>
          </a:prstGeom>
          <a:noFill/>
          <a:ln w="9525">
            <a:noFill/>
            <a:miter lim="800000"/>
            <a:headEnd/>
            <a:tailEnd/>
          </a:ln>
        </p:spPr>
        <p:txBody>
          <a:bodyPr lIns="94223" tIns="47111" rIns="94223" bIns="47111" anchor="b"/>
          <a:lstStyle/>
          <a:p>
            <a:pPr marL="0" marR="0" lvl="0" indent="0" algn="r" defTabSz="986911" rtl="0" eaLnBrk="0" fontAlgn="base" latinLnBrk="0" hangingPunct="0">
              <a:lnSpc>
                <a:spcPct val="100000"/>
              </a:lnSpc>
              <a:spcBef>
                <a:spcPct val="0"/>
              </a:spcBef>
              <a:spcAft>
                <a:spcPct val="0"/>
              </a:spcAft>
              <a:buClrTx/>
              <a:buSzTx/>
              <a:buFontTx/>
              <a:buNone/>
              <a:tabLst/>
              <a:defRPr/>
            </a:pPr>
            <a:fld id="{C6AD62D7-2579-418F-B9D3-06A4742061A6}"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86911"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790FCE-4E5A-42DE-9DCF-BCDF335BED9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4992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warehouse applications smoke exhaust is generally only required in special circumstances.</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13</a:t>
            </a:fld>
            <a:endParaRPr lang="en-US" altLang="en-US"/>
          </a:p>
        </p:txBody>
      </p:sp>
    </p:spTree>
    <p:extLst>
      <p:ext uri="{BB962C8B-B14F-4D97-AF65-F5344CB8AC3E}">
        <p14:creationId xmlns:p14="http://schemas.microsoft.com/office/powerpoint/2010/main" val="3247732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exhaust systems can be classified into to categories which are defined by different sections of the International Building Code (IBC). One category is smoke control systems defined in IBC 909. These systems are intended to remove smoke to allow occupants a safe path to exit the building. Many times, these are used in stairwells are large open atriums, etc. In warehouse applications they are typically only required in special projects such as buildings with oversized mezzanines or other situations that prevent the building from complying with typical prescriptive life safety building designs.</a:t>
            </a:r>
          </a:p>
          <a:p>
            <a:br>
              <a:rPr lang="en-US" dirty="0"/>
            </a:br>
            <a:r>
              <a:rPr lang="en-US" dirty="0"/>
              <a:t>Smoke and heat removal systems are the other category of smoke exhaust system defined in IBC 910. These systems are intended to be activated to help emergency personal clear smoke from the building. Most warehouse applications use early suppression fast response (ESFR) sprinklers and IBC does not require smoke and heat removal with ESFR sprinklers  however there are certain situations where ESFR may not be able to protect the commodities stored. Additionally, there are certain local codes that will strike the ESFR exception from the IBC requiring smoke and heat removal in all warehouses in those areas.</a:t>
            </a:r>
          </a:p>
          <a:p>
            <a:endParaRPr lang="en-US" dirty="0"/>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14</a:t>
            </a:fld>
            <a:endParaRPr lang="en-US" altLang="en-US"/>
          </a:p>
        </p:txBody>
      </p:sp>
    </p:spTree>
    <p:extLst>
      <p:ext uri="{BB962C8B-B14F-4D97-AF65-F5344CB8AC3E}">
        <p14:creationId xmlns:p14="http://schemas.microsoft.com/office/powerpoint/2010/main" val="2907965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baseline="0" dirty="0"/>
              <a:t>When you need a smoke exhaust fan the RBUMO is axial upblast fan is you go to model. These fans are available with a UL high temperature listing. One thing to note is that the UL standard for high temperature provides a testing methodology but the manufacturer specifies what temperatures and for what time period to test to. Most commonly manufacturers list for 2 criteria: </a:t>
            </a:r>
          </a:p>
          <a:p>
            <a:pPr marL="228600" indent="-228600">
              <a:buAutoNum type="arabicParenR"/>
            </a:pPr>
            <a:r>
              <a:rPr lang="en-US" b="0" baseline="0" dirty="0"/>
              <a:t>500F for 4 hours which came from an old Industrial Risk Insurers (IRI) requirement – IRI no longer exists but this specification is still used today in many situations. </a:t>
            </a:r>
          </a:p>
          <a:p>
            <a:pPr marL="228600" indent="-228600">
              <a:buAutoNum type="arabicParenR"/>
            </a:pPr>
            <a:r>
              <a:rPr lang="en-US" b="0" baseline="0" dirty="0"/>
              <a:t>1000F for 15 minutes which is used to meet some of the electrical temperature requirements in the IBC</a:t>
            </a:r>
          </a:p>
          <a:p>
            <a:pPr marL="228600" indent="-228600">
              <a:buAutoNum type="arabicParenR"/>
            </a:pPr>
            <a:endParaRPr lang="en-US" b="0" baseline="0" dirty="0"/>
          </a:p>
          <a:p>
            <a:pPr marL="0" indent="0">
              <a:buNone/>
            </a:pPr>
            <a:r>
              <a:rPr lang="en-US" b="0" baseline="0" dirty="0"/>
              <a:t>Additionally the RBUMO has a UL-793 rating on the butterfly dampers which includes snow load testing for the butterfly dampers to ensure they will spring open in a fire while loaded with snow. </a:t>
            </a:r>
          </a:p>
          <a:p>
            <a:pPr marL="0" indent="0">
              <a:buFontTx/>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59ADC9-4416-4E73-BBA0-902F060AA1B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2088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are exhausting smoke and air from the facility, we need to provide intake for fresh air as well. Typically, this is handled with louvers in a warehouse. Any of the louvers we discussed previously in the summer ventilation section can be used for this application but Greenheck also has a particular model designed specifically for these applications. The EAH-690 is a adjustable blade louver that is designed to allow the blades to open to a full 90 degrees maximizing the amount of free area, reducing velocity and pressure drop through the louver. Lower pressure drop corresponds to smaller fans and motors needed to provide the smoke exhaust and overall a more cost effective system. At 90 degrees fully open the louver doesn’t do a great job of keeping water out of the building, however in a during a fire that generally is not too much of a concern. </a:t>
            </a:r>
          </a:p>
          <a:p>
            <a:endParaRPr lang="en-US" dirty="0"/>
          </a:p>
          <a:p>
            <a:r>
              <a:rPr lang="en-US" dirty="0"/>
              <a:t>One other consideration when dealing with smoke exhaust louvers is that generally it actuators need to be set to the fail-open position so that in a loss of power they will open and allow airflow.</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16</a:t>
            </a:fld>
            <a:endParaRPr lang="en-US" altLang="en-US"/>
          </a:p>
        </p:txBody>
      </p:sp>
    </p:spTree>
    <p:extLst>
      <p:ext uri="{BB962C8B-B14F-4D97-AF65-F5344CB8AC3E}">
        <p14:creationId xmlns:p14="http://schemas.microsoft.com/office/powerpoint/2010/main" val="222080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Heating warehouses can be a bit challenging. Typically, these are large spaces with racking that makes heat distribution difficult. Numerous dock doors result in high amounts of cold air infiltration also create cold drafts and drive up heating loads. </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17</a:t>
            </a:fld>
            <a:endParaRPr lang="en-US" altLang="en-US"/>
          </a:p>
        </p:txBody>
      </p:sp>
    </p:spTree>
    <p:extLst>
      <p:ext uri="{BB962C8B-B14F-4D97-AF65-F5344CB8AC3E}">
        <p14:creationId xmlns:p14="http://schemas.microsoft.com/office/powerpoint/2010/main" val="677551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Greenheck’s solution for heating warehouses is to use direct gas fired units. These units are a very cost effective solution for heating warehouses and extremely efficient using with a 92% efficient burner. Typically we place these unit around the perimeter of the building near the dock doors to provide heating in the coldest spots of the facility. They are applied in 2 configurations 100% outside air with high temperature </a:t>
            </a:r>
            <a:r>
              <a:rPr lang="en-US" dirty="0" err="1"/>
              <a:t>dichsrge</a:t>
            </a:r>
            <a:r>
              <a:rPr lang="en-US" dirty="0"/>
              <a:t> temperatures and 80/20 recirculating configurations. In both cases outside air is supplied to pressure the building and offset the cold-air infiltration.  </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18</a:t>
            </a:fld>
            <a:endParaRPr lang="en-US" altLang="en-US"/>
          </a:p>
        </p:txBody>
      </p:sp>
    </p:spTree>
    <p:extLst>
      <p:ext uri="{BB962C8B-B14F-4D97-AF65-F5344CB8AC3E}">
        <p14:creationId xmlns:p14="http://schemas.microsoft.com/office/powerpoint/2010/main" val="231737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outside air and 80/20 systems both have their advantages:</a:t>
            </a:r>
          </a:p>
          <a:p>
            <a:endParaRPr lang="en-US" dirty="0"/>
          </a:p>
          <a:p>
            <a:r>
              <a:rPr lang="en-US" dirty="0"/>
              <a:t>100% outside air systems heat the air up to high temperatures of around 140F maximizing the amount of heat delivered to the space per CFM and creates the lowest first cost solution for heating large warehouses and distribution centers. The outside air provides needed ventilation to the space and offsets infiltration through dock doors and the high discharge temperature provides heating to handle the building heat load.</a:t>
            </a:r>
          </a:p>
          <a:p>
            <a:endParaRPr lang="en-US" dirty="0"/>
          </a:p>
          <a:p>
            <a:r>
              <a:rPr lang="en-US" dirty="0"/>
              <a:t>Recirculating direct gas fired units commonly referred to as 80/20 units have the ability to deliver varying amounts of outside air from 20 – 100% with the remainder being recirculated from the space. Typically the outside air is controlled on building pressure to prevent cold drafts and maximize indoor comfort levels. Generally these systems are more efficient than 100% outside units because the OA can be controlled to exactly the amount you need for the application minimizing energy consumption. Because these units recirculate the air safety standards limit the discharge temperature to around 100F, this means they need to provide more airflow to provide the same amount of heating resulting in larger more expensive units than 100% outside air units. </a:t>
            </a:r>
          </a:p>
        </p:txBody>
      </p:sp>
      <p:sp>
        <p:nvSpPr>
          <p:cNvPr id="4" name="Slide Number Placeholder 3"/>
          <p:cNvSpPr>
            <a:spLocks noGrp="1"/>
          </p:cNvSpPr>
          <p:nvPr>
            <p:ph type="sldNum" sz="quarter" idx="5"/>
          </p:nvPr>
        </p:nvSpPr>
        <p:spPr/>
        <p:txBody>
          <a:bodyPr/>
          <a:lstStyle/>
          <a:p>
            <a:fld id="{8DDAF658-65A7-4551-8C99-284CC211C24F}" type="slidenum">
              <a:rPr lang="en-US" altLang="en-US" smtClean="0"/>
              <a:pPr/>
              <a:t>19</a:t>
            </a:fld>
            <a:endParaRPr lang="en-US" altLang="en-US"/>
          </a:p>
        </p:txBody>
      </p:sp>
    </p:spTree>
    <p:extLst>
      <p:ext uri="{BB962C8B-B14F-4D97-AF65-F5344CB8AC3E}">
        <p14:creationId xmlns:p14="http://schemas.microsoft.com/office/powerpoint/2010/main" val="2740049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151E2F1-9150-4824-B0BB-DD3932371655}"/>
              </a:ext>
            </a:extLst>
          </p:cNvPr>
          <p:cNvSpPr>
            <a:spLocks noGrp="1" noRot="1" noChangeAspect="1" noTextEdit="1"/>
          </p:cNvSpPr>
          <p:nvPr>
            <p:ph type="sldImg"/>
          </p:nvPr>
        </p:nvSpPr>
        <p:spPr>
          <a:xfrm>
            <a:off x="330200" y="696913"/>
            <a:ext cx="6197600" cy="3486150"/>
          </a:xfrm>
          <a:ln/>
        </p:spPr>
      </p:sp>
      <p:sp>
        <p:nvSpPr>
          <p:cNvPr id="55299" name="Notes Placeholder 2">
            <a:extLst>
              <a:ext uri="{FF2B5EF4-FFF2-40B4-BE49-F238E27FC236}">
                <a16:creationId xmlns:a16="http://schemas.microsoft.com/office/drawing/2014/main" id="{14D4A272-5CA5-4CE8-929C-C3332C081923}"/>
              </a:ext>
            </a:extLst>
          </p:cNvPr>
          <p:cNvSpPr>
            <a:spLocks noGrp="1"/>
          </p:cNvSpPr>
          <p:nvPr>
            <p:ph type="body" idx="1"/>
          </p:nvPr>
        </p:nvSpPr>
        <p:spPr>
          <a:noFill/>
        </p:spPr>
        <p:txBody>
          <a:bodyPr/>
          <a:lstStyle/>
          <a:p>
            <a:r>
              <a:rPr lang="en-US" altLang="en-US" dirty="0"/>
              <a:t>One of the challenges we typically run into on warehouse applications is over-estimating static pressure. We see units ordered with 0.5 in of external static pressure for a straight drop to a diffuser that is probably providing 1/8 in </a:t>
            </a:r>
            <a:r>
              <a:rPr lang="en-US" altLang="en-US" dirty="0" err="1"/>
              <a:t>wc</a:t>
            </a:r>
            <a:r>
              <a:rPr lang="en-US" altLang="en-US" dirty="0"/>
              <a:t> of resistance. With traditional forward curved fans that are used in MUA equipment causes them to move to much air and overamp. And to address this we are talking pulley and belt changes usually on multiple units for a warehouse and all of this costs time and money. That’s where our mixed flow fan options for make-up air can help. </a:t>
            </a:r>
          </a:p>
        </p:txBody>
      </p:sp>
      <p:sp>
        <p:nvSpPr>
          <p:cNvPr id="55300" name="Header Placeholder 3">
            <a:extLst>
              <a:ext uri="{FF2B5EF4-FFF2-40B4-BE49-F238E27FC236}">
                <a16:creationId xmlns:a16="http://schemas.microsoft.com/office/drawing/2014/main" id="{1BBDC517-0E90-479F-9A40-619A0220981B}"/>
              </a:ext>
            </a:extLst>
          </p:cNvPr>
          <p:cNvSpPr>
            <a:spLocks noGrp="1"/>
          </p:cNvSpPr>
          <p:nvPr>
            <p:ph type="hdr" sz="quarter"/>
          </p:nvPr>
        </p:nvSpPr>
        <p:spPr>
          <a:noFill/>
        </p:spPr>
        <p:txBody>
          <a:bodyPr/>
          <a:lstStyle>
            <a:lvl1pPr>
              <a:defRPr sz="4000" b="1">
                <a:solidFill>
                  <a:srgbClr val="333399"/>
                </a:solidFill>
                <a:latin typeface="Tahoma" panose="020B0604030504040204" pitchFamily="34" charset="0"/>
              </a:defRPr>
            </a:lvl1pPr>
            <a:lvl2pPr marL="742950" indent="-285750">
              <a:defRPr sz="4000" b="1">
                <a:solidFill>
                  <a:srgbClr val="333399"/>
                </a:solidFill>
                <a:latin typeface="Tahoma" panose="020B0604030504040204" pitchFamily="34" charset="0"/>
              </a:defRPr>
            </a:lvl2pPr>
            <a:lvl3pPr marL="1143000" indent="-228600">
              <a:defRPr sz="4000" b="1">
                <a:solidFill>
                  <a:srgbClr val="333399"/>
                </a:solidFill>
                <a:latin typeface="Tahoma" panose="020B0604030504040204" pitchFamily="34" charset="0"/>
              </a:defRPr>
            </a:lvl3pPr>
            <a:lvl4pPr marL="1600200" indent="-228600">
              <a:defRPr sz="4000" b="1">
                <a:solidFill>
                  <a:srgbClr val="333399"/>
                </a:solidFill>
                <a:latin typeface="Tahoma" panose="020B0604030504040204" pitchFamily="34" charset="0"/>
              </a:defRPr>
            </a:lvl4pPr>
            <a:lvl5pPr marL="2057400" indent="-228600">
              <a:defRPr sz="4000" b="1">
                <a:solidFill>
                  <a:srgbClr val="333399"/>
                </a:solidFill>
                <a:latin typeface="Tahoma" panose="020B0604030504040204" pitchFamily="34" charset="0"/>
              </a:defRPr>
            </a:lvl5pPr>
            <a:lvl6pPr marL="2514600" indent="-228600" eaLnBrk="0" fontAlgn="base" hangingPunct="0">
              <a:spcBef>
                <a:spcPct val="0"/>
              </a:spcBef>
              <a:spcAft>
                <a:spcPct val="0"/>
              </a:spcAft>
              <a:defRPr sz="4000" b="1">
                <a:solidFill>
                  <a:srgbClr val="333399"/>
                </a:solidFill>
                <a:latin typeface="Tahoma" panose="020B0604030504040204" pitchFamily="34" charset="0"/>
              </a:defRPr>
            </a:lvl6pPr>
            <a:lvl7pPr marL="2971800" indent="-228600" eaLnBrk="0" fontAlgn="base" hangingPunct="0">
              <a:spcBef>
                <a:spcPct val="0"/>
              </a:spcBef>
              <a:spcAft>
                <a:spcPct val="0"/>
              </a:spcAft>
              <a:defRPr sz="4000" b="1">
                <a:solidFill>
                  <a:srgbClr val="333399"/>
                </a:solidFill>
                <a:latin typeface="Tahoma" panose="020B0604030504040204" pitchFamily="34" charset="0"/>
              </a:defRPr>
            </a:lvl7pPr>
            <a:lvl8pPr marL="3429000" indent="-228600" eaLnBrk="0" fontAlgn="base" hangingPunct="0">
              <a:spcBef>
                <a:spcPct val="0"/>
              </a:spcBef>
              <a:spcAft>
                <a:spcPct val="0"/>
              </a:spcAft>
              <a:defRPr sz="4000" b="1">
                <a:solidFill>
                  <a:srgbClr val="333399"/>
                </a:solidFill>
                <a:latin typeface="Tahoma" panose="020B0604030504040204" pitchFamily="34" charset="0"/>
              </a:defRPr>
            </a:lvl8pPr>
            <a:lvl9pPr marL="3886200" indent="-228600" eaLnBrk="0" fontAlgn="base" hangingPunct="0">
              <a:spcBef>
                <a:spcPct val="0"/>
              </a:spcBef>
              <a:spcAft>
                <a:spcPct val="0"/>
              </a:spcAft>
              <a:defRPr sz="4000" b="1">
                <a:solidFill>
                  <a:srgbClr val="333399"/>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Competitive Comparison</a:t>
            </a:r>
          </a:p>
        </p:txBody>
      </p:sp>
      <p:sp>
        <p:nvSpPr>
          <p:cNvPr id="55301" name="Slide Number Placeholder 4">
            <a:extLst>
              <a:ext uri="{FF2B5EF4-FFF2-40B4-BE49-F238E27FC236}">
                <a16:creationId xmlns:a16="http://schemas.microsoft.com/office/drawing/2014/main" id="{C3D94363-24D0-42B5-AF47-BA3BF7553C88}"/>
              </a:ext>
            </a:extLst>
          </p:cNvPr>
          <p:cNvSpPr>
            <a:spLocks noGrp="1"/>
          </p:cNvSpPr>
          <p:nvPr>
            <p:ph type="sldNum" sz="quarter" idx="5"/>
          </p:nvPr>
        </p:nvSpPr>
        <p:spPr>
          <a:noFill/>
        </p:spPr>
        <p:txBody>
          <a:bodyPr/>
          <a:lstStyle>
            <a:lvl1pPr>
              <a:defRPr sz="4000" b="1">
                <a:solidFill>
                  <a:srgbClr val="333399"/>
                </a:solidFill>
                <a:latin typeface="Tahoma" panose="020B0604030504040204" pitchFamily="34" charset="0"/>
              </a:defRPr>
            </a:lvl1pPr>
            <a:lvl2pPr marL="742950" indent="-285750">
              <a:defRPr sz="4000" b="1">
                <a:solidFill>
                  <a:srgbClr val="333399"/>
                </a:solidFill>
                <a:latin typeface="Tahoma" panose="020B0604030504040204" pitchFamily="34" charset="0"/>
              </a:defRPr>
            </a:lvl2pPr>
            <a:lvl3pPr marL="1143000" indent="-228600">
              <a:defRPr sz="4000" b="1">
                <a:solidFill>
                  <a:srgbClr val="333399"/>
                </a:solidFill>
                <a:latin typeface="Tahoma" panose="020B0604030504040204" pitchFamily="34" charset="0"/>
              </a:defRPr>
            </a:lvl3pPr>
            <a:lvl4pPr marL="1600200" indent="-228600">
              <a:defRPr sz="4000" b="1">
                <a:solidFill>
                  <a:srgbClr val="333399"/>
                </a:solidFill>
                <a:latin typeface="Tahoma" panose="020B0604030504040204" pitchFamily="34" charset="0"/>
              </a:defRPr>
            </a:lvl4pPr>
            <a:lvl5pPr marL="2057400" indent="-228600">
              <a:defRPr sz="4000" b="1">
                <a:solidFill>
                  <a:srgbClr val="333399"/>
                </a:solidFill>
                <a:latin typeface="Tahoma" panose="020B0604030504040204" pitchFamily="34" charset="0"/>
              </a:defRPr>
            </a:lvl5pPr>
            <a:lvl6pPr marL="2514600" indent="-228600" eaLnBrk="0" fontAlgn="base" hangingPunct="0">
              <a:spcBef>
                <a:spcPct val="0"/>
              </a:spcBef>
              <a:spcAft>
                <a:spcPct val="0"/>
              </a:spcAft>
              <a:defRPr sz="4000" b="1">
                <a:solidFill>
                  <a:srgbClr val="333399"/>
                </a:solidFill>
                <a:latin typeface="Tahoma" panose="020B0604030504040204" pitchFamily="34" charset="0"/>
              </a:defRPr>
            </a:lvl6pPr>
            <a:lvl7pPr marL="2971800" indent="-228600" eaLnBrk="0" fontAlgn="base" hangingPunct="0">
              <a:spcBef>
                <a:spcPct val="0"/>
              </a:spcBef>
              <a:spcAft>
                <a:spcPct val="0"/>
              </a:spcAft>
              <a:defRPr sz="4000" b="1">
                <a:solidFill>
                  <a:srgbClr val="333399"/>
                </a:solidFill>
                <a:latin typeface="Tahoma" panose="020B0604030504040204" pitchFamily="34" charset="0"/>
              </a:defRPr>
            </a:lvl7pPr>
            <a:lvl8pPr marL="3429000" indent="-228600" eaLnBrk="0" fontAlgn="base" hangingPunct="0">
              <a:spcBef>
                <a:spcPct val="0"/>
              </a:spcBef>
              <a:spcAft>
                <a:spcPct val="0"/>
              </a:spcAft>
              <a:defRPr sz="4000" b="1">
                <a:solidFill>
                  <a:srgbClr val="333399"/>
                </a:solidFill>
                <a:latin typeface="Tahoma" panose="020B0604030504040204" pitchFamily="34" charset="0"/>
              </a:defRPr>
            </a:lvl8pPr>
            <a:lvl9pPr marL="3886200" indent="-228600" eaLnBrk="0" fontAlgn="base" hangingPunct="0">
              <a:spcBef>
                <a:spcPct val="0"/>
              </a:spcBef>
              <a:spcAft>
                <a:spcPct val="0"/>
              </a:spcAft>
              <a:defRPr sz="4000" b="1">
                <a:solidFill>
                  <a:srgbClr val="333399"/>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54B7F6-CCA2-454B-890F-A706AEBDA66C}" type="slidenum">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3994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3</a:t>
            </a:fld>
            <a:endParaRPr lang="en-US" altLang="en-US"/>
          </a:p>
        </p:txBody>
      </p:sp>
    </p:spTree>
    <p:extLst>
      <p:ext uri="{BB962C8B-B14F-4D97-AF65-F5344CB8AC3E}">
        <p14:creationId xmlns:p14="http://schemas.microsoft.com/office/powerpoint/2010/main" val="1495156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flow fans are a hybrid design between an axial propeller and a centrifugal wheel. This creates a fan that performs extremely well at pressure from 1-2 in </a:t>
            </a:r>
            <a:r>
              <a:rPr lang="en-US" dirty="0" err="1"/>
              <a:t>wc</a:t>
            </a:r>
            <a:r>
              <a:rPr lang="en-US" dirty="0"/>
              <a:t> perfect for the typical MUA applications. Additionally they are a non-overloading design meaning at a constant RPM BHP remains the same or drops as pressure is reduced and airflow increases unlike traditional forward curved style fans. This helps to prevent issues with overamping in the field. </a:t>
            </a:r>
          </a:p>
          <a:p>
            <a:r>
              <a:rPr lang="en-US" dirty="0"/>
              <a:t> </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21</a:t>
            </a:fld>
            <a:endParaRPr lang="en-US" altLang="en-US"/>
          </a:p>
        </p:txBody>
      </p:sp>
    </p:spTree>
    <p:extLst>
      <p:ext uri="{BB962C8B-B14F-4D97-AF65-F5344CB8AC3E}">
        <p14:creationId xmlns:p14="http://schemas.microsoft.com/office/powerpoint/2010/main" val="2301190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have a 420,000 square foot mixed used warehouse/garage that was designed with a ventilation system to deliver minimum ventilation of 25,200 cfm, maximum DCV ventilation of 315,000 cfm and space heating.  The DCV is engaged based on CO and NO2 sensors, which engage as vehicles are idling inside.</a:t>
            </a:r>
          </a:p>
          <a:p>
            <a:endParaRPr lang="en-US" dirty="0"/>
          </a:p>
          <a:p>
            <a:r>
              <a:rPr lang="en-US" dirty="0"/>
              <a:t>Based on the ventilation requirements and heating requirements, eighteen DGX-H35’s were selected, operating at 18,000 cfm each. If we compare forward curve and mixed flow options, we can see that by using mixed flow fans, we see lower operating HP, smaller motor sizes, lighter units, lower costs and the owner saves over $28,000 annually in electrical costs.</a:t>
            </a:r>
          </a:p>
          <a:p>
            <a:endParaRPr lang="en-US" dirty="0"/>
          </a:p>
          <a:p>
            <a:endParaRPr lang="en-US" dirty="0"/>
          </a:p>
        </p:txBody>
      </p:sp>
      <p:sp>
        <p:nvSpPr>
          <p:cNvPr id="4" name="Slide Number Placeholder 3"/>
          <p:cNvSpPr>
            <a:spLocks noGrp="1"/>
          </p:cNvSpPr>
          <p:nvPr>
            <p:ph type="sldNum" sz="quarter" idx="5"/>
          </p:nvPr>
        </p:nvSpPr>
        <p:spPr/>
        <p:txBody>
          <a:bodyPr/>
          <a:lstStyle/>
          <a:p>
            <a:fld id="{F1ED54FA-593F-4FA9-98CF-5D64879D130E}" type="slidenum">
              <a:rPr lang="en-US" smtClean="0"/>
              <a:t>22</a:t>
            </a:fld>
            <a:endParaRPr lang="en-US"/>
          </a:p>
        </p:txBody>
      </p:sp>
    </p:spTree>
    <p:extLst>
      <p:ext uri="{BB962C8B-B14F-4D97-AF65-F5344CB8AC3E}">
        <p14:creationId xmlns:p14="http://schemas.microsoft.com/office/powerpoint/2010/main" val="3016490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23</a:t>
            </a:fld>
            <a:endParaRPr lang="en-US" altLang="en-US"/>
          </a:p>
        </p:txBody>
      </p:sp>
    </p:spTree>
    <p:extLst>
      <p:ext uri="{BB962C8B-B14F-4D97-AF65-F5344CB8AC3E}">
        <p14:creationId xmlns:p14="http://schemas.microsoft.com/office/powerpoint/2010/main" val="1546252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Talking Points:</a:t>
            </a:r>
          </a:p>
          <a:p>
            <a:pPr marL="171450" indent="-171450">
              <a:buFont typeface="Arial" panose="020B0604020202020204" pitchFamily="34" charset="0"/>
              <a:buChar char="•"/>
            </a:pPr>
            <a:r>
              <a:rPr lang="en-US" sz="1000" dirty="0"/>
              <a:t>Explain</a:t>
            </a:r>
            <a:r>
              <a:rPr lang="en-US" sz="1000" baseline="0" dirty="0"/>
              <a:t> that HVLS fans are gaining popularity with building owners and developers due to the variety of benefits that they provide</a:t>
            </a:r>
          </a:p>
          <a:p>
            <a:pPr marL="171450" indent="-171450">
              <a:buFont typeface="Arial" panose="020B0604020202020204" pitchFamily="34" charset="0"/>
              <a:buChar char="•"/>
            </a:pPr>
            <a:r>
              <a:rPr lang="en-US" sz="1000" baseline="0" dirty="0"/>
              <a:t>Primary benefit of HVLS fans is that they can improve occupant comfort and productivity by evenly distributing air</a:t>
            </a:r>
          </a:p>
          <a:p>
            <a:pPr marL="628650" lvl="1" indent="-171450">
              <a:buFont typeface="Arial" panose="020B0604020202020204" pitchFamily="34" charset="0"/>
              <a:buChar char="•"/>
            </a:pPr>
            <a:r>
              <a:rPr lang="en-US" sz="1000" baseline="0" dirty="0"/>
              <a:t>In the summer, HVLS fans can be run in the forward-direction (air blowing down) to provide a cooling effect for building occupants by increasing the evaporation rate of sweat. This is commonly called comfort cooling.</a:t>
            </a:r>
          </a:p>
          <a:p>
            <a:pPr marL="628650" lvl="1" indent="-171450">
              <a:buFont typeface="Arial" panose="020B0604020202020204" pitchFamily="34" charset="0"/>
              <a:buChar char="•"/>
            </a:pPr>
            <a:r>
              <a:rPr lang="en-US" sz="1000" baseline="0" dirty="0"/>
              <a:t>In the winter, HVLS fans can be run in the reverse-direction (air pulled up) to bring warm air down from the ceiling without creating a draft/breeze on building occupants. This process is called destratification.</a:t>
            </a:r>
          </a:p>
          <a:p>
            <a:pPr marL="628650" lvl="1" indent="-171450">
              <a:buFont typeface="Arial" panose="020B0604020202020204" pitchFamily="34" charset="0"/>
              <a:buChar char="•"/>
            </a:pPr>
            <a:r>
              <a:rPr lang="en-US" sz="1000" dirty="0"/>
              <a:t>Why is comfort important</a:t>
            </a:r>
            <a:r>
              <a:rPr lang="en-US" sz="1000" baseline="0" dirty="0"/>
              <a:t> in a building? A </a:t>
            </a:r>
            <a:r>
              <a:rPr lang="en-US" sz="1000" dirty="0"/>
              <a:t>University of California-Berkeley study has shown that there is a 1% productivity</a:t>
            </a:r>
            <a:r>
              <a:rPr lang="en-US" sz="1000" baseline="0" dirty="0"/>
              <a:t> loss for every 1 degree of discomfort that workers feel. </a:t>
            </a:r>
            <a:r>
              <a:rPr lang="en-US" sz="1000" dirty="0">
                <a:hlinkClick r:id="rId3"/>
              </a:rPr>
              <a:t>https://escholarship.org/content/qt45g4n3rv/qt45g4n3rv.pdf</a:t>
            </a:r>
            <a:endParaRPr lang="en-US" sz="1000" dirty="0"/>
          </a:p>
          <a:p>
            <a:pPr marL="171450" lvl="0" indent="-171450">
              <a:buFont typeface="Arial" panose="020B0604020202020204" pitchFamily="34" charset="0"/>
              <a:buChar char="•"/>
            </a:pPr>
            <a:r>
              <a:rPr lang="en-US" sz="1000" dirty="0"/>
              <a:t>HVLS fans can also lower HVAC system costs by</a:t>
            </a:r>
            <a:r>
              <a:rPr lang="en-US" sz="1000" baseline="0" dirty="0"/>
              <a:t> reducing the need for other equipment (lowering first costs) or by supplementing other equipment to save energy </a:t>
            </a:r>
          </a:p>
          <a:p>
            <a:pPr marL="628650" lvl="1" indent="-171450">
              <a:buFont typeface="Arial" panose="020B0604020202020204" pitchFamily="34" charset="0"/>
              <a:buChar char="•"/>
            </a:pPr>
            <a:r>
              <a:rPr lang="en-US" sz="1000" baseline="0" dirty="0"/>
              <a:t>In summer – use HVLS fans for cooling and turn air conditioning off or increase temperature set point on thermostat </a:t>
            </a:r>
          </a:p>
          <a:p>
            <a:pPr marL="628650" lvl="1" indent="-171450">
              <a:buFont typeface="Arial" panose="020B0604020202020204" pitchFamily="34" charset="0"/>
              <a:buChar char="•"/>
            </a:pPr>
            <a:r>
              <a:rPr lang="en-US" sz="1000" baseline="0" dirty="0"/>
              <a:t>In winter – use HVLS fans to keep heat at floor level, resulting in the thermostat calling for heat less frequently</a:t>
            </a:r>
            <a:endParaRPr lang="en-US" sz="1000" dirty="0"/>
          </a:p>
        </p:txBody>
      </p:sp>
      <p:sp>
        <p:nvSpPr>
          <p:cNvPr id="4" name="Slide Number Placeholder 3"/>
          <p:cNvSpPr>
            <a:spLocks noGrp="1"/>
          </p:cNvSpPr>
          <p:nvPr>
            <p:ph type="sldNum" sz="quarter" idx="10"/>
          </p:nvPr>
        </p:nvSpPr>
        <p:spPr/>
        <p:txBody>
          <a:bodyPr/>
          <a:lstStyle/>
          <a:p>
            <a:pPr>
              <a:defRPr/>
            </a:pPr>
            <a:fld id="{9D59ADC9-4416-4E73-BBA0-902F060AA1B8}" type="slidenum">
              <a:rPr lang="en-US" altLang="en-US" smtClean="0"/>
              <a:pPr>
                <a:defRPr/>
              </a:pPr>
              <a:t>24</a:t>
            </a:fld>
            <a:endParaRPr lang="en-US" altLang="en-US"/>
          </a:p>
        </p:txBody>
      </p:sp>
    </p:spTree>
    <p:extLst>
      <p:ext uri="{BB962C8B-B14F-4D97-AF65-F5344CB8AC3E}">
        <p14:creationId xmlns:p14="http://schemas.microsoft.com/office/powerpoint/2010/main" val="4251942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25</a:t>
            </a:fld>
            <a:endParaRPr lang="en-US" altLang="en-US"/>
          </a:p>
        </p:txBody>
      </p:sp>
    </p:spTree>
    <p:extLst>
      <p:ext uri="{BB962C8B-B14F-4D97-AF65-F5344CB8AC3E}">
        <p14:creationId xmlns:p14="http://schemas.microsoft.com/office/powerpoint/2010/main" val="2646454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59ADC9-4416-4E73-BBA0-902F060AA1B8}" type="slidenum">
              <a:rPr lang="en-US" altLang="en-US" smtClean="0">
                <a:solidFill>
                  <a:prstClr val="black"/>
                </a:solidFill>
              </a:rPr>
              <a:pPr>
                <a:defRPr/>
              </a:pPr>
              <a:t>26</a:t>
            </a:fld>
            <a:endParaRPr lang="en-US" altLang="en-US">
              <a:solidFill>
                <a:prstClr val="black"/>
              </a:solidFill>
            </a:endParaRPr>
          </a:p>
        </p:txBody>
      </p:sp>
    </p:spTree>
    <p:extLst>
      <p:ext uri="{BB962C8B-B14F-4D97-AF65-F5344CB8AC3E}">
        <p14:creationId xmlns:p14="http://schemas.microsoft.com/office/powerpoint/2010/main" val="973467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$25/hour, 4 person crew</a:t>
            </a:r>
          </a:p>
          <a:p>
            <a:r>
              <a:rPr lang="en-US"/>
              <a:t>$5000/fan</a:t>
            </a:r>
            <a:r>
              <a:rPr lang="en-US" baseline="0"/>
              <a:t> cost to contractor</a:t>
            </a:r>
            <a:endParaRPr lang="en-US"/>
          </a:p>
        </p:txBody>
      </p:sp>
      <p:sp>
        <p:nvSpPr>
          <p:cNvPr id="4" name="Slide Number Placeholder 3"/>
          <p:cNvSpPr>
            <a:spLocks noGrp="1"/>
          </p:cNvSpPr>
          <p:nvPr>
            <p:ph type="sldNum" sz="quarter" idx="10"/>
          </p:nvPr>
        </p:nvSpPr>
        <p:spPr/>
        <p:txBody>
          <a:bodyPr/>
          <a:lstStyle/>
          <a:p>
            <a:pPr>
              <a:defRPr/>
            </a:pPr>
            <a:fld id="{9D59ADC9-4416-4E73-BBA0-902F060AA1B8}" type="slidenum">
              <a:rPr lang="en-US" altLang="en-US" smtClean="0"/>
              <a:pPr>
                <a:defRPr/>
              </a:pPr>
              <a:t>27</a:t>
            </a:fld>
            <a:endParaRPr lang="en-US" altLang="en-US"/>
          </a:p>
        </p:txBody>
      </p:sp>
    </p:spTree>
    <p:extLst>
      <p:ext uri="{BB962C8B-B14F-4D97-AF65-F5344CB8AC3E}">
        <p14:creationId xmlns:p14="http://schemas.microsoft.com/office/powerpoint/2010/main" val="4136400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AF658-65A7-4551-8C99-284CC211C24F}" type="slidenum">
              <a:rPr lang="en-US" altLang="en-US" smtClean="0"/>
              <a:pPr/>
              <a:t>28</a:t>
            </a:fld>
            <a:endParaRPr lang="en-US" altLang="en-US"/>
          </a:p>
        </p:txBody>
      </p:sp>
    </p:spTree>
    <p:extLst>
      <p:ext uri="{BB962C8B-B14F-4D97-AF65-F5344CB8AC3E}">
        <p14:creationId xmlns:p14="http://schemas.microsoft.com/office/powerpoint/2010/main" val="50993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warehouses are not cooled, Summer ventilation systems consisting of exhaust fans and intake louvers are utilized to exhaust heat from the building, replace it with outside air and provide air movement throughout the facility. In many cases these airflow rates are sized for 1-3 air changes per hour usually higher in warmer climates and lower in cooler climates.</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4</a:t>
            </a:fld>
            <a:endParaRPr lang="en-US" altLang="en-US"/>
          </a:p>
        </p:txBody>
      </p:sp>
    </p:spTree>
    <p:extLst>
      <p:ext uri="{BB962C8B-B14F-4D97-AF65-F5344CB8AC3E}">
        <p14:creationId xmlns:p14="http://schemas.microsoft.com/office/powerpoint/2010/main" val="237717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question that comes up is why use intake louvers and not powered supply fans or make-up air like we use in a lot of other applications. One reason is that these systems only operate in the summer so we wouldn’t have to heat that air like we would with typical make-up air and exhaust systems for process applications. Additionally, the intake louvers are generally a more cost effective and efficient solution. A quick example helps demonstrate this. When sizing the exhaust fan in combination with an intake louver we need to account for the pressure drop through the louver resulting in slightly higher operating power but overall it is the same as the exhaust fan in the powered supply system. Where the difference comes is that the powered supply fan costs more than a typical intake louver and the overall powered supply system requires more than double the HP. The one disadvantage to using the intake louvers however is that the space will always be at a negative pressure, whereas with a powered supply system you can maintain neutral or positive pressure in the space. This may be important for certain applications to help prevent dust, insects and other contaminants from entering the building through dock doors.</a:t>
            </a:r>
          </a:p>
          <a:p>
            <a:endParaRPr lang="en-US" dirty="0"/>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5</a:t>
            </a:fld>
            <a:endParaRPr lang="en-US" altLang="en-US"/>
          </a:p>
        </p:txBody>
      </p:sp>
    </p:spTree>
    <p:extLst>
      <p:ext uri="{BB962C8B-B14F-4D97-AF65-F5344CB8AC3E}">
        <p14:creationId xmlns:p14="http://schemas.microsoft.com/office/powerpoint/2010/main" val="103548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selecting louvers for warehouse applications there are a variety of options to choose from. In most climates this system needs to be disabled in the winter and the intake openings closed off to prevent unwanted cold air form entering the building. This can be done by using a stationary louver and a damper or an operable louver product. </a:t>
            </a:r>
          </a:p>
          <a:p>
            <a:endParaRPr lang="en-US" dirty="0"/>
          </a:p>
          <a:p>
            <a:r>
              <a:rPr lang="en-US" dirty="0"/>
              <a:t>The most cost effective option is to use an adjustable blade louver. These louvers are designed such that the entire louver blade rotates – in the open position the blades are positioned at an angle providing the appearance and functionality of a louver, in the closed position the blades rotate and close which can sometimes create an undesirable appearance. </a:t>
            </a:r>
          </a:p>
          <a:p>
            <a:endParaRPr lang="en-US" dirty="0"/>
          </a:p>
          <a:p>
            <a:r>
              <a:rPr lang="en-US" dirty="0"/>
              <a:t>To address this a slightly more expensive combination louver/damper can be used. Combination louver/dampers uses a fixed front blade with an operable rear blade which allows it to maintain a fixed blade appearance in the closed position. Combination louver/dampers are also available with high wind ratings for coastal applications.</a:t>
            </a:r>
          </a:p>
          <a:p>
            <a:endParaRPr lang="en-US" dirty="0"/>
          </a:p>
          <a:p>
            <a:r>
              <a:rPr lang="en-US" dirty="0"/>
              <a:t>Generally, the most expensive option is to use a stationary louver in combination with a damper. This provides the most flexibility with louver design and architectural options as well as various damper options, including insulated options for situations where better thermal performance is desired. Additionally, using a damper provides the best leakage performance meeting class 1A requirements. These will need to be sleeved to put the louver and damper together the sleeve can be factory provided on the louver or damper if desired.</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6</a:t>
            </a:fld>
            <a:endParaRPr lang="en-US" altLang="en-US"/>
          </a:p>
        </p:txBody>
      </p:sp>
    </p:spTree>
    <p:extLst>
      <p:ext uri="{BB962C8B-B14F-4D97-AF65-F5344CB8AC3E}">
        <p14:creationId xmlns:p14="http://schemas.microsoft.com/office/powerpoint/2010/main" val="1172307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Greenheck’s product offering the cost effective solution for intake is the EAD-635 adjustable blade louver. This louver has a very high free air and beginning point of water penetration allowing for the highest intake airflow capacity in its class and is the lowest $ / CFM solution for air intake on a warehouse.</a:t>
            </a:r>
          </a:p>
          <a:p>
            <a:endParaRPr lang="en-US" dirty="0"/>
          </a:p>
          <a:p>
            <a:r>
              <a:rPr lang="en-US" dirty="0"/>
              <a:t>On the other end of the spectrum when thermal performance is important a ESD-635 stationary louver and an ICD-45 damper can be an excellent choice. The ICD-45 damper has thermally broken blade and frame which helps prevent condensation and frost buildup on the inside of the damper in cold climates.</a:t>
            </a:r>
          </a:p>
          <a:p>
            <a:endParaRPr lang="en-US" dirty="0"/>
          </a:p>
          <a:p>
            <a:r>
              <a:rPr lang="en-US" dirty="0"/>
              <a:t>Greenheck’s wide louver product portfolio has all the options in between as well with a louver for any budget or project requirement.</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7</a:t>
            </a:fld>
            <a:endParaRPr lang="en-US" altLang="en-US"/>
          </a:p>
        </p:txBody>
      </p:sp>
    </p:spTree>
    <p:extLst>
      <p:ext uri="{BB962C8B-B14F-4D97-AF65-F5344CB8AC3E}">
        <p14:creationId xmlns:p14="http://schemas.microsoft.com/office/powerpoint/2010/main" val="234445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Roof exhaust fans are the most common option for exhausting air in a summer ventilation systems</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8</a:t>
            </a:fld>
            <a:endParaRPr lang="en-US" altLang="en-US"/>
          </a:p>
        </p:txBody>
      </p:sp>
    </p:spTree>
    <p:extLst>
      <p:ext uri="{BB962C8B-B14F-4D97-AF65-F5344CB8AC3E}">
        <p14:creationId xmlns:p14="http://schemas.microsoft.com/office/powerpoint/2010/main" val="2048365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options to choose from when selecting a roof exhaust fan for a warehouse application. </a:t>
            </a:r>
          </a:p>
          <a:p>
            <a:endParaRPr lang="en-US" dirty="0"/>
          </a:p>
          <a:p>
            <a:r>
              <a:rPr lang="en-US" dirty="0"/>
              <a:t>Axial upblast style fans are most often used in warehouses because they provide great performance and are available at the lowest price. These fans can exhaust up to 68,000 CFM and provide the best $/CFM when compared to any other fan option. One disadvantage of these fans is that they typically need to be applied with a condensate pan underneath the fan. In the winter when the fans are disabled warm moist air has the potential to condense on the underside of the butterfly dampers and inside of the fan housing which can drip into the building. Other fan options like spun aluminum or hooded axial fans are available with dampers in the curb that prevent air from entering the fan housing and condensing.</a:t>
            </a:r>
          </a:p>
          <a:p>
            <a:endParaRPr lang="en-US" dirty="0"/>
          </a:p>
          <a:p>
            <a:r>
              <a:rPr lang="en-US" dirty="0"/>
              <a:t>Spun aluminum fans are probably the most commonly used roof exhaust fan in the industry for and can also be used in warehouse applications for general exhaust. These fans use a centrifugal wheel rather than an axial propeller which results in higher operating power in low static pressure operating points required in warehouse applications. Additionally, the housing design provides excellent protection against wind and rain to keep water out of the building.</a:t>
            </a:r>
          </a:p>
          <a:p>
            <a:endParaRPr lang="en-US" dirty="0"/>
          </a:p>
          <a:p>
            <a:r>
              <a:rPr lang="en-US" dirty="0"/>
              <a:t>Hooded axial fans combine the housing rain resistance of spun aluminum fan with the performance of an axial propeller. One disadvantage of these fans is that the hoods require field assembly increasing install time and cost compared to other options.</a:t>
            </a:r>
          </a:p>
        </p:txBody>
      </p:sp>
      <p:sp>
        <p:nvSpPr>
          <p:cNvPr id="4" name="Slide Number Placeholder 3"/>
          <p:cNvSpPr>
            <a:spLocks noGrp="1"/>
          </p:cNvSpPr>
          <p:nvPr>
            <p:ph type="sldNum" sz="quarter" idx="5"/>
          </p:nvPr>
        </p:nvSpPr>
        <p:spPr/>
        <p:txBody>
          <a:bodyPr/>
          <a:lstStyle/>
          <a:p>
            <a:fld id="{8DDAF658-65A7-4551-8C99-284CC211C24F}" type="slidenum">
              <a:rPr lang="en-US" altLang="en-US" smtClean="0"/>
              <a:pPr/>
              <a:t>9</a:t>
            </a:fld>
            <a:endParaRPr lang="en-US" altLang="en-US"/>
          </a:p>
        </p:txBody>
      </p:sp>
    </p:spTree>
    <p:extLst>
      <p:ext uri="{BB962C8B-B14F-4D97-AF65-F5344CB8AC3E}">
        <p14:creationId xmlns:p14="http://schemas.microsoft.com/office/powerpoint/2010/main" val="408224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Sidewall fans can be an excellent option for summer ventilation on metal buildings with standing seam roofs that create challenges for curb installation and serviceability as well as other situations where it is desirable to avoid roof penetrations.</a:t>
            </a:r>
          </a:p>
        </p:txBody>
      </p:sp>
      <p:sp>
        <p:nvSpPr>
          <p:cNvPr id="4" name="Slide Number Placeholder 3"/>
          <p:cNvSpPr>
            <a:spLocks noGrp="1"/>
          </p:cNvSpPr>
          <p:nvPr>
            <p:ph type="sldNum" sz="quarter" idx="5"/>
          </p:nvPr>
        </p:nvSpPr>
        <p:spPr/>
        <p:txBody>
          <a:bodyPr/>
          <a:lstStyle/>
          <a:p>
            <a:fld id="{0D032359-7C2F-4F2E-918D-BD32F84B3EE5}" type="slidenum">
              <a:rPr lang="en-US" altLang="en-US" smtClean="0"/>
              <a:pPr/>
              <a:t>10</a:t>
            </a:fld>
            <a:endParaRPr lang="en-US" altLang="en-US"/>
          </a:p>
        </p:txBody>
      </p:sp>
    </p:spTree>
    <p:extLst>
      <p:ext uri="{BB962C8B-B14F-4D97-AF65-F5344CB8AC3E}">
        <p14:creationId xmlns:p14="http://schemas.microsoft.com/office/powerpoint/2010/main" val="256733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57251"/>
            <a:ext cx="7772400" cy="857250"/>
          </a:xfrm>
        </p:spPr>
        <p:txBody>
          <a:bodyPr>
            <a:normAutofit/>
          </a:bodyPr>
          <a:lstStyle>
            <a:lvl1pPr>
              <a:defRPr sz="3600" b="1"/>
            </a:lvl1pPr>
          </a:lstStyle>
          <a:p>
            <a:r>
              <a:rPr lang="en-US"/>
              <a:t>Click to edit Master title style</a:t>
            </a:r>
            <a:endParaRPr lang="en-US" dirty="0"/>
          </a:p>
        </p:txBody>
      </p:sp>
      <p:sp>
        <p:nvSpPr>
          <p:cNvPr id="3" name="Subtitle 2"/>
          <p:cNvSpPr>
            <a:spLocks noGrp="1"/>
          </p:cNvSpPr>
          <p:nvPr>
            <p:ph type="subTitle" idx="1"/>
          </p:nvPr>
        </p:nvSpPr>
        <p:spPr>
          <a:xfrm>
            <a:off x="1371600" y="1885950"/>
            <a:ext cx="6400800" cy="400050"/>
          </a:xfrm>
        </p:spPr>
        <p:txBody>
          <a:bodyPr/>
          <a:lstStyle>
            <a:lvl1pPr marL="0" indent="0" algn="ctr">
              <a:buNone/>
              <a:defRPr sz="2400" b="0" i="0">
                <a:solidFill>
                  <a:srgbClr val="005A9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7986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1"/>
          </p:nvPr>
        </p:nvSpPr>
        <p:spPr>
          <a:xfrm>
            <a:off x="457200" y="819150"/>
            <a:ext cx="82296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217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5" name="Content Placeholder 5"/>
          <p:cNvSpPr>
            <a:spLocks noGrp="1"/>
          </p:cNvSpPr>
          <p:nvPr>
            <p:ph sz="quarter" idx="10"/>
          </p:nvPr>
        </p:nvSpPr>
        <p:spPr>
          <a:xfrm>
            <a:off x="457200" y="819150"/>
            <a:ext cx="82296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06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6" name="Content Placeholder 5"/>
          <p:cNvSpPr>
            <a:spLocks noGrp="1"/>
          </p:cNvSpPr>
          <p:nvPr>
            <p:ph sz="quarter" idx="10"/>
          </p:nvPr>
        </p:nvSpPr>
        <p:spPr>
          <a:xfrm>
            <a:off x="457200" y="819150"/>
            <a:ext cx="3962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724400" y="819150"/>
            <a:ext cx="3962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77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1"/>
          <p:cNvSpPr>
            <a:spLocks noGrp="1"/>
          </p:cNvSpPr>
          <p:nvPr>
            <p:ph type="title"/>
          </p:nvPr>
        </p:nvSpPr>
        <p:spPr>
          <a:xfrm>
            <a:off x="457200" y="171450"/>
            <a:ext cx="8229600" cy="457200"/>
          </a:xfrm>
        </p:spPr>
        <p:txBody>
          <a:bodyPr>
            <a:normAutofit/>
          </a:bodyPr>
          <a:lstStyle>
            <a:lvl1pPr>
              <a:defRPr sz="3200"/>
            </a:lvl1pPr>
          </a:lstStyle>
          <a:p>
            <a:r>
              <a:rPr lang="en-US"/>
              <a:t>Click to edit Master title style</a:t>
            </a:r>
            <a:endParaRPr lang="en-US" dirty="0"/>
          </a:p>
        </p:txBody>
      </p:sp>
      <p:sp>
        <p:nvSpPr>
          <p:cNvPr id="9" name="Picture Placeholder 17"/>
          <p:cNvSpPr>
            <a:spLocks noGrp="1"/>
          </p:cNvSpPr>
          <p:nvPr>
            <p:ph type="pic" sz="quarter" idx="13"/>
          </p:nvPr>
        </p:nvSpPr>
        <p:spPr>
          <a:xfrm>
            <a:off x="4724400" y="819150"/>
            <a:ext cx="3962400" cy="3276600"/>
          </a:xfrm>
        </p:spPr>
        <p:txBody>
          <a:bodyPr/>
          <a:lstStyle/>
          <a:p>
            <a:pPr lvl="0"/>
            <a:r>
              <a:rPr lang="en-US" noProof="0"/>
              <a:t>Click icon to add picture</a:t>
            </a:r>
            <a:endParaRPr lang="en-US" noProof="0" dirty="0"/>
          </a:p>
        </p:txBody>
      </p:sp>
      <p:sp>
        <p:nvSpPr>
          <p:cNvPr id="10" name="Text Placeholder 15"/>
          <p:cNvSpPr>
            <a:spLocks noGrp="1"/>
          </p:cNvSpPr>
          <p:nvPr>
            <p:ph type="body" sz="quarter" idx="12"/>
          </p:nvPr>
        </p:nvSpPr>
        <p:spPr>
          <a:xfrm>
            <a:off x="457200" y="819150"/>
            <a:ext cx="3962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87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5" name="Text Placeholder 4"/>
          <p:cNvSpPr>
            <a:spLocks noGrp="1"/>
          </p:cNvSpPr>
          <p:nvPr>
            <p:ph type="body" sz="quarter" idx="11"/>
          </p:nvPr>
        </p:nvSpPr>
        <p:spPr>
          <a:xfrm>
            <a:off x="533400" y="857250"/>
            <a:ext cx="8153400" cy="342900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2"/>
          </p:nvPr>
        </p:nvSpPr>
        <p:spPr>
          <a:ln/>
        </p:spPr>
        <p:txBody>
          <a:bodyPr/>
          <a:lstStyle>
            <a:lvl1pPr>
              <a:defRPr/>
            </a:lvl1pPr>
          </a:lstStyle>
          <a:p>
            <a:pPr>
              <a:defRPr/>
            </a:pPr>
            <a:fld id="{1EEE1CC8-FA77-40E9-A3BB-3C49B376A104}" type="slidenum">
              <a:rPr lang="en-US" smtClean="0">
                <a:solidFill>
                  <a:prstClr val="white"/>
                </a:solidFill>
              </a:rPr>
              <a:pPr>
                <a:defRPr/>
              </a:pPr>
              <a:t>‹#›</a:t>
            </a:fld>
            <a:endParaRPr lang="en-US" sz="1050">
              <a:solidFill>
                <a:prstClr val="white"/>
              </a:solidFill>
            </a:endParaRPr>
          </a:p>
        </p:txBody>
      </p:sp>
    </p:spTree>
    <p:extLst>
      <p:ext uri="{BB962C8B-B14F-4D97-AF65-F5344CB8AC3E}">
        <p14:creationId xmlns:p14="http://schemas.microsoft.com/office/powerpoint/2010/main" val="291580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457200" y="857250"/>
            <a:ext cx="4038600" cy="3257550"/>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57250"/>
            <a:ext cx="4038600" cy="3257550"/>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pPr>
              <a:defRPr/>
            </a:pPr>
            <a:fld id="{3D4D6289-03DF-45B6-8F8D-F743EAD939E5}" type="slidenum">
              <a:rPr lang="en-US" smtClean="0">
                <a:solidFill>
                  <a:prstClr val="white"/>
                </a:solidFill>
              </a:rPr>
              <a:pPr>
                <a:defRPr/>
              </a:pPr>
              <a:t>‹#›</a:t>
            </a:fld>
            <a:endParaRPr lang="en-US" sz="1050">
              <a:solidFill>
                <a:prstClr val="white"/>
              </a:solidFill>
            </a:endParaRPr>
          </a:p>
        </p:txBody>
      </p:sp>
    </p:spTree>
    <p:extLst>
      <p:ext uri="{BB962C8B-B14F-4D97-AF65-F5344CB8AC3E}">
        <p14:creationId xmlns:p14="http://schemas.microsoft.com/office/powerpoint/2010/main" val="227363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457200" y="800103"/>
            <a:ext cx="8229600" cy="3371849"/>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a:defRPr/>
            </a:pPr>
            <a:fld id="{727AD1AA-9104-412F-84AD-2AF7E4E5252C}" type="slidenum">
              <a:rPr lang="en-US" smtClean="0">
                <a:solidFill>
                  <a:prstClr val="white"/>
                </a:solidFill>
              </a:rPr>
              <a:pPr>
                <a:defRPr/>
              </a:pPr>
              <a:t>‹#›</a:t>
            </a:fld>
            <a:endParaRPr lang="en-US" sz="1050">
              <a:solidFill>
                <a:prstClr val="white"/>
              </a:solidFill>
            </a:endParaRPr>
          </a:p>
        </p:txBody>
      </p:sp>
    </p:spTree>
    <p:extLst>
      <p:ext uri="{BB962C8B-B14F-4D97-AF65-F5344CB8AC3E}">
        <p14:creationId xmlns:p14="http://schemas.microsoft.com/office/powerpoint/2010/main" val="362206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077200" cy="514350"/>
          </a:xfrm>
        </p:spPr>
        <p:txBody>
          <a:bodyPr/>
          <a:lstStyle/>
          <a:p>
            <a:r>
              <a:rPr lang="en-US"/>
              <a:t>Click to edit Master title style</a:t>
            </a:r>
          </a:p>
        </p:txBody>
      </p:sp>
      <p:sp>
        <p:nvSpPr>
          <p:cNvPr id="3" name="Text Placeholder 2"/>
          <p:cNvSpPr>
            <a:spLocks noGrp="1"/>
          </p:cNvSpPr>
          <p:nvPr>
            <p:ph type="body" sz="half" idx="1"/>
          </p:nvPr>
        </p:nvSpPr>
        <p:spPr>
          <a:xfrm>
            <a:off x="457200" y="1028700"/>
            <a:ext cx="4038600" cy="325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4038600" cy="325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4295775" y="4929188"/>
            <a:ext cx="533400" cy="171450"/>
          </a:xfrm>
        </p:spPr>
        <p:txBody>
          <a:bodyPr/>
          <a:lstStyle>
            <a:lvl1pPr>
              <a:defRPr/>
            </a:lvl1pPr>
          </a:lstStyle>
          <a:p>
            <a:fld id="{09AB74FB-D0F6-4B70-93C4-E9987717356B}" type="slidenum">
              <a:rPr lang="en-US" altLang="en-US"/>
              <a:pPr/>
              <a:t>‹#›</a:t>
            </a:fld>
            <a:endParaRPr lang="en-US" altLang="en-US" sz="1050"/>
          </a:p>
        </p:txBody>
      </p:sp>
    </p:spTree>
    <p:extLst>
      <p:ext uri="{BB962C8B-B14F-4D97-AF65-F5344CB8AC3E}">
        <p14:creationId xmlns:p14="http://schemas.microsoft.com/office/powerpoint/2010/main" val="424497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14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742950"/>
            <a:ext cx="8229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pic>
        <p:nvPicPr>
          <p:cNvPr id="1028"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1588" y="4414838"/>
            <a:ext cx="91440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txBox="1">
            <a:spLocks/>
          </p:cNvSpPr>
          <p:nvPr/>
        </p:nvSpPr>
        <p:spPr bwMode="auto">
          <a:xfrm>
            <a:off x="8610600" y="4864100"/>
            <a:ext cx="533400" cy="285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8CD56565-8B98-4FA8-865E-5FE2133BEC7E}" type="slidenum">
              <a:rPr lang="en-US" altLang="en-US" sz="900">
                <a:solidFill>
                  <a:schemeClr val="bg1"/>
                </a:solidFill>
                <a:latin typeface="Arial" panose="020B0604020202020204" pitchFamily="34" charset="0"/>
              </a:rPr>
              <a:pPr algn="r" eaLnBrk="1" hangingPunct="1"/>
              <a:t>‹#›</a:t>
            </a:fld>
            <a:endParaRPr lang="en-US" altLang="en-US" sz="900">
              <a:solidFill>
                <a:schemeClr val="bg1"/>
              </a:solidFill>
              <a:latin typeface="Arial" panose="020B0604020202020204" pitchFamily="34" charset="0"/>
            </a:endParaRPr>
          </a:p>
        </p:txBody>
      </p:sp>
      <p:sp>
        <p:nvSpPr>
          <p:cNvPr id="9" name="Text Box 33"/>
          <p:cNvSpPr txBox="1">
            <a:spLocks noChangeArrowheads="1"/>
          </p:cNvSpPr>
          <p:nvPr/>
        </p:nvSpPr>
        <p:spPr bwMode="auto">
          <a:xfrm>
            <a:off x="1588" y="4968875"/>
            <a:ext cx="17621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eaLnBrk="1" hangingPunct="1">
              <a:lnSpc>
                <a:spcPct val="95000"/>
              </a:lnSpc>
              <a:spcBef>
                <a:spcPct val="20000"/>
              </a:spcBef>
              <a:defRPr/>
            </a:pPr>
            <a:r>
              <a:rPr lang="en-US" sz="700" dirty="0">
                <a:solidFill>
                  <a:srgbClr val="FFFFFF"/>
                </a:solidFill>
                <a:latin typeface="Tahoma" pitchFamily="34" charset="0"/>
                <a:cs typeface="+mn-cs"/>
              </a:rPr>
              <a:t>Copyright © 2021 Greenheck Fan Corp.</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rtl="0" eaLnBrk="1" fontAlgn="base" hangingPunct="1">
        <a:spcBef>
          <a:spcPct val="0"/>
        </a:spcBef>
        <a:spcAft>
          <a:spcPct val="0"/>
        </a:spcAft>
        <a:defRPr sz="3200" b="1" kern="1200">
          <a:solidFill>
            <a:srgbClr val="005A9C"/>
          </a:solidFill>
          <a:latin typeface="Arial"/>
          <a:ea typeface="+mj-ea"/>
          <a:cs typeface="Arial"/>
        </a:defRPr>
      </a:lvl1pPr>
      <a:lvl2pPr algn="ctr" rtl="0" eaLnBrk="1" fontAlgn="base" hangingPunct="1">
        <a:spcBef>
          <a:spcPct val="0"/>
        </a:spcBef>
        <a:spcAft>
          <a:spcPct val="0"/>
        </a:spcAft>
        <a:defRPr sz="3200" b="1">
          <a:solidFill>
            <a:srgbClr val="005A9C"/>
          </a:solidFill>
          <a:latin typeface="Arial" pitchFamily="34" charset="0"/>
          <a:cs typeface="Arial" pitchFamily="34" charset="0"/>
        </a:defRPr>
      </a:lvl2pPr>
      <a:lvl3pPr algn="ctr" rtl="0" eaLnBrk="1" fontAlgn="base" hangingPunct="1">
        <a:spcBef>
          <a:spcPct val="0"/>
        </a:spcBef>
        <a:spcAft>
          <a:spcPct val="0"/>
        </a:spcAft>
        <a:defRPr sz="3200" b="1">
          <a:solidFill>
            <a:srgbClr val="005A9C"/>
          </a:solidFill>
          <a:latin typeface="Arial" pitchFamily="34" charset="0"/>
          <a:cs typeface="Arial" pitchFamily="34" charset="0"/>
        </a:defRPr>
      </a:lvl3pPr>
      <a:lvl4pPr algn="ctr" rtl="0" eaLnBrk="1" fontAlgn="base" hangingPunct="1">
        <a:spcBef>
          <a:spcPct val="0"/>
        </a:spcBef>
        <a:spcAft>
          <a:spcPct val="0"/>
        </a:spcAft>
        <a:defRPr sz="3200" b="1">
          <a:solidFill>
            <a:srgbClr val="005A9C"/>
          </a:solidFill>
          <a:latin typeface="Arial" pitchFamily="34" charset="0"/>
          <a:cs typeface="Arial" pitchFamily="34" charset="0"/>
        </a:defRPr>
      </a:lvl4pPr>
      <a:lvl5pPr algn="ctr" rtl="0" eaLnBrk="1" fontAlgn="base" hangingPunct="1">
        <a:spcBef>
          <a:spcPct val="0"/>
        </a:spcBef>
        <a:spcAft>
          <a:spcPct val="0"/>
        </a:spcAft>
        <a:defRPr sz="3200" b="1">
          <a:solidFill>
            <a:srgbClr val="005A9C"/>
          </a:solidFill>
          <a:latin typeface="Arial" pitchFamily="34" charset="0"/>
          <a:cs typeface="Arial" pitchFamily="34" charset="0"/>
        </a:defRPr>
      </a:lvl5pPr>
      <a:lvl6pPr marL="457200" algn="ctr" rtl="0" eaLnBrk="1" fontAlgn="base" hangingPunct="1">
        <a:spcBef>
          <a:spcPct val="0"/>
        </a:spcBef>
        <a:spcAft>
          <a:spcPct val="0"/>
        </a:spcAft>
        <a:defRPr sz="2800" b="1">
          <a:solidFill>
            <a:srgbClr val="005A9C"/>
          </a:solidFill>
          <a:latin typeface="Arial" pitchFamily="34" charset="0"/>
          <a:cs typeface="Arial" pitchFamily="34" charset="0"/>
        </a:defRPr>
      </a:lvl6pPr>
      <a:lvl7pPr marL="914400" algn="ctr" rtl="0" eaLnBrk="1" fontAlgn="base" hangingPunct="1">
        <a:spcBef>
          <a:spcPct val="0"/>
        </a:spcBef>
        <a:spcAft>
          <a:spcPct val="0"/>
        </a:spcAft>
        <a:defRPr sz="2800" b="1">
          <a:solidFill>
            <a:srgbClr val="005A9C"/>
          </a:solidFill>
          <a:latin typeface="Arial" pitchFamily="34" charset="0"/>
          <a:cs typeface="Arial" pitchFamily="34" charset="0"/>
        </a:defRPr>
      </a:lvl7pPr>
      <a:lvl8pPr marL="1371600" algn="ctr" rtl="0" eaLnBrk="1" fontAlgn="base" hangingPunct="1">
        <a:spcBef>
          <a:spcPct val="0"/>
        </a:spcBef>
        <a:spcAft>
          <a:spcPct val="0"/>
        </a:spcAft>
        <a:defRPr sz="2800" b="1">
          <a:solidFill>
            <a:srgbClr val="005A9C"/>
          </a:solidFill>
          <a:latin typeface="Arial" pitchFamily="34" charset="0"/>
          <a:cs typeface="Arial" pitchFamily="34" charset="0"/>
        </a:defRPr>
      </a:lvl8pPr>
      <a:lvl9pPr marL="1828800" algn="ctr" rtl="0" eaLnBrk="1" fontAlgn="base" hangingPunct="1">
        <a:spcBef>
          <a:spcPct val="0"/>
        </a:spcBef>
        <a:spcAft>
          <a:spcPct val="0"/>
        </a:spcAft>
        <a:defRPr sz="2800" b="1">
          <a:solidFill>
            <a:srgbClr val="005A9C"/>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D4B7A-A512-4BE4-BF4D-BD17200675C9}"/>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1</a:t>
            </a:fld>
            <a:endParaRPr lang="en-US" sz="1050">
              <a:solidFill>
                <a:prstClr val="white"/>
              </a:solidFill>
            </a:endParaRPr>
          </a:p>
        </p:txBody>
      </p:sp>
      <p:sp>
        <p:nvSpPr>
          <p:cNvPr id="2" name="Title 1">
            <a:extLst>
              <a:ext uri="{FF2B5EF4-FFF2-40B4-BE49-F238E27FC236}">
                <a16:creationId xmlns:a16="http://schemas.microsoft.com/office/drawing/2014/main" id="{48333C97-A72B-49C6-85D9-4EFDCD46C578}"/>
              </a:ext>
            </a:extLst>
          </p:cNvPr>
          <p:cNvSpPr>
            <a:spLocks noGrp="1"/>
          </p:cNvSpPr>
          <p:nvPr>
            <p:ph type="title"/>
          </p:nvPr>
        </p:nvSpPr>
        <p:spPr>
          <a:xfrm>
            <a:off x="457200" y="1823178"/>
            <a:ext cx="8229600" cy="1281972"/>
          </a:xfrm>
        </p:spPr>
        <p:txBody>
          <a:bodyPr>
            <a:noAutofit/>
          </a:bodyPr>
          <a:lstStyle/>
          <a:p>
            <a:pPr>
              <a:spcBef>
                <a:spcPts val="0"/>
              </a:spcBef>
            </a:pPr>
            <a:r>
              <a:rPr lang="en-US" sz="2800" dirty="0"/>
              <a:t>Overview of Warehouse &amp; Distribution Center Design</a:t>
            </a:r>
            <a:br>
              <a:rPr lang="en-US" sz="4000" dirty="0"/>
            </a:br>
            <a:endParaRPr lang="en-US" sz="4000" dirty="0"/>
          </a:p>
        </p:txBody>
      </p:sp>
    </p:spTree>
    <p:extLst>
      <p:ext uri="{BB962C8B-B14F-4D97-AF65-F5344CB8AC3E}">
        <p14:creationId xmlns:p14="http://schemas.microsoft.com/office/powerpoint/2010/main" val="210190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5562-78F2-4A69-BA85-EA2BECE35A2B}"/>
              </a:ext>
            </a:extLst>
          </p:cNvPr>
          <p:cNvSpPr>
            <a:spLocks noGrp="1"/>
          </p:cNvSpPr>
          <p:nvPr>
            <p:ph type="title"/>
          </p:nvPr>
        </p:nvSpPr>
        <p:spPr/>
        <p:txBody>
          <a:bodyPr>
            <a:noAutofit/>
          </a:bodyPr>
          <a:lstStyle/>
          <a:p>
            <a:r>
              <a:rPr lang="en-US" sz="2800"/>
              <a:t>Sidewall Propeller Fans</a:t>
            </a:r>
          </a:p>
        </p:txBody>
      </p:sp>
      <p:pic>
        <p:nvPicPr>
          <p:cNvPr id="7" name="Picture 6" descr="A picture containing indoor, electronics, display&#10;&#10;Description automatically generated">
            <a:extLst>
              <a:ext uri="{FF2B5EF4-FFF2-40B4-BE49-F238E27FC236}">
                <a16:creationId xmlns:a16="http://schemas.microsoft.com/office/drawing/2014/main" id="{FCEEADD4-909F-48FC-9C8F-95B8F77B8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46255"/>
            <a:ext cx="6845207" cy="4181911"/>
          </a:xfrm>
          <a:prstGeom prst="rect">
            <a:avLst/>
          </a:prstGeom>
        </p:spPr>
      </p:pic>
      <p:sp>
        <p:nvSpPr>
          <p:cNvPr id="3" name="Oval 2">
            <a:extLst>
              <a:ext uri="{FF2B5EF4-FFF2-40B4-BE49-F238E27FC236}">
                <a16:creationId xmlns:a16="http://schemas.microsoft.com/office/drawing/2014/main" id="{7681F04E-EAC6-441D-B7D5-ACF7E52903CE}"/>
              </a:ext>
            </a:extLst>
          </p:cNvPr>
          <p:cNvSpPr/>
          <p:nvPr/>
        </p:nvSpPr>
        <p:spPr>
          <a:xfrm>
            <a:off x="3810000" y="2795814"/>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67C7A6-89D0-4EDD-A2D2-EFA8393ABC4A}"/>
              </a:ext>
            </a:extLst>
          </p:cNvPr>
          <p:cNvSpPr/>
          <p:nvPr/>
        </p:nvSpPr>
        <p:spPr>
          <a:xfrm>
            <a:off x="4495800" y="2643414"/>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4B7A563-C5B6-4ED9-8AEA-2E0F1C5A183B}"/>
              </a:ext>
            </a:extLst>
          </p:cNvPr>
          <p:cNvSpPr/>
          <p:nvPr/>
        </p:nvSpPr>
        <p:spPr>
          <a:xfrm>
            <a:off x="5143500" y="253721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7E46D05-5B3E-4C24-AE98-B2759D9FE96F}"/>
              </a:ext>
            </a:extLst>
          </p:cNvPr>
          <p:cNvSpPr/>
          <p:nvPr/>
        </p:nvSpPr>
        <p:spPr>
          <a:xfrm>
            <a:off x="5791200" y="2384878"/>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562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E140562-094B-41F6-AE71-25088B63C861}"/>
              </a:ext>
            </a:extLst>
          </p:cNvPr>
          <p:cNvSpPr/>
          <p:nvPr/>
        </p:nvSpPr>
        <p:spPr>
          <a:xfrm>
            <a:off x="6412222" y="106121"/>
            <a:ext cx="2560320" cy="4239491"/>
          </a:xfrm>
          <a:prstGeom prst="roundRect">
            <a:avLst>
              <a:gd name="adj" fmla="val 5238"/>
            </a:avLst>
          </a:prstGeom>
          <a:solidFill>
            <a:schemeClr val="accent1">
              <a:lumMod val="40000"/>
              <a:lumOff val="60000"/>
            </a:schemeClr>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F8F7A9D-7A55-4322-997A-BC9DF02413F5}"/>
              </a:ext>
            </a:extLst>
          </p:cNvPr>
          <p:cNvSpPr/>
          <p:nvPr/>
        </p:nvSpPr>
        <p:spPr>
          <a:xfrm>
            <a:off x="188684" y="110695"/>
            <a:ext cx="2575432" cy="4239491"/>
          </a:xfrm>
          <a:prstGeom prst="roundRect">
            <a:avLst>
              <a:gd name="adj" fmla="val 5238"/>
            </a:avLst>
          </a:prstGeom>
          <a:solidFill>
            <a:schemeClr val="accent1">
              <a:lumMod val="40000"/>
              <a:lumOff val="60000"/>
            </a:schemeClr>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22ED82A6-8918-48C4-B09E-2A91C7A5B8A7}"/>
              </a:ext>
            </a:extLst>
          </p:cNvPr>
          <p:cNvCxnSpPr>
            <a:cxnSpLocks/>
          </p:cNvCxnSpPr>
          <p:nvPr/>
        </p:nvCxnSpPr>
        <p:spPr>
          <a:xfrm>
            <a:off x="2528244" y="2104608"/>
            <a:ext cx="415855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F5A8AA3-8B4C-44D2-BA2B-F1F10B96071F}"/>
              </a:ext>
            </a:extLst>
          </p:cNvPr>
          <p:cNvCxnSpPr>
            <a:cxnSpLocks/>
          </p:cNvCxnSpPr>
          <p:nvPr/>
        </p:nvCxnSpPr>
        <p:spPr>
          <a:xfrm>
            <a:off x="2528244" y="2647950"/>
            <a:ext cx="415855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E9EAF0B-66C4-4757-8A8A-5188B5BBB4F1}"/>
              </a:ext>
            </a:extLst>
          </p:cNvPr>
          <p:cNvCxnSpPr>
            <a:cxnSpLocks/>
          </p:cNvCxnSpPr>
          <p:nvPr/>
        </p:nvCxnSpPr>
        <p:spPr>
          <a:xfrm>
            <a:off x="2528244" y="3181350"/>
            <a:ext cx="415855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0E70C9B-DDBF-472D-92C8-89EC1FE8BA3E}"/>
              </a:ext>
            </a:extLst>
          </p:cNvPr>
          <p:cNvCxnSpPr>
            <a:cxnSpLocks/>
          </p:cNvCxnSpPr>
          <p:nvPr/>
        </p:nvCxnSpPr>
        <p:spPr>
          <a:xfrm>
            <a:off x="2547041" y="3714750"/>
            <a:ext cx="415855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4BC5804-CBE9-47A6-8BA0-B86DBCEBA325}"/>
              </a:ext>
            </a:extLst>
          </p:cNvPr>
          <p:cNvCxnSpPr>
            <a:cxnSpLocks/>
          </p:cNvCxnSpPr>
          <p:nvPr/>
        </p:nvCxnSpPr>
        <p:spPr>
          <a:xfrm>
            <a:off x="2528244" y="1581150"/>
            <a:ext cx="415855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0ED80E5-A5AD-467E-A7C5-CA6EE0ED5C92}"/>
              </a:ext>
            </a:extLst>
          </p:cNvPr>
          <p:cNvSpPr>
            <a:spLocks noGrp="1"/>
          </p:cNvSpPr>
          <p:nvPr>
            <p:ph type="sldNum" sz="quarter" idx="10"/>
          </p:nvPr>
        </p:nvSpPr>
        <p:spPr/>
        <p:txBody>
          <a:bodyPr/>
          <a:lstStyle/>
          <a:p>
            <a:pPr>
              <a:defRPr/>
            </a:pPr>
            <a:fld id="{727AD1AA-9104-412F-84AD-2AF7E4E5252C}" type="slidenum">
              <a:rPr lang="en-US" smtClean="0">
                <a:solidFill>
                  <a:prstClr val="white"/>
                </a:solidFill>
              </a:rPr>
              <a:pPr>
                <a:defRPr/>
              </a:pPr>
              <a:t>11</a:t>
            </a:fld>
            <a:endParaRPr lang="en-US" sz="1050">
              <a:solidFill>
                <a:prstClr val="white"/>
              </a:solidFill>
            </a:endParaRPr>
          </a:p>
        </p:txBody>
      </p:sp>
      <p:sp>
        <p:nvSpPr>
          <p:cNvPr id="18" name="Rectangle: Top Corners Rounded 17">
            <a:extLst>
              <a:ext uri="{FF2B5EF4-FFF2-40B4-BE49-F238E27FC236}">
                <a16:creationId xmlns:a16="http://schemas.microsoft.com/office/drawing/2014/main" id="{032A3544-CBF6-4B99-AA68-88126ED44007}"/>
              </a:ext>
            </a:extLst>
          </p:cNvPr>
          <p:cNvSpPr/>
          <p:nvPr/>
        </p:nvSpPr>
        <p:spPr>
          <a:xfrm>
            <a:off x="224368" y="123516"/>
            <a:ext cx="2517452" cy="526629"/>
          </a:xfrm>
          <a:prstGeom prst="round2SameRect">
            <a:avLst>
              <a:gd name="adj1" fmla="val 2719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a:effectLst>
                  <a:outerShdw blurRad="38100" dist="38100" dir="2700000" algn="tl">
                    <a:srgbClr val="000000">
                      <a:alpha val="43137"/>
                    </a:srgbClr>
                  </a:outerShdw>
                </a:effectLst>
                <a:latin typeface="+mj-lt"/>
              </a:rPr>
              <a:t>AER</a:t>
            </a:r>
          </a:p>
        </p:txBody>
      </p:sp>
      <p:sp>
        <p:nvSpPr>
          <p:cNvPr id="19" name="TextBox 18">
            <a:extLst>
              <a:ext uri="{FF2B5EF4-FFF2-40B4-BE49-F238E27FC236}">
                <a16:creationId xmlns:a16="http://schemas.microsoft.com/office/drawing/2014/main" id="{D8189074-4384-4162-997B-5CEA6118BA0A}"/>
              </a:ext>
            </a:extLst>
          </p:cNvPr>
          <p:cNvSpPr txBox="1"/>
          <p:nvPr/>
        </p:nvSpPr>
        <p:spPr>
          <a:xfrm>
            <a:off x="387311" y="1420400"/>
            <a:ext cx="2123552" cy="338554"/>
          </a:xfrm>
          <a:prstGeom prst="rect">
            <a:avLst/>
          </a:prstGeom>
          <a:noFill/>
        </p:spPr>
        <p:txBody>
          <a:bodyPr wrap="square" rtlCol="0">
            <a:spAutoFit/>
          </a:bodyPr>
          <a:lstStyle/>
          <a:p>
            <a:pPr algn="ctr"/>
            <a:r>
              <a:rPr lang="en-US" sz="1600"/>
              <a:t>20-60”</a:t>
            </a:r>
          </a:p>
        </p:txBody>
      </p:sp>
      <p:sp>
        <p:nvSpPr>
          <p:cNvPr id="21" name="Rectangle: Top Corners Rounded 20">
            <a:extLst>
              <a:ext uri="{FF2B5EF4-FFF2-40B4-BE49-F238E27FC236}">
                <a16:creationId xmlns:a16="http://schemas.microsoft.com/office/drawing/2014/main" id="{D57AB8DB-7638-49CA-99A9-A5CB1EBC8EC8}"/>
              </a:ext>
            </a:extLst>
          </p:cNvPr>
          <p:cNvSpPr/>
          <p:nvPr/>
        </p:nvSpPr>
        <p:spPr>
          <a:xfrm>
            <a:off x="2895936" y="101668"/>
            <a:ext cx="3352464" cy="526629"/>
          </a:xfrm>
          <a:prstGeom prst="round2SameRect">
            <a:avLst>
              <a:gd name="adj1" fmla="val 27190"/>
              <a:gd name="adj2"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mj-lt"/>
              </a:rPr>
              <a:t>CHARACTERISTICS</a:t>
            </a:r>
          </a:p>
        </p:txBody>
      </p:sp>
      <p:sp>
        <p:nvSpPr>
          <p:cNvPr id="24" name="Rectangle: Top Corners Rounded 23">
            <a:extLst>
              <a:ext uri="{FF2B5EF4-FFF2-40B4-BE49-F238E27FC236}">
                <a16:creationId xmlns:a16="http://schemas.microsoft.com/office/drawing/2014/main" id="{DFF22E01-ADDB-4104-AD36-C4F5771A9B55}"/>
              </a:ext>
            </a:extLst>
          </p:cNvPr>
          <p:cNvSpPr/>
          <p:nvPr/>
        </p:nvSpPr>
        <p:spPr>
          <a:xfrm>
            <a:off x="6431280" y="118942"/>
            <a:ext cx="2517452" cy="526629"/>
          </a:xfrm>
          <a:prstGeom prst="round2SameRect">
            <a:avLst>
              <a:gd name="adj1" fmla="val 2719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effectLst>
                  <a:outerShdw blurRad="38100" dist="38100" dir="2700000" algn="tl">
                    <a:srgbClr val="000000">
                      <a:alpha val="43137"/>
                    </a:srgbClr>
                  </a:outerShdw>
                </a:effectLst>
                <a:latin typeface="+mj-lt"/>
              </a:rPr>
              <a:t>SBE</a:t>
            </a:r>
          </a:p>
        </p:txBody>
      </p:sp>
      <p:sp>
        <p:nvSpPr>
          <p:cNvPr id="26" name="Rectangle: Rounded Corners 25">
            <a:extLst>
              <a:ext uri="{FF2B5EF4-FFF2-40B4-BE49-F238E27FC236}">
                <a16:creationId xmlns:a16="http://schemas.microsoft.com/office/drawing/2014/main" id="{145CF61F-0E96-4F14-B670-6F359E8DA8BF}"/>
              </a:ext>
            </a:extLst>
          </p:cNvPr>
          <p:cNvSpPr/>
          <p:nvPr/>
        </p:nvSpPr>
        <p:spPr>
          <a:xfrm>
            <a:off x="3505200" y="870445"/>
            <a:ext cx="2057400" cy="381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DRIVE TYPE</a:t>
            </a:r>
          </a:p>
        </p:txBody>
      </p:sp>
      <p:sp>
        <p:nvSpPr>
          <p:cNvPr id="27" name="Rectangle: Rounded Corners 26">
            <a:extLst>
              <a:ext uri="{FF2B5EF4-FFF2-40B4-BE49-F238E27FC236}">
                <a16:creationId xmlns:a16="http://schemas.microsoft.com/office/drawing/2014/main" id="{36409408-B75D-4DB1-A860-7CA3605835FD}"/>
              </a:ext>
            </a:extLst>
          </p:cNvPr>
          <p:cNvSpPr/>
          <p:nvPr/>
        </p:nvSpPr>
        <p:spPr>
          <a:xfrm>
            <a:off x="3505200" y="1394181"/>
            <a:ext cx="2057400" cy="381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PROPELLER SIZE</a:t>
            </a:r>
          </a:p>
        </p:txBody>
      </p:sp>
      <p:sp>
        <p:nvSpPr>
          <p:cNvPr id="28" name="Rectangle: Rounded Corners 27">
            <a:extLst>
              <a:ext uri="{FF2B5EF4-FFF2-40B4-BE49-F238E27FC236}">
                <a16:creationId xmlns:a16="http://schemas.microsoft.com/office/drawing/2014/main" id="{A3B57B79-9BC8-46E4-962B-2D41D78FF6DF}"/>
              </a:ext>
            </a:extLst>
          </p:cNvPr>
          <p:cNvSpPr/>
          <p:nvPr/>
        </p:nvSpPr>
        <p:spPr>
          <a:xfrm>
            <a:off x="3505200" y="1907173"/>
            <a:ext cx="2057400" cy="381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CONSTRUCTION</a:t>
            </a:r>
          </a:p>
        </p:txBody>
      </p:sp>
      <p:sp>
        <p:nvSpPr>
          <p:cNvPr id="30" name="Rectangle: Rounded Corners 29">
            <a:extLst>
              <a:ext uri="{FF2B5EF4-FFF2-40B4-BE49-F238E27FC236}">
                <a16:creationId xmlns:a16="http://schemas.microsoft.com/office/drawing/2014/main" id="{B01159E7-2656-4AE3-81E6-C3FC3E7AF3B8}"/>
              </a:ext>
            </a:extLst>
          </p:cNvPr>
          <p:cNvSpPr/>
          <p:nvPr/>
        </p:nvSpPr>
        <p:spPr>
          <a:xfrm>
            <a:off x="3514165" y="2933879"/>
            <a:ext cx="2057400" cy="46118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MAX STATIC PRESSURE</a:t>
            </a:r>
          </a:p>
        </p:txBody>
      </p:sp>
      <p:sp>
        <p:nvSpPr>
          <p:cNvPr id="31" name="Rectangle: Rounded Corners 30">
            <a:extLst>
              <a:ext uri="{FF2B5EF4-FFF2-40B4-BE49-F238E27FC236}">
                <a16:creationId xmlns:a16="http://schemas.microsoft.com/office/drawing/2014/main" id="{CA765A56-D96D-4C8E-87E7-4B0A4B3B5806}"/>
              </a:ext>
            </a:extLst>
          </p:cNvPr>
          <p:cNvSpPr/>
          <p:nvPr/>
        </p:nvSpPr>
        <p:spPr>
          <a:xfrm>
            <a:off x="3505200" y="3530022"/>
            <a:ext cx="2057400" cy="381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CERTIFICATIONS</a:t>
            </a:r>
          </a:p>
        </p:txBody>
      </p:sp>
      <p:sp>
        <p:nvSpPr>
          <p:cNvPr id="39" name="TextBox 38">
            <a:extLst>
              <a:ext uri="{FF2B5EF4-FFF2-40B4-BE49-F238E27FC236}">
                <a16:creationId xmlns:a16="http://schemas.microsoft.com/office/drawing/2014/main" id="{E35FF759-95CC-40EB-B158-FBE333D8DE6B}"/>
              </a:ext>
            </a:extLst>
          </p:cNvPr>
          <p:cNvSpPr txBox="1"/>
          <p:nvPr/>
        </p:nvSpPr>
        <p:spPr>
          <a:xfrm>
            <a:off x="623726" y="891745"/>
            <a:ext cx="1650721" cy="338554"/>
          </a:xfrm>
          <a:prstGeom prst="rect">
            <a:avLst/>
          </a:prstGeom>
          <a:noFill/>
        </p:spPr>
        <p:txBody>
          <a:bodyPr wrap="square" rtlCol="0">
            <a:spAutoFit/>
          </a:bodyPr>
          <a:lstStyle/>
          <a:p>
            <a:pPr algn="ctr"/>
            <a:r>
              <a:rPr lang="en-US" sz="1600"/>
              <a:t>Direct</a:t>
            </a:r>
          </a:p>
        </p:txBody>
      </p:sp>
      <p:sp>
        <p:nvSpPr>
          <p:cNvPr id="40" name="TextBox 39">
            <a:extLst>
              <a:ext uri="{FF2B5EF4-FFF2-40B4-BE49-F238E27FC236}">
                <a16:creationId xmlns:a16="http://schemas.microsoft.com/office/drawing/2014/main" id="{0A82238B-7BB8-41AE-92F2-BA0A29E753AE}"/>
              </a:ext>
            </a:extLst>
          </p:cNvPr>
          <p:cNvSpPr txBox="1"/>
          <p:nvPr/>
        </p:nvSpPr>
        <p:spPr>
          <a:xfrm>
            <a:off x="335414" y="1956209"/>
            <a:ext cx="2123552" cy="338554"/>
          </a:xfrm>
          <a:prstGeom prst="rect">
            <a:avLst/>
          </a:prstGeom>
          <a:noFill/>
        </p:spPr>
        <p:txBody>
          <a:bodyPr wrap="square" rtlCol="0">
            <a:spAutoFit/>
          </a:bodyPr>
          <a:lstStyle/>
          <a:p>
            <a:pPr algn="ctr"/>
            <a:r>
              <a:rPr lang="en-US" sz="1600" dirty="0"/>
              <a:t>Cast Aluminum Blades</a:t>
            </a:r>
          </a:p>
        </p:txBody>
      </p:sp>
      <p:sp>
        <p:nvSpPr>
          <p:cNvPr id="41" name="TextBox 40">
            <a:extLst>
              <a:ext uri="{FF2B5EF4-FFF2-40B4-BE49-F238E27FC236}">
                <a16:creationId xmlns:a16="http://schemas.microsoft.com/office/drawing/2014/main" id="{CCAD2714-7AF6-4AC9-B6C3-9BEA0EB39406}"/>
              </a:ext>
            </a:extLst>
          </p:cNvPr>
          <p:cNvSpPr txBox="1"/>
          <p:nvPr/>
        </p:nvSpPr>
        <p:spPr>
          <a:xfrm>
            <a:off x="602595" y="2461796"/>
            <a:ext cx="1650721" cy="338554"/>
          </a:xfrm>
          <a:prstGeom prst="rect">
            <a:avLst/>
          </a:prstGeom>
          <a:noFill/>
        </p:spPr>
        <p:txBody>
          <a:bodyPr wrap="square" rtlCol="0">
            <a:spAutoFit/>
          </a:bodyPr>
          <a:lstStyle/>
          <a:p>
            <a:pPr algn="ctr"/>
            <a:r>
              <a:rPr lang="en-US" sz="1600"/>
              <a:t>78,600 CFM</a:t>
            </a:r>
          </a:p>
        </p:txBody>
      </p:sp>
      <p:sp>
        <p:nvSpPr>
          <p:cNvPr id="42" name="TextBox 41">
            <a:extLst>
              <a:ext uri="{FF2B5EF4-FFF2-40B4-BE49-F238E27FC236}">
                <a16:creationId xmlns:a16="http://schemas.microsoft.com/office/drawing/2014/main" id="{8819F0B5-2B80-4795-B445-C5E99AC58299}"/>
              </a:ext>
            </a:extLst>
          </p:cNvPr>
          <p:cNvSpPr txBox="1"/>
          <p:nvPr/>
        </p:nvSpPr>
        <p:spPr>
          <a:xfrm>
            <a:off x="404692" y="2995196"/>
            <a:ext cx="2123552" cy="338554"/>
          </a:xfrm>
          <a:prstGeom prst="rect">
            <a:avLst/>
          </a:prstGeom>
          <a:noFill/>
        </p:spPr>
        <p:txBody>
          <a:bodyPr wrap="square" rtlCol="0">
            <a:spAutoFit/>
          </a:bodyPr>
          <a:lstStyle/>
          <a:p>
            <a:pPr algn="ctr"/>
            <a:r>
              <a:rPr lang="en-US" sz="1600"/>
              <a:t>2.45 in. </a:t>
            </a:r>
            <a:r>
              <a:rPr lang="en-US" sz="1600" err="1"/>
              <a:t>wg</a:t>
            </a:r>
            <a:r>
              <a:rPr lang="en-US" sz="1600"/>
              <a:t> </a:t>
            </a:r>
          </a:p>
        </p:txBody>
      </p:sp>
      <p:sp>
        <p:nvSpPr>
          <p:cNvPr id="43" name="TextBox 42">
            <a:extLst>
              <a:ext uri="{FF2B5EF4-FFF2-40B4-BE49-F238E27FC236}">
                <a16:creationId xmlns:a16="http://schemas.microsoft.com/office/drawing/2014/main" id="{54F6EAD1-82D5-46A8-816B-3616530259CA}"/>
              </a:ext>
            </a:extLst>
          </p:cNvPr>
          <p:cNvSpPr txBox="1"/>
          <p:nvPr/>
        </p:nvSpPr>
        <p:spPr>
          <a:xfrm>
            <a:off x="387311" y="3480895"/>
            <a:ext cx="2123552" cy="830997"/>
          </a:xfrm>
          <a:prstGeom prst="rect">
            <a:avLst/>
          </a:prstGeom>
          <a:noFill/>
        </p:spPr>
        <p:txBody>
          <a:bodyPr wrap="square" rtlCol="0">
            <a:spAutoFit/>
          </a:bodyPr>
          <a:lstStyle/>
          <a:p>
            <a:pPr algn="ctr"/>
            <a:r>
              <a:rPr lang="en-US" sz="1600"/>
              <a:t>AMCA Air &amp; Sound</a:t>
            </a:r>
          </a:p>
          <a:p>
            <a:pPr algn="ctr"/>
            <a:r>
              <a:rPr lang="en-US" sz="1600"/>
              <a:t>OSHPD Certified</a:t>
            </a:r>
          </a:p>
          <a:p>
            <a:pPr algn="ctr"/>
            <a:r>
              <a:rPr lang="en-US" sz="1600"/>
              <a:t>UL/</a:t>
            </a:r>
            <a:r>
              <a:rPr lang="en-US" sz="1600" err="1"/>
              <a:t>cUL</a:t>
            </a:r>
            <a:r>
              <a:rPr lang="en-US" sz="1600"/>
              <a:t> 705</a:t>
            </a:r>
          </a:p>
        </p:txBody>
      </p:sp>
      <p:sp>
        <p:nvSpPr>
          <p:cNvPr id="44" name="TextBox 43">
            <a:extLst>
              <a:ext uri="{FF2B5EF4-FFF2-40B4-BE49-F238E27FC236}">
                <a16:creationId xmlns:a16="http://schemas.microsoft.com/office/drawing/2014/main" id="{4937C9B1-AEC1-4C60-87E2-05454D06BAD4}"/>
              </a:ext>
            </a:extLst>
          </p:cNvPr>
          <p:cNvSpPr txBox="1"/>
          <p:nvPr/>
        </p:nvSpPr>
        <p:spPr>
          <a:xfrm>
            <a:off x="6669422" y="1420323"/>
            <a:ext cx="2123552" cy="338554"/>
          </a:xfrm>
          <a:prstGeom prst="rect">
            <a:avLst/>
          </a:prstGeom>
          <a:noFill/>
        </p:spPr>
        <p:txBody>
          <a:bodyPr wrap="square" rtlCol="0">
            <a:spAutoFit/>
          </a:bodyPr>
          <a:lstStyle/>
          <a:p>
            <a:pPr algn="ctr"/>
            <a:r>
              <a:rPr lang="en-US" sz="1600"/>
              <a:t>20-72”</a:t>
            </a:r>
          </a:p>
        </p:txBody>
      </p:sp>
      <p:sp>
        <p:nvSpPr>
          <p:cNvPr id="45" name="TextBox 44">
            <a:extLst>
              <a:ext uri="{FF2B5EF4-FFF2-40B4-BE49-F238E27FC236}">
                <a16:creationId xmlns:a16="http://schemas.microsoft.com/office/drawing/2014/main" id="{525E1C22-F563-4764-92BE-40B699C6630C}"/>
              </a:ext>
            </a:extLst>
          </p:cNvPr>
          <p:cNvSpPr txBox="1"/>
          <p:nvPr/>
        </p:nvSpPr>
        <p:spPr>
          <a:xfrm>
            <a:off x="6905837" y="891668"/>
            <a:ext cx="1650721" cy="338554"/>
          </a:xfrm>
          <a:prstGeom prst="rect">
            <a:avLst/>
          </a:prstGeom>
          <a:noFill/>
        </p:spPr>
        <p:txBody>
          <a:bodyPr wrap="square" rtlCol="0">
            <a:spAutoFit/>
          </a:bodyPr>
          <a:lstStyle/>
          <a:p>
            <a:pPr algn="ctr"/>
            <a:r>
              <a:rPr lang="en-US" sz="1600"/>
              <a:t>Belt</a:t>
            </a:r>
          </a:p>
        </p:txBody>
      </p:sp>
      <p:sp>
        <p:nvSpPr>
          <p:cNvPr id="46" name="TextBox 45">
            <a:extLst>
              <a:ext uri="{FF2B5EF4-FFF2-40B4-BE49-F238E27FC236}">
                <a16:creationId xmlns:a16="http://schemas.microsoft.com/office/drawing/2014/main" id="{E90AF013-FA35-4998-945C-9A75B66085F9}"/>
              </a:ext>
            </a:extLst>
          </p:cNvPr>
          <p:cNvSpPr txBox="1"/>
          <p:nvPr/>
        </p:nvSpPr>
        <p:spPr>
          <a:xfrm>
            <a:off x="6686803" y="1928396"/>
            <a:ext cx="2123552" cy="338554"/>
          </a:xfrm>
          <a:prstGeom prst="rect">
            <a:avLst/>
          </a:prstGeom>
          <a:noFill/>
        </p:spPr>
        <p:txBody>
          <a:bodyPr wrap="square" rtlCol="0">
            <a:spAutoFit/>
          </a:bodyPr>
          <a:lstStyle/>
          <a:p>
            <a:pPr algn="ctr"/>
            <a:r>
              <a:rPr lang="en-US" sz="1600" dirty="0"/>
              <a:t>Fabricated Steel Blades</a:t>
            </a:r>
          </a:p>
        </p:txBody>
      </p:sp>
      <p:sp>
        <p:nvSpPr>
          <p:cNvPr id="47" name="TextBox 46">
            <a:extLst>
              <a:ext uri="{FF2B5EF4-FFF2-40B4-BE49-F238E27FC236}">
                <a16:creationId xmlns:a16="http://schemas.microsoft.com/office/drawing/2014/main" id="{E2029AC0-F20B-4947-8E21-4572B66DEE5A}"/>
              </a:ext>
            </a:extLst>
          </p:cNvPr>
          <p:cNvSpPr txBox="1"/>
          <p:nvPr/>
        </p:nvSpPr>
        <p:spPr>
          <a:xfrm>
            <a:off x="6884706" y="2461796"/>
            <a:ext cx="1650721" cy="338554"/>
          </a:xfrm>
          <a:prstGeom prst="rect">
            <a:avLst/>
          </a:prstGeom>
          <a:noFill/>
        </p:spPr>
        <p:txBody>
          <a:bodyPr wrap="square" rtlCol="0">
            <a:spAutoFit/>
          </a:bodyPr>
          <a:lstStyle/>
          <a:p>
            <a:pPr algn="ctr"/>
            <a:r>
              <a:rPr lang="en-US" sz="1600" dirty="0"/>
              <a:t>86,850 CFM</a:t>
            </a:r>
          </a:p>
        </p:txBody>
      </p:sp>
      <p:sp>
        <p:nvSpPr>
          <p:cNvPr id="48" name="TextBox 47">
            <a:extLst>
              <a:ext uri="{FF2B5EF4-FFF2-40B4-BE49-F238E27FC236}">
                <a16:creationId xmlns:a16="http://schemas.microsoft.com/office/drawing/2014/main" id="{D1F12755-DA5A-4C66-9A2F-B3CD86B3798B}"/>
              </a:ext>
            </a:extLst>
          </p:cNvPr>
          <p:cNvSpPr txBox="1"/>
          <p:nvPr/>
        </p:nvSpPr>
        <p:spPr>
          <a:xfrm>
            <a:off x="6686803" y="2995196"/>
            <a:ext cx="2123552" cy="338554"/>
          </a:xfrm>
          <a:prstGeom prst="rect">
            <a:avLst/>
          </a:prstGeom>
          <a:noFill/>
        </p:spPr>
        <p:txBody>
          <a:bodyPr wrap="square" rtlCol="0">
            <a:spAutoFit/>
          </a:bodyPr>
          <a:lstStyle/>
          <a:p>
            <a:pPr algn="ctr"/>
            <a:r>
              <a:rPr lang="en-US" sz="1600"/>
              <a:t>1.0 in. </a:t>
            </a:r>
            <a:r>
              <a:rPr lang="en-US" sz="1600" err="1"/>
              <a:t>wg</a:t>
            </a:r>
            <a:r>
              <a:rPr lang="en-US" sz="1600"/>
              <a:t> </a:t>
            </a:r>
          </a:p>
        </p:txBody>
      </p:sp>
      <p:sp>
        <p:nvSpPr>
          <p:cNvPr id="49" name="TextBox 48">
            <a:extLst>
              <a:ext uri="{FF2B5EF4-FFF2-40B4-BE49-F238E27FC236}">
                <a16:creationId xmlns:a16="http://schemas.microsoft.com/office/drawing/2014/main" id="{619609B9-6D77-4D94-883D-1849B2457AAA}"/>
              </a:ext>
            </a:extLst>
          </p:cNvPr>
          <p:cNvSpPr txBox="1"/>
          <p:nvPr/>
        </p:nvSpPr>
        <p:spPr>
          <a:xfrm>
            <a:off x="6669422" y="3480818"/>
            <a:ext cx="2123552" cy="830997"/>
          </a:xfrm>
          <a:prstGeom prst="rect">
            <a:avLst/>
          </a:prstGeom>
          <a:noFill/>
        </p:spPr>
        <p:txBody>
          <a:bodyPr wrap="square" rtlCol="0">
            <a:spAutoFit/>
          </a:bodyPr>
          <a:lstStyle/>
          <a:p>
            <a:pPr algn="ctr"/>
            <a:r>
              <a:rPr lang="en-US" sz="1600"/>
              <a:t>AMCA Air &amp; Sound</a:t>
            </a:r>
          </a:p>
          <a:p>
            <a:pPr algn="ctr"/>
            <a:r>
              <a:rPr lang="en-US" sz="1600"/>
              <a:t>OSHPD Certified</a:t>
            </a:r>
          </a:p>
          <a:p>
            <a:pPr algn="ctr"/>
            <a:r>
              <a:rPr lang="en-US" sz="1600"/>
              <a:t>UL/</a:t>
            </a:r>
            <a:r>
              <a:rPr lang="en-US" sz="1600" err="1"/>
              <a:t>cUL</a:t>
            </a:r>
            <a:r>
              <a:rPr lang="en-US" sz="1600"/>
              <a:t> 705</a:t>
            </a:r>
          </a:p>
        </p:txBody>
      </p:sp>
      <p:sp>
        <p:nvSpPr>
          <p:cNvPr id="51" name="Oval 50">
            <a:extLst>
              <a:ext uri="{FF2B5EF4-FFF2-40B4-BE49-F238E27FC236}">
                <a16:creationId xmlns:a16="http://schemas.microsoft.com/office/drawing/2014/main" id="{FD2DB4BC-8056-44AF-98F5-8F2EF9BE6225}"/>
              </a:ext>
            </a:extLst>
          </p:cNvPr>
          <p:cNvSpPr/>
          <p:nvPr/>
        </p:nvSpPr>
        <p:spPr>
          <a:xfrm>
            <a:off x="7940507" y="22801"/>
            <a:ext cx="1119657" cy="1024949"/>
          </a:xfrm>
          <a:prstGeom prst="ellipse">
            <a:avLst/>
          </a:prstGeom>
          <a:solidFill>
            <a:schemeClr val="bg1"/>
          </a:solidFill>
          <a:ln w="762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0" name="Picture 49" descr="A picture containing fan, device&#10;&#10;Description automatically generated">
            <a:extLst>
              <a:ext uri="{FF2B5EF4-FFF2-40B4-BE49-F238E27FC236}">
                <a16:creationId xmlns:a16="http://schemas.microsoft.com/office/drawing/2014/main" id="{DE455C4B-6797-44EC-9A94-9F9CCD94A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072" y="163747"/>
            <a:ext cx="648709" cy="749953"/>
          </a:xfrm>
          <a:prstGeom prst="rect">
            <a:avLst/>
          </a:prstGeom>
        </p:spPr>
      </p:pic>
      <p:sp>
        <p:nvSpPr>
          <p:cNvPr id="52" name="Oval 51">
            <a:extLst>
              <a:ext uri="{FF2B5EF4-FFF2-40B4-BE49-F238E27FC236}">
                <a16:creationId xmlns:a16="http://schemas.microsoft.com/office/drawing/2014/main" id="{628641EF-7099-4556-A1DC-49663D831601}"/>
              </a:ext>
            </a:extLst>
          </p:cNvPr>
          <p:cNvSpPr/>
          <p:nvPr/>
        </p:nvSpPr>
        <p:spPr>
          <a:xfrm>
            <a:off x="76200" y="28919"/>
            <a:ext cx="1119657" cy="1024949"/>
          </a:xfrm>
          <a:prstGeom prst="ellipse">
            <a:avLst/>
          </a:prstGeom>
          <a:solidFill>
            <a:schemeClr val="bg1"/>
          </a:solidFill>
          <a:ln w="762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3" name="Picture 52" descr="A picture containing transport, wheel&#10;&#10;Description automatically generated">
            <a:extLst>
              <a:ext uri="{FF2B5EF4-FFF2-40B4-BE49-F238E27FC236}">
                <a16:creationId xmlns:a16="http://schemas.microsoft.com/office/drawing/2014/main" id="{4BBB1DCD-9462-4A6C-9DFC-020A2F7DEB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03" y="202223"/>
            <a:ext cx="648709" cy="727864"/>
          </a:xfrm>
          <a:prstGeom prst="rect">
            <a:avLst/>
          </a:prstGeom>
        </p:spPr>
      </p:pic>
      <p:sp>
        <p:nvSpPr>
          <p:cNvPr id="61" name="Rectangle: Rounded Corners 60">
            <a:extLst>
              <a:ext uri="{FF2B5EF4-FFF2-40B4-BE49-F238E27FC236}">
                <a16:creationId xmlns:a16="http://schemas.microsoft.com/office/drawing/2014/main" id="{BF94DE97-E46D-4043-82B2-5E8D4F3C55A0}"/>
              </a:ext>
            </a:extLst>
          </p:cNvPr>
          <p:cNvSpPr/>
          <p:nvPr/>
        </p:nvSpPr>
        <p:spPr>
          <a:xfrm>
            <a:off x="3505200" y="2426281"/>
            <a:ext cx="2057400" cy="381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MAX CFM</a:t>
            </a:r>
          </a:p>
        </p:txBody>
      </p:sp>
      <p:sp>
        <p:nvSpPr>
          <p:cNvPr id="2" name="Arrow: Right 1">
            <a:extLst>
              <a:ext uri="{FF2B5EF4-FFF2-40B4-BE49-F238E27FC236}">
                <a16:creationId xmlns:a16="http://schemas.microsoft.com/office/drawing/2014/main" id="{906E1F22-3BDD-43E9-9B74-E5A1A79E9D58}"/>
              </a:ext>
            </a:extLst>
          </p:cNvPr>
          <p:cNvSpPr/>
          <p:nvPr/>
        </p:nvSpPr>
        <p:spPr>
          <a:xfrm>
            <a:off x="5563456" y="922150"/>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C2FD5C80-DC00-4767-AEDF-E2F047FF0CA8}"/>
              </a:ext>
            </a:extLst>
          </p:cNvPr>
          <p:cNvSpPr/>
          <p:nvPr/>
        </p:nvSpPr>
        <p:spPr>
          <a:xfrm rot="10800000">
            <a:off x="2398984" y="924473"/>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7B0A01FD-41CC-4C02-9CDE-9455909F0655}"/>
              </a:ext>
            </a:extLst>
          </p:cNvPr>
          <p:cNvSpPr/>
          <p:nvPr/>
        </p:nvSpPr>
        <p:spPr>
          <a:xfrm rot="10800000">
            <a:off x="2398983" y="1443950"/>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DCEE16A2-3B05-4F8E-AC03-B76D344D52ED}"/>
              </a:ext>
            </a:extLst>
          </p:cNvPr>
          <p:cNvSpPr/>
          <p:nvPr/>
        </p:nvSpPr>
        <p:spPr>
          <a:xfrm>
            <a:off x="5563026" y="1462960"/>
            <a:ext cx="1132894" cy="26301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425DB94E-BC50-48F4-8805-411EDB790D70}"/>
              </a:ext>
            </a:extLst>
          </p:cNvPr>
          <p:cNvSpPr/>
          <p:nvPr/>
        </p:nvSpPr>
        <p:spPr>
          <a:xfrm>
            <a:off x="5561960" y="1966165"/>
            <a:ext cx="1132894" cy="26301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88148746-B2A4-4094-BB25-3F2EE0EE59D7}"/>
              </a:ext>
            </a:extLst>
          </p:cNvPr>
          <p:cNvSpPr/>
          <p:nvPr/>
        </p:nvSpPr>
        <p:spPr>
          <a:xfrm>
            <a:off x="5557846" y="2518464"/>
            <a:ext cx="1132894" cy="26301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EAD017C0-E23E-4989-A201-BA6C200A2CB5}"/>
              </a:ext>
            </a:extLst>
          </p:cNvPr>
          <p:cNvSpPr/>
          <p:nvPr/>
        </p:nvSpPr>
        <p:spPr>
          <a:xfrm>
            <a:off x="5561960" y="3044970"/>
            <a:ext cx="1132894" cy="26301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6263E689-008E-4304-A252-31E13C41E165}"/>
              </a:ext>
            </a:extLst>
          </p:cNvPr>
          <p:cNvSpPr/>
          <p:nvPr/>
        </p:nvSpPr>
        <p:spPr>
          <a:xfrm>
            <a:off x="5557846" y="3576349"/>
            <a:ext cx="1132894" cy="26301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98708F39-7DC8-4611-B60C-E8111DC1DDA5}"/>
              </a:ext>
            </a:extLst>
          </p:cNvPr>
          <p:cNvSpPr/>
          <p:nvPr/>
        </p:nvSpPr>
        <p:spPr>
          <a:xfrm rot="10800000">
            <a:off x="2398984" y="1990321"/>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04183EEB-A78C-4776-9710-1E77CD781148}"/>
              </a:ext>
            </a:extLst>
          </p:cNvPr>
          <p:cNvSpPr/>
          <p:nvPr/>
        </p:nvSpPr>
        <p:spPr>
          <a:xfrm rot="10800000">
            <a:off x="2407342" y="2516129"/>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id="{DC8D48C2-7C6B-4D8F-9930-7CE9E2718E0C}"/>
              </a:ext>
            </a:extLst>
          </p:cNvPr>
          <p:cNvSpPr/>
          <p:nvPr/>
        </p:nvSpPr>
        <p:spPr>
          <a:xfrm rot="10800000">
            <a:off x="2407343" y="3045554"/>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DA8742D3-B107-4EBA-9F1C-9530C13F0374}"/>
              </a:ext>
            </a:extLst>
          </p:cNvPr>
          <p:cNvSpPr/>
          <p:nvPr/>
        </p:nvSpPr>
        <p:spPr>
          <a:xfrm rot="10800000">
            <a:off x="2407343" y="3592459"/>
            <a:ext cx="1106822" cy="27033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848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defRPr/>
            </a:pPr>
            <a:r>
              <a:rPr lang="en-US" sz="2800" dirty="0">
                <a:solidFill>
                  <a:srgbClr val="008000"/>
                </a:solidFill>
              </a:rPr>
              <a:t>“Greener” with AER</a:t>
            </a:r>
          </a:p>
        </p:txBody>
      </p:sp>
      <p:sp>
        <p:nvSpPr>
          <p:cNvPr id="128002" name="Content Placeholder 2"/>
          <p:cNvSpPr>
            <a:spLocks noGrp="1"/>
          </p:cNvSpPr>
          <p:nvPr>
            <p:ph idx="1"/>
          </p:nvPr>
        </p:nvSpPr>
        <p:spPr>
          <a:xfrm>
            <a:off x="457200" y="819150"/>
            <a:ext cx="8229600" cy="2990847"/>
          </a:xfrm>
        </p:spPr>
        <p:txBody>
          <a:bodyPr/>
          <a:lstStyle/>
          <a:p>
            <a:pPr algn="just"/>
            <a:r>
              <a:rPr lang="en-US" sz="2400" dirty="0" err="1">
                <a:latin typeface="Arial" panose="020B0604020202020204" pitchFamily="34" charset="0"/>
                <a:cs typeface="Arial" panose="020B0604020202020204" pitchFamily="34" charset="0"/>
              </a:rPr>
              <a:t>Vari</a:t>
            </a:r>
            <a:r>
              <a:rPr lang="en-US" sz="2400" dirty="0">
                <a:latin typeface="Arial" panose="020B0604020202020204" pitchFamily="34" charset="0"/>
                <a:cs typeface="Arial" panose="020B0604020202020204" pitchFamily="34" charset="0"/>
              </a:rPr>
              <a:t>-Green (EC) offering now up to and including 10 hp (single and three-phase options)!</a:t>
            </a:r>
          </a:p>
          <a:p>
            <a:pPr lvl="1" algn="just"/>
            <a:r>
              <a:rPr lang="en-US" sz="1800" dirty="0">
                <a:latin typeface="Arial" panose="020B0604020202020204" pitchFamily="34" charset="0"/>
                <a:cs typeface="Arial" panose="020B0604020202020204" pitchFamily="34" charset="0"/>
              </a:rPr>
              <a:t>IE5 efficiency options </a:t>
            </a:r>
            <a:r>
              <a:rPr lang="en-US" sz="1800" dirty="0">
                <a:latin typeface="Arial" panose="020B0604020202020204" pitchFamily="34" charset="0"/>
                <a:cs typeface="Arial" panose="020B0604020202020204" pitchFamily="34" charset="0"/>
                <a:sym typeface="Wingdings" panose="05000000000000000000" pitchFamily="2" charset="2"/>
              </a:rPr>
              <a:t> </a:t>
            </a:r>
            <a:r>
              <a:rPr lang="en-US" sz="1600" b="1" dirty="0">
                <a:solidFill>
                  <a:srgbClr val="008000"/>
                </a:solidFill>
                <a:latin typeface="Arial" panose="020B0604020202020204" pitchFamily="34" charset="0"/>
                <a:cs typeface="Arial" panose="020B0604020202020204" pitchFamily="34" charset="0"/>
                <a:sym typeface="Wingdings" panose="05000000000000000000" pitchFamily="2" charset="2"/>
              </a:rPr>
              <a:t>Lower cost of operation!</a:t>
            </a:r>
            <a:endParaRPr lang="en-US" sz="1600" b="1" dirty="0">
              <a:solidFill>
                <a:srgbClr val="008000"/>
              </a:solidFill>
              <a:latin typeface="Arial" panose="020B0604020202020204" pitchFamily="34" charset="0"/>
              <a:cs typeface="Arial" panose="020B0604020202020204" pitchFamily="34" charset="0"/>
            </a:endParaRPr>
          </a:p>
          <a:p>
            <a:pPr lvl="1" algn="just"/>
            <a:r>
              <a:rPr lang="en-US" sz="1800" dirty="0">
                <a:latin typeface="Arial" panose="020B0604020202020204" pitchFamily="34" charset="0"/>
                <a:cs typeface="Arial" panose="020B0604020202020204" pitchFamily="34" charset="0"/>
              </a:rPr>
              <a:t>Smaller NEMA motor frames </a:t>
            </a:r>
            <a:r>
              <a:rPr lang="en-US" sz="1800" dirty="0">
                <a:latin typeface="Arial" panose="020B0604020202020204" pitchFamily="34" charset="0"/>
                <a:cs typeface="Arial" panose="020B0604020202020204" pitchFamily="34" charset="0"/>
                <a:sym typeface="Wingdings" panose="05000000000000000000" pitchFamily="2" charset="2"/>
              </a:rPr>
              <a:t> </a:t>
            </a:r>
            <a:r>
              <a:rPr lang="en-US" sz="1600" b="1" dirty="0">
                <a:solidFill>
                  <a:srgbClr val="008000"/>
                </a:solidFill>
                <a:latin typeface="Arial" panose="020B0604020202020204" pitchFamily="34" charset="0"/>
                <a:cs typeface="Arial" panose="020B0604020202020204" pitchFamily="34" charset="0"/>
                <a:sym typeface="Wingdings" panose="05000000000000000000" pitchFamily="2" charset="2"/>
              </a:rPr>
              <a:t>Easier installation!</a:t>
            </a:r>
            <a:endParaRPr lang="en-US" sz="1600" b="1" dirty="0">
              <a:solidFill>
                <a:srgbClr val="008000"/>
              </a:solidFill>
              <a:latin typeface="Arial" panose="020B0604020202020204" pitchFamily="34" charset="0"/>
              <a:cs typeface="Arial" panose="020B0604020202020204" pitchFamily="34" charset="0"/>
            </a:endParaRPr>
          </a:p>
          <a:p>
            <a:pPr lvl="1" algn="just"/>
            <a:r>
              <a:rPr lang="en-US" sz="1800" dirty="0">
                <a:latin typeface="Arial" panose="020B0604020202020204" pitchFamily="34" charset="0"/>
                <a:cs typeface="Arial" panose="020B0604020202020204" pitchFamily="34" charset="0"/>
              </a:rPr>
              <a:t>Drives integrated with motor </a:t>
            </a:r>
            <a:r>
              <a:rPr lang="en-US" sz="1800" dirty="0">
                <a:latin typeface="Arial" panose="020B0604020202020204" pitchFamily="34" charset="0"/>
                <a:cs typeface="Arial" panose="020B0604020202020204" pitchFamily="34" charset="0"/>
                <a:sym typeface="Wingdings" panose="05000000000000000000" pitchFamily="2" charset="2"/>
              </a:rPr>
              <a:t> </a:t>
            </a:r>
            <a:r>
              <a:rPr lang="en-US" sz="1600" b="1" dirty="0">
                <a:solidFill>
                  <a:srgbClr val="008000"/>
                </a:solidFill>
                <a:latin typeface="Arial" panose="020B0604020202020204" pitchFamily="34" charset="0"/>
                <a:cs typeface="Arial" panose="020B0604020202020204" pitchFamily="34" charset="0"/>
                <a:sym typeface="Wingdings" panose="05000000000000000000" pitchFamily="2" charset="2"/>
              </a:rPr>
              <a:t>Easier setup and serviceability!</a:t>
            </a:r>
          </a:p>
          <a:p>
            <a:pPr lvl="2" algn="just"/>
            <a:r>
              <a:rPr lang="en-US" sz="1400" dirty="0">
                <a:latin typeface="Arial" panose="020B0604020202020204" pitchFamily="34" charset="0"/>
                <a:cs typeface="Arial" panose="020B0604020202020204" pitchFamily="34" charset="0"/>
                <a:sym typeface="Wingdings" panose="05000000000000000000" pitchFamily="2" charset="2"/>
              </a:rPr>
              <a:t>Drives come pre-programmed from the factory minimizing field setup time!!</a:t>
            </a:r>
          </a:p>
          <a:p>
            <a:pPr lvl="2" algn="just"/>
            <a:r>
              <a:rPr lang="en-US" sz="1400" dirty="0">
                <a:latin typeface="Arial" panose="020B0604020202020204" pitchFamily="34" charset="0"/>
                <a:cs typeface="Arial" panose="020B0604020202020204" pitchFamily="34" charset="0"/>
                <a:sym typeface="Wingdings" panose="05000000000000000000" pitchFamily="2" charset="2"/>
              </a:rPr>
              <a:t>Bluetooth option available</a:t>
            </a:r>
          </a:p>
          <a:p>
            <a:pPr lvl="1" algn="just"/>
            <a:r>
              <a:rPr lang="en-US" sz="1800" dirty="0">
                <a:latin typeface="Arial" panose="020B0604020202020204" pitchFamily="34" charset="0"/>
                <a:cs typeface="Arial" panose="020B0604020202020204" pitchFamily="34" charset="0"/>
              </a:rPr>
              <a:t>Standard ECM filter </a:t>
            </a:r>
            <a:r>
              <a:rPr lang="en-US" sz="1800" dirty="0">
                <a:latin typeface="Arial" panose="020B0604020202020204" pitchFamily="34" charset="0"/>
                <a:cs typeface="Arial" panose="020B0604020202020204" pitchFamily="34" charset="0"/>
                <a:sym typeface="Wingdings" panose="05000000000000000000" pitchFamily="2" charset="2"/>
              </a:rPr>
              <a:t> </a:t>
            </a:r>
            <a:r>
              <a:rPr lang="en-US" sz="1600" b="1" dirty="0">
                <a:solidFill>
                  <a:srgbClr val="008000"/>
                </a:solidFill>
                <a:latin typeface="Arial" panose="020B0604020202020204" pitchFamily="34" charset="0"/>
                <a:cs typeface="Arial" panose="020B0604020202020204" pitchFamily="34" charset="0"/>
                <a:sym typeface="Wingdings" panose="05000000000000000000" pitchFamily="2" charset="2"/>
              </a:rPr>
              <a:t>Protection from harmonics and overheating!</a:t>
            </a:r>
          </a:p>
          <a:p>
            <a:pPr lvl="2" algn="just"/>
            <a:endParaRPr lang="en-US" sz="8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lvl="1" eaLnBrk="0" hangingPunct="0">
              <a:lnSpc>
                <a:spcPct val="150000"/>
              </a:lnSpc>
            </a:pPr>
            <a:endParaRPr lang="en-US" sz="105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880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DDCE-8D94-4748-B455-C163C530C5C8}"/>
              </a:ext>
            </a:extLst>
          </p:cNvPr>
          <p:cNvSpPr>
            <a:spLocks noGrp="1"/>
          </p:cNvSpPr>
          <p:nvPr>
            <p:ph type="title"/>
          </p:nvPr>
        </p:nvSpPr>
        <p:spPr/>
        <p:txBody>
          <a:bodyPr>
            <a:noAutofit/>
          </a:bodyPr>
          <a:lstStyle/>
          <a:p>
            <a:r>
              <a:rPr lang="en-US" sz="2800" dirty="0"/>
              <a:t>Emergency Smoke Exhaust</a:t>
            </a:r>
          </a:p>
        </p:txBody>
      </p:sp>
      <p:sp>
        <p:nvSpPr>
          <p:cNvPr id="4" name="Slide Number Placeholder 3">
            <a:extLst>
              <a:ext uri="{FF2B5EF4-FFF2-40B4-BE49-F238E27FC236}">
                <a16:creationId xmlns:a16="http://schemas.microsoft.com/office/drawing/2014/main" id="{18A5D439-E222-4EC5-80BC-AD9E3895672C}"/>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13</a:t>
            </a:fld>
            <a:endParaRPr lang="en-US" sz="1050">
              <a:solidFill>
                <a:prstClr val="white"/>
              </a:solidFill>
            </a:endParaRPr>
          </a:p>
        </p:txBody>
      </p:sp>
      <p:pic>
        <p:nvPicPr>
          <p:cNvPr id="6" name="Picture 5">
            <a:extLst>
              <a:ext uri="{FF2B5EF4-FFF2-40B4-BE49-F238E27FC236}">
                <a16:creationId xmlns:a16="http://schemas.microsoft.com/office/drawing/2014/main" id="{75B8F4F8-E5D8-4BDC-9380-9D4CD84E7F8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79476" y="742950"/>
            <a:ext cx="8385048" cy="3465576"/>
          </a:xfrm>
          <a:prstGeom prst="rect">
            <a:avLst/>
          </a:prstGeom>
          <a:ln w="6350">
            <a:solidFill>
              <a:schemeClr val="tx1"/>
            </a:solidFill>
          </a:ln>
        </p:spPr>
      </p:pic>
    </p:spTree>
    <p:extLst>
      <p:ext uri="{BB962C8B-B14F-4D97-AF65-F5344CB8AC3E}">
        <p14:creationId xmlns:p14="http://schemas.microsoft.com/office/powerpoint/2010/main" val="332023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D84A-FD21-4AC1-A0F0-468A4BF60350}"/>
              </a:ext>
            </a:extLst>
          </p:cNvPr>
          <p:cNvSpPr>
            <a:spLocks noGrp="1"/>
          </p:cNvSpPr>
          <p:nvPr>
            <p:ph type="title"/>
          </p:nvPr>
        </p:nvSpPr>
        <p:spPr/>
        <p:txBody>
          <a:bodyPr/>
          <a:lstStyle/>
          <a:p>
            <a:r>
              <a:rPr lang="en-US" dirty="0"/>
              <a:t>Emergency Smoke Exhaust</a:t>
            </a:r>
          </a:p>
        </p:txBody>
      </p:sp>
      <p:sp>
        <p:nvSpPr>
          <p:cNvPr id="4" name="Slide Number Placeholder 3">
            <a:extLst>
              <a:ext uri="{FF2B5EF4-FFF2-40B4-BE49-F238E27FC236}">
                <a16:creationId xmlns:a16="http://schemas.microsoft.com/office/drawing/2014/main" id="{6B071428-CC05-4A59-A185-D8DEB1E72F86}"/>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14</a:t>
            </a:fld>
            <a:endParaRPr lang="en-US" sz="1050">
              <a:solidFill>
                <a:prstClr val="white"/>
              </a:solidFill>
            </a:endParaRPr>
          </a:p>
        </p:txBody>
      </p:sp>
      <p:sp>
        <p:nvSpPr>
          <p:cNvPr id="5" name="Text Placeholder 2">
            <a:extLst>
              <a:ext uri="{FF2B5EF4-FFF2-40B4-BE49-F238E27FC236}">
                <a16:creationId xmlns:a16="http://schemas.microsoft.com/office/drawing/2014/main" id="{44230A2D-CBBC-4191-B011-191961B3C369}"/>
              </a:ext>
            </a:extLst>
          </p:cNvPr>
          <p:cNvSpPr txBox="1">
            <a:spLocks noGrp="1"/>
          </p:cNvSpPr>
          <p:nvPr>
            <p:ph type="body" sz="quarter" idx="11"/>
          </p:nvPr>
        </p:nvSpPr>
        <p:spPr>
          <a:xfrm>
            <a:off x="533400" y="857250"/>
            <a:ext cx="4038600" cy="3429000"/>
          </a:xfrm>
          <a:prstGeom prst="rect">
            <a:avLst/>
          </a:prstGeom>
        </p:spPr>
        <p:txBody>
          <a:bodyPr>
            <a:normAutofit/>
          </a:bodyPr>
          <a:lst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Two typical types of smoke exhaust:</a:t>
            </a:r>
          </a:p>
          <a:p>
            <a:r>
              <a:rPr lang="en-US" sz="2000" dirty="0"/>
              <a:t>Smoke Control (IBC 909)</a:t>
            </a:r>
          </a:p>
          <a:p>
            <a:pPr lvl="1"/>
            <a:r>
              <a:rPr lang="en-US" sz="1600" dirty="0"/>
              <a:t>Special warehouse projects</a:t>
            </a:r>
          </a:p>
          <a:p>
            <a:r>
              <a:rPr lang="en-US" sz="2000" dirty="0"/>
              <a:t>Smoke and Heat Removal (IBC 910)</a:t>
            </a:r>
          </a:p>
          <a:p>
            <a:pPr lvl="1"/>
            <a:r>
              <a:rPr lang="en-US" sz="1600" dirty="0"/>
              <a:t>Driven by local codes</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pic>
        <p:nvPicPr>
          <p:cNvPr id="6" name="Picture 5">
            <a:extLst>
              <a:ext uri="{FF2B5EF4-FFF2-40B4-BE49-F238E27FC236}">
                <a16:creationId xmlns:a16="http://schemas.microsoft.com/office/drawing/2014/main" id="{C084C382-E9FE-4C92-BBD0-20437E019698}"/>
              </a:ext>
            </a:extLst>
          </p:cNvPr>
          <p:cNvPicPr>
            <a:picLocks/>
          </p:cNvPicPr>
          <p:nvPr/>
        </p:nvPicPr>
        <p:blipFill rotWithShape="1">
          <a:blip r:embed="rId3">
            <a:extLst>
              <a:ext uri="{28A0092B-C50C-407E-A947-70E740481C1C}">
                <a14:useLocalDpi xmlns:a14="http://schemas.microsoft.com/office/drawing/2010/main" val="0"/>
              </a:ext>
            </a:extLst>
          </a:blip>
          <a:srcRect r="25421"/>
          <a:stretch/>
        </p:blipFill>
        <p:spPr>
          <a:xfrm>
            <a:off x="4800600" y="1047750"/>
            <a:ext cx="4191000" cy="2667000"/>
          </a:xfrm>
          <a:prstGeom prst="rect">
            <a:avLst/>
          </a:prstGeom>
          <a:ln w="6350">
            <a:solidFill>
              <a:schemeClr val="tx1"/>
            </a:solidFill>
          </a:ln>
        </p:spPr>
      </p:pic>
    </p:spTree>
    <p:extLst>
      <p:ext uri="{BB962C8B-B14F-4D97-AF65-F5344CB8AC3E}">
        <p14:creationId xmlns:p14="http://schemas.microsoft.com/office/powerpoint/2010/main" val="39997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2FC2-594D-40F0-9E95-847F5C9F4589}"/>
              </a:ext>
            </a:extLst>
          </p:cNvPr>
          <p:cNvSpPr>
            <a:spLocks noGrp="1"/>
          </p:cNvSpPr>
          <p:nvPr>
            <p:ph type="title"/>
          </p:nvPr>
        </p:nvSpPr>
        <p:spPr/>
        <p:txBody>
          <a:bodyPr>
            <a:noAutofit/>
          </a:bodyPr>
          <a:lstStyle/>
          <a:p>
            <a:r>
              <a:rPr lang="en-US" sz="2800" dirty="0"/>
              <a:t>Axial Upblast Fans</a:t>
            </a:r>
          </a:p>
        </p:txBody>
      </p:sp>
      <p:sp>
        <p:nvSpPr>
          <p:cNvPr id="7" name="Text Placeholder 2">
            <a:extLst>
              <a:ext uri="{FF2B5EF4-FFF2-40B4-BE49-F238E27FC236}">
                <a16:creationId xmlns:a16="http://schemas.microsoft.com/office/drawing/2014/main" id="{8BA93887-1FC0-49AB-863A-E34F293D2953}"/>
              </a:ext>
            </a:extLst>
          </p:cNvPr>
          <p:cNvSpPr>
            <a:spLocks noGrp="1"/>
          </p:cNvSpPr>
          <p:nvPr>
            <p:ph idx="1"/>
          </p:nvPr>
        </p:nvSpPr>
        <p:spPr/>
        <p:txBody>
          <a:bodyPr>
            <a:normAutofit lnSpcReduction="10000"/>
          </a:bodyPr>
          <a:lstStyle/>
          <a:p>
            <a:pPr algn="just"/>
            <a:r>
              <a:rPr lang="en-US" sz="2000" dirty="0"/>
              <a:t>Certifications</a:t>
            </a:r>
          </a:p>
          <a:p>
            <a:pPr lvl="1" algn="just"/>
            <a:r>
              <a:rPr lang="en-US" sz="1600" dirty="0"/>
              <a:t>AMCA Air &amp; Sound (All Models)</a:t>
            </a:r>
          </a:p>
          <a:p>
            <a:pPr lvl="1" algn="just"/>
            <a:r>
              <a:rPr lang="en-US" sz="1600" dirty="0"/>
              <a:t>UL/</a:t>
            </a:r>
            <a:r>
              <a:rPr lang="en-US" sz="1600" dirty="0" err="1"/>
              <a:t>cUL</a:t>
            </a:r>
            <a:r>
              <a:rPr lang="en-US" sz="1600" dirty="0"/>
              <a:t>–705 (All Models)</a:t>
            </a:r>
          </a:p>
          <a:p>
            <a:pPr lvl="1" algn="just"/>
            <a:r>
              <a:rPr lang="en-US" sz="1600" dirty="0"/>
              <a:t>High-Temp / UL 793 UL-Smoke/Heat (</a:t>
            </a:r>
            <a:r>
              <a:rPr lang="en-US" sz="1600" dirty="0">
                <a:sym typeface="Wingdings" panose="05000000000000000000" pitchFamily="2" charset="2"/>
              </a:rPr>
              <a:t>RBUMO</a:t>
            </a:r>
            <a:r>
              <a:rPr lang="en-US" sz="1600" dirty="0"/>
              <a:t>)</a:t>
            </a:r>
          </a:p>
          <a:p>
            <a:pPr lvl="1" algn="just"/>
            <a:r>
              <a:rPr lang="en-US" sz="1600" dirty="0"/>
              <a:t>OSHPD Seismic (RBUMO)</a:t>
            </a:r>
          </a:p>
          <a:p>
            <a:pPr marL="457200" lvl="1" indent="0" algn="just">
              <a:buNone/>
            </a:pPr>
            <a:endParaRPr lang="en-US" sz="600" dirty="0"/>
          </a:p>
          <a:p>
            <a:pPr algn="just"/>
            <a:r>
              <a:rPr lang="en-US" sz="2000" dirty="0"/>
              <a:t>UL-793 w/High-Temp (RBUMO)</a:t>
            </a:r>
          </a:p>
          <a:p>
            <a:pPr lvl="1" algn="just"/>
            <a:r>
              <a:rPr lang="en-US" sz="1600" dirty="0"/>
              <a:t>500</a:t>
            </a:r>
            <a:r>
              <a:rPr lang="en-US" altLang="en-US" sz="1600" dirty="0">
                <a:latin typeface="Arial" panose="020B0604020202020204" pitchFamily="34" charset="0"/>
                <a:cs typeface="Arial" panose="020B0604020202020204" pitchFamily="34" charset="0"/>
              </a:rPr>
              <a:t>°F (Minimum of 4 hours)</a:t>
            </a:r>
          </a:p>
          <a:p>
            <a:pPr lvl="2" algn="just"/>
            <a:r>
              <a:rPr lang="en-US" altLang="en-US" sz="1200" dirty="0">
                <a:latin typeface="Arial" panose="020B0604020202020204" pitchFamily="34" charset="0"/>
                <a:cs typeface="Arial" panose="020B0604020202020204" pitchFamily="34" charset="0"/>
              </a:rPr>
              <a:t>Spec for IRI Requirements</a:t>
            </a:r>
          </a:p>
          <a:p>
            <a:pPr lvl="1" algn="just"/>
            <a:r>
              <a:rPr lang="en-US" sz="1600" dirty="0">
                <a:latin typeface="Arial" panose="020B0604020202020204" pitchFamily="34" charset="0"/>
                <a:cs typeface="Arial" panose="020B0604020202020204" pitchFamily="34" charset="0"/>
              </a:rPr>
              <a:t>1000</a:t>
            </a:r>
            <a:r>
              <a:rPr lang="en-US" altLang="en-US" sz="1600" dirty="0">
                <a:latin typeface="Arial" panose="020B0604020202020204" pitchFamily="34" charset="0"/>
                <a:cs typeface="Arial" panose="020B0604020202020204" pitchFamily="34" charset="0"/>
              </a:rPr>
              <a:t>°F (Minimum of 15 minutes)</a:t>
            </a:r>
          </a:p>
          <a:p>
            <a:pPr lvl="2" algn="just"/>
            <a:r>
              <a:rPr lang="en-US" altLang="en-US" sz="1450" dirty="0">
                <a:latin typeface="Arial" panose="020B0604020202020204" pitchFamily="34" charset="0"/>
                <a:cs typeface="Arial" panose="020B0604020202020204" pitchFamily="34" charset="0"/>
              </a:rPr>
              <a:t>To meet electrical temperature requirements</a:t>
            </a:r>
          </a:p>
          <a:p>
            <a:pPr lvl="1" algn="just"/>
            <a:r>
              <a:rPr lang="en-US" altLang="en-US" sz="1600" dirty="0">
                <a:latin typeface="Arial" panose="020B0604020202020204" pitchFamily="34" charset="0"/>
                <a:cs typeface="Arial" panose="020B0604020202020204" pitchFamily="34" charset="0"/>
              </a:rPr>
              <a:t>Snow Load Test (Butterfly Dampers)</a:t>
            </a:r>
          </a:p>
          <a:p>
            <a:pPr lvl="1" algn="just"/>
            <a:endParaRPr lang="en-US" sz="1600" dirty="0">
              <a:latin typeface="Arial" panose="020B0604020202020204" pitchFamily="34" charset="0"/>
              <a:cs typeface="Arial" panose="020B0604020202020204" pitchFamily="34" charset="0"/>
            </a:endParaRPr>
          </a:p>
          <a:p>
            <a:pPr lvl="1" algn="just"/>
            <a:endParaRPr lang="en-US" sz="1600" dirty="0"/>
          </a:p>
        </p:txBody>
      </p:sp>
      <p:pic>
        <p:nvPicPr>
          <p:cNvPr id="8" name="Picture 7">
            <a:extLst>
              <a:ext uri="{FF2B5EF4-FFF2-40B4-BE49-F238E27FC236}">
                <a16:creationId xmlns:a16="http://schemas.microsoft.com/office/drawing/2014/main" id="{1E79CE1B-7B82-462A-89AE-FFFAC90B0A46}"/>
              </a:ext>
            </a:extLst>
          </p:cNvPr>
          <p:cNvPicPr>
            <a:picLocks noChangeAspect="1"/>
          </p:cNvPicPr>
          <p:nvPr/>
        </p:nvPicPr>
        <p:blipFill>
          <a:blip r:embed="rId3"/>
          <a:stretch>
            <a:fillRect/>
          </a:stretch>
        </p:blipFill>
        <p:spPr>
          <a:xfrm>
            <a:off x="6090302" y="1200152"/>
            <a:ext cx="2732035" cy="2801889"/>
          </a:xfrm>
          <a:prstGeom prst="rect">
            <a:avLst/>
          </a:prstGeom>
          <a:ln w="635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98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a:t>EAH-690</a:t>
            </a:r>
          </a:p>
        </p:txBody>
      </p:sp>
      <p:sp>
        <p:nvSpPr>
          <p:cNvPr id="42" name="Content Placeholder 41">
            <a:extLst>
              <a:ext uri="{FF2B5EF4-FFF2-40B4-BE49-F238E27FC236}">
                <a16:creationId xmlns:a16="http://schemas.microsoft.com/office/drawing/2014/main" id="{1D09302B-C237-446E-BE20-7923D0A9DEF8}"/>
              </a:ext>
            </a:extLst>
          </p:cNvPr>
          <p:cNvSpPr>
            <a:spLocks noGrp="1"/>
          </p:cNvSpPr>
          <p:nvPr>
            <p:ph idx="1"/>
          </p:nvPr>
        </p:nvSpPr>
        <p:spPr>
          <a:xfrm>
            <a:off x="457199" y="800103"/>
            <a:ext cx="5101563" cy="3371849"/>
          </a:xfrm>
        </p:spPr>
        <p:txBody>
          <a:bodyPr>
            <a:normAutofit/>
          </a:bodyPr>
          <a:lstStyle/>
          <a:p>
            <a:pPr marL="0" indent="0">
              <a:buNone/>
            </a:pPr>
            <a:r>
              <a:rPr lang="en-US" sz="1600" b="1" i="1" u="sng" dirty="0"/>
              <a:t>Adjustable</a:t>
            </a:r>
            <a:r>
              <a:rPr lang="en-US" sz="1600" b="1" i="1" dirty="0"/>
              <a:t> blade louver commonly used for </a:t>
            </a:r>
            <a:r>
              <a:rPr lang="en-US" sz="1600" b="1" i="1" u="sng" dirty="0"/>
              <a:t>emergency smoke exhaust</a:t>
            </a:r>
          </a:p>
          <a:p>
            <a:pPr lvl="1"/>
            <a:r>
              <a:rPr lang="en-US" sz="1600" dirty="0"/>
              <a:t>Blades open to a full 90-degree position</a:t>
            </a:r>
          </a:p>
          <a:p>
            <a:r>
              <a:rPr lang="en-US" sz="1600" dirty="0"/>
              <a:t>Extremely high free area when in the open position</a:t>
            </a:r>
          </a:p>
          <a:p>
            <a:pPr lvl="1"/>
            <a:r>
              <a:rPr lang="en-US" sz="1600" dirty="0"/>
              <a:t>68% Free Area</a:t>
            </a:r>
          </a:p>
          <a:p>
            <a:r>
              <a:rPr lang="en-US" sz="1600" dirty="0"/>
              <a:t>Highly configurable with a wide variety of options available </a:t>
            </a:r>
          </a:p>
          <a:p>
            <a:r>
              <a:rPr lang="en-US" sz="1600" dirty="0"/>
              <a:t>As shown with 120v electric actuator for tight closure</a:t>
            </a:r>
          </a:p>
          <a:p>
            <a:pPr lvl="1"/>
            <a:r>
              <a:rPr lang="en-US" sz="1600" dirty="0"/>
              <a:t>Actuator set in the fail-open position</a:t>
            </a:r>
          </a:p>
          <a:p>
            <a:pPr marL="0" indent="0">
              <a:buNone/>
            </a:pPr>
            <a:endParaRPr lang="en-US" dirty="0"/>
          </a:p>
        </p:txBody>
      </p:sp>
      <p:pic>
        <p:nvPicPr>
          <p:cNvPr id="24" name="Picture 23" descr="A picture containing indoor, building, blue&#10;&#10;Description automatically generated">
            <a:extLst>
              <a:ext uri="{FF2B5EF4-FFF2-40B4-BE49-F238E27FC236}">
                <a16:creationId xmlns:a16="http://schemas.microsoft.com/office/drawing/2014/main" id="{2CF73E7B-9631-4F8F-BC93-CF5A73419413}"/>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r="34718"/>
          <a:stretch/>
        </p:blipFill>
        <p:spPr>
          <a:xfrm>
            <a:off x="5655735" y="675728"/>
            <a:ext cx="2728167" cy="3662498"/>
          </a:xfrm>
          <a:prstGeom prst="rect">
            <a:avLst/>
          </a:prstGeom>
          <a:ln>
            <a:noFill/>
          </a:ln>
          <a:effectLst>
            <a:softEdge rad="112500"/>
          </a:effectLst>
        </p:spPr>
      </p:pic>
      <p:pic>
        <p:nvPicPr>
          <p:cNvPr id="39" name="Picture 38" descr="A picture containing text, outdoor, green&#10;&#10;Description automatically generated">
            <a:extLst>
              <a:ext uri="{FF2B5EF4-FFF2-40B4-BE49-F238E27FC236}">
                <a16:creationId xmlns:a16="http://schemas.microsoft.com/office/drawing/2014/main" id="{76A12DEE-79A6-49F9-BA81-436739DEA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741" y="1315807"/>
            <a:ext cx="2010253" cy="2377440"/>
          </a:xfrm>
          <a:prstGeom prst="rect">
            <a:avLst/>
          </a:prstGeom>
        </p:spPr>
      </p:pic>
    </p:spTree>
    <p:extLst>
      <p:ext uri="{BB962C8B-B14F-4D97-AF65-F5344CB8AC3E}">
        <p14:creationId xmlns:p14="http://schemas.microsoft.com/office/powerpoint/2010/main" val="322494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C3CE-C8EE-45AC-B1E4-3AD877CEE884}"/>
              </a:ext>
            </a:extLst>
          </p:cNvPr>
          <p:cNvSpPr>
            <a:spLocks noGrp="1"/>
          </p:cNvSpPr>
          <p:nvPr>
            <p:ph type="title"/>
          </p:nvPr>
        </p:nvSpPr>
        <p:spPr/>
        <p:txBody>
          <a:bodyPr>
            <a:noAutofit/>
          </a:bodyPr>
          <a:lstStyle/>
          <a:p>
            <a:r>
              <a:rPr lang="en-US" sz="2800" dirty="0"/>
              <a:t>Space Heating</a:t>
            </a:r>
          </a:p>
        </p:txBody>
      </p:sp>
      <p:sp>
        <p:nvSpPr>
          <p:cNvPr id="4" name="Slide Number Placeholder 3">
            <a:extLst>
              <a:ext uri="{FF2B5EF4-FFF2-40B4-BE49-F238E27FC236}">
                <a16:creationId xmlns:a16="http://schemas.microsoft.com/office/drawing/2014/main" id="{E95955D3-FD0A-44F5-976E-C91A6C5A3578}"/>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17</a:t>
            </a:fld>
            <a:endParaRPr lang="en-US" sz="1050">
              <a:solidFill>
                <a:prstClr val="white"/>
              </a:solidFill>
            </a:endParaRPr>
          </a:p>
        </p:txBody>
      </p:sp>
      <p:pic>
        <p:nvPicPr>
          <p:cNvPr id="6" name="Picture 5">
            <a:extLst>
              <a:ext uri="{FF2B5EF4-FFF2-40B4-BE49-F238E27FC236}">
                <a16:creationId xmlns:a16="http://schemas.microsoft.com/office/drawing/2014/main" id="{8BEE376E-0F49-43BF-904B-8929D033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11" y="742950"/>
            <a:ext cx="8384578" cy="3469481"/>
          </a:xfrm>
          <a:prstGeom prst="rect">
            <a:avLst/>
          </a:prstGeom>
          <a:ln w="6350">
            <a:solidFill>
              <a:schemeClr val="tx1"/>
            </a:solidFill>
          </a:ln>
        </p:spPr>
      </p:pic>
    </p:spTree>
    <p:extLst>
      <p:ext uri="{BB962C8B-B14F-4D97-AF65-F5344CB8AC3E}">
        <p14:creationId xmlns:p14="http://schemas.microsoft.com/office/powerpoint/2010/main" val="3822071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7C35-A291-4932-A8CA-DB1839E8A028}"/>
              </a:ext>
            </a:extLst>
          </p:cNvPr>
          <p:cNvSpPr>
            <a:spLocks noGrp="1"/>
          </p:cNvSpPr>
          <p:nvPr>
            <p:ph type="title"/>
          </p:nvPr>
        </p:nvSpPr>
        <p:spPr/>
        <p:txBody>
          <a:bodyPr/>
          <a:lstStyle/>
          <a:p>
            <a:r>
              <a:rPr lang="en-US" dirty="0"/>
              <a:t>Space Heating</a:t>
            </a:r>
          </a:p>
        </p:txBody>
      </p:sp>
      <p:sp>
        <p:nvSpPr>
          <p:cNvPr id="3" name="Text Placeholder 2">
            <a:extLst>
              <a:ext uri="{FF2B5EF4-FFF2-40B4-BE49-F238E27FC236}">
                <a16:creationId xmlns:a16="http://schemas.microsoft.com/office/drawing/2014/main" id="{AE0DB97D-AFAD-4391-8215-FD2057AE3964}"/>
              </a:ext>
            </a:extLst>
          </p:cNvPr>
          <p:cNvSpPr>
            <a:spLocks noGrp="1"/>
          </p:cNvSpPr>
          <p:nvPr>
            <p:ph type="body" sz="quarter" idx="11"/>
          </p:nvPr>
        </p:nvSpPr>
        <p:spPr>
          <a:xfrm>
            <a:off x="533400" y="857250"/>
            <a:ext cx="5257800" cy="3429000"/>
          </a:xfrm>
        </p:spPr>
        <p:txBody>
          <a:bodyPr/>
          <a:lstStyle/>
          <a:p>
            <a:r>
              <a:rPr lang="en-US" sz="1800" dirty="0"/>
              <a:t>Commonly utilized direct gas fired (DGX) units positioned around perimeter of building</a:t>
            </a:r>
          </a:p>
          <a:p>
            <a:pPr lvl="1"/>
            <a:r>
              <a:rPr lang="en-US" sz="1600" dirty="0"/>
              <a:t>100 outside air (OA) units</a:t>
            </a:r>
          </a:p>
          <a:p>
            <a:pPr lvl="1"/>
            <a:r>
              <a:rPr lang="en-US" sz="1600" dirty="0"/>
              <a:t>80/20 </a:t>
            </a:r>
            <a:r>
              <a:rPr lang="en-US" sz="1600" dirty="0" err="1"/>
              <a:t>reciculating</a:t>
            </a:r>
            <a:r>
              <a:rPr lang="en-US" sz="1600" dirty="0"/>
              <a:t> units</a:t>
            </a:r>
          </a:p>
          <a:p>
            <a:r>
              <a:rPr lang="en-US" sz="1800" dirty="0"/>
              <a:t>Typically around 100,000 ft</a:t>
            </a:r>
            <a:r>
              <a:rPr lang="en-US" sz="1800" baseline="30000" dirty="0"/>
              <a:t>2 </a:t>
            </a:r>
            <a:r>
              <a:rPr lang="en-US" sz="1800" dirty="0"/>
              <a:t>max /unit</a:t>
            </a:r>
          </a:p>
          <a:p>
            <a:r>
              <a:rPr lang="en-US" sz="1800" dirty="0"/>
              <a:t>Units applied with high discharge temperatures (100°+)</a:t>
            </a:r>
          </a:p>
          <a:p>
            <a:r>
              <a:rPr lang="en-US" sz="1800" dirty="0"/>
              <a:t>OA pressurizes the space to offset cold-air infiltration</a:t>
            </a:r>
          </a:p>
          <a:p>
            <a:endParaRPr lang="en-US" sz="1800" dirty="0"/>
          </a:p>
          <a:p>
            <a:endParaRPr lang="en-US" dirty="0"/>
          </a:p>
        </p:txBody>
      </p:sp>
      <p:sp>
        <p:nvSpPr>
          <p:cNvPr id="4" name="Slide Number Placeholder 3">
            <a:extLst>
              <a:ext uri="{FF2B5EF4-FFF2-40B4-BE49-F238E27FC236}">
                <a16:creationId xmlns:a16="http://schemas.microsoft.com/office/drawing/2014/main" id="{952FC580-2C18-4ED0-BAE5-41ED153D77BB}"/>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18</a:t>
            </a:fld>
            <a:endParaRPr lang="en-US" sz="1050">
              <a:solidFill>
                <a:prstClr val="white"/>
              </a:solidFill>
            </a:endParaRPr>
          </a:p>
        </p:txBody>
      </p:sp>
      <p:pic>
        <p:nvPicPr>
          <p:cNvPr id="5" name="Picture 4">
            <a:extLst>
              <a:ext uri="{FF2B5EF4-FFF2-40B4-BE49-F238E27FC236}">
                <a16:creationId xmlns:a16="http://schemas.microsoft.com/office/drawing/2014/main" id="{215EA2D8-6BDF-49BF-923B-94E2A05C5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621" y="2343150"/>
            <a:ext cx="3228379" cy="1335881"/>
          </a:xfrm>
          <a:prstGeom prst="rect">
            <a:avLst/>
          </a:prstGeom>
          <a:ln w="6350">
            <a:solidFill>
              <a:schemeClr val="tx1"/>
            </a:solidFill>
          </a:ln>
        </p:spPr>
      </p:pic>
    </p:spTree>
    <p:extLst>
      <p:ext uri="{BB962C8B-B14F-4D97-AF65-F5344CB8AC3E}">
        <p14:creationId xmlns:p14="http://schemas.microsoft.com/office/powerpoint/2010/main" val="213113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EEFB472-EEB4-4CD5-A11D-0381984680C9}"/>
              </a:ext>
            </a:extLst>
          </p:cNvPr>
          <p:cNvSpPr/>
          <p:nvPr/>
        </p:nvSpPr>
        <p:spPr>
          <a:xfrm>
            <a:off x="153650" y="134738"/>
            <a:ext cx="4266087" cy="4135838"/>
          </a:xfrm>
          <a:prstGeom prst="roundRect">
            <a:avLst>
              <a:gd name="adj" fmla="val 5238"/>
            </a:avLst>
          </a:prstGeom>
          <a:solidFill>
            <a:schemeClr val="accent1">
              <a:lumMod val="40000"/>
              <a:lumOff val="60000"/>
            </a:schemeClr>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225681C-F8C0-4044-AA59-F59B24221C7A}"/>
              </a:ext>
            </a:extLst>
          </p:cNvPr>
          <p:cNvSpPr>
            <a:spLocks noGrp="1"/>
          </p:cNvSpPr>
          <p:nvPr>
            <p:ph type="sldNum" sz="quarter" idx="10"/>
          </p:nvPr>
        </p:nvSpPr>
        <p:spPr>
          <a:xfrm>
            <a:off x="-112494" y="-19050"/>
            <a:ext cx="0" cy="0"/>
          </a:xfrm>
        </p:spPr>
        <p:txBody>
          <a:bodyPr/>
          <a:lstStyle/>
          <a:p>
            <a:pPr>
              <a:defRPr/>
            </a:pPr>
            <a:endParaRPr lang="en-US" sz="1050">
              <a:solidFill>
                <a:schemeClr val="bg1"/>
              </a:solidFill>
            </a:endParaRPr>
          </a:p>
        </p:txBody>
      </p:sp>
      <p:pic>
        <p:nvPicPr>
          <p:cNvPr id="1028" name="Picture 4">
            <a:extLst>
              <a:ext uri="{FF2B5EF4-FFF2-40B4-BE49-F238E27FC236}">
                <a16:creationId xmlns:a16="http://schemas.microsoft.com/office/drawing/2014/main" id="{E2E3DD2F-05D5-4A85-B28C-AF4BB13F51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7" r="10001" b="45714"/>
          <a:stretch/>
        </p:blipFill>
        <p:spPr bwMode="auto">
          <a:xfrm>
            <a:off x="297773" y="821987"/>
            <a:ext cx="4121964" cy="10493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81F60B1-F3E8-464B-A7F7-EBB3A2A38174}"/>
              </a:ext>
            </a:extLst>
          </p:cNvPr>
          <p:cNvSpPr txBox="1"/>
          <p:nvPr/>
        </p:nvSpPr>
        <p:spPr>
          <a:xfrm>
            <a:off x="687049" y="1934529"/>
            <a:ext cx="3495539" cy="276999"/>
          </a:xfrm>
          <a:prstGeom prst="rect">
            <a:avLst/>
          </a:prstGeom>
          <a:noFill/>
        </p:spPr>
        <p:txBody>
          <a:bodyPr wrap="square" rtlCol="0">
            <a:spAutoFit/>
          </a:bodyPr>
          <a:lstStyle/>
          <a:p>
            <a:r>
              <a:rPr lang="en-US" sz="1200" b="1"/>
              <a:t>Adjust the amount of OA required to heat the space</a:t>
            </a:r>
            <a:endParaRPr lang="en-US" sz="1400"/>
          </a:p>
        </p:txBody>
      </p:sp>
      <p:pic>
        <p:nvPicPr>
          <p:cNvPr id="43" name="Graphic 42">
            <a:extLst>
              <a:ext uri="{FF2B5EF4-FFF2-40B4-BE49-F238E27FC236}">
                <a16:creationId xmlns:a16="http://schemas.microsoft.com/office/drawing/2014/main" id="{0DCF8E73-AAC1-404D-AE9B-8277988480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863" y="3617167"/>
            <a:ext cx="383333" cy="383333"/>
          </a:xfrm>
          <a:prstGeom prst="rect">
            <a:avLst/>
          </a:prstGeom>
        </p:spPr>
      </p:pic>
      <p:pic>
        <p:nvPicPr>
          <p:cNvPr id="44" name="Graphic 43">
            <a:extLst>
              <a:ext uri="{FF2B5EF4-FFF2-40B4-BE49-F238E27FC236}">
                <a16:creationId xmlns:a16="http://schemas.microsoft.com/office/drawing/2014/main" id="{68F3C88D-F362-400D-969C-7DBCF617C7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267" y="2988694"/>
            <a:ext cx="368527" cy="368527"/>
          </a:xfrm>
          <a:prstGeom prst="rect">
            <a:avLst/>
          </a:prstGeom>
        </p:spPr>
      </p:pic>
      <p:pic>
        <p:nvPicPr>
          <p:cNvPr id="45" name="Graphic 44">
            <a:extLst>
              <a:ext uri="{FF2B5EF4-FFF2-40B4-BE49-F238E27FC236}">
                <a16:creationId xmlns:a16="http://schemas.microsoft.com/office/drawing/2014/main" id="{6BA30F06-399B-423D-850C-0C225CC7B81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003" y="2321048"/>
            <a:ext cx="463304" cy="463304"/>
          </a:xfrm>
          <a:prstGeom prst="rect">
            <a:avLst/>
          </a:prstGeom>
        </p:spPr>
      </p:pic>
      <p:sp>
        <p:nvSpPr>
          <p:cNvPr id="46" name="TextBox 45">
            <a:extLst>
              <a:ext uri="{FF2B5EF4-FFF2-40B4-BE49-F238E27FC236}">
                <a16:creationId xmlns:a16="http://schemas.microsoft.com/office/drawing/2014/main" id="{21213330-8847-4E8D-8888-B46DED78DA05}"/>
              </a:ext>
            </a:extLst>
          </p:cNvPr>
          <p:cNvSpPr txBox="1"/>
          <p:nvPr/>
        </p:nvSpPr>
        <p:spPr>
          <a:xfrm>
            <a:off x="1026264" y="2337818"/>
            <a:ext cx="3047999" cy="276999"/>
          </a:xfrm>
          <a:prstGeom prst="rect">
            <a:avLst/>
          </a:prstGeom>
          <a:noFill/>
        </p:spPr>
        <p:txBody>
          <a:bodyPr wrap="square" lIns="91440" tIns="45720" rIns="91440" bIns="45720" rtlCol="0" anchor="t">
            <a:spAutoFit/>
          </a:bodyPr>
          <a:lstStyle/>
          <a:p>
            <a:r>
              <a:rPr lang="en-US" sz="1200" i="1">
                <a:latin typeface="Calibri"/>
                <a:cs typeface="Arial"/>
              </a:rPr>
              <a:t>Max discharge temp of ~100 degrees</a:t>
            </a:r>
          </a:p>
        </p:txBody>
      </p:sp>
      <p:sp>
        <p:nvSpPr>
          <p:cNvPr id="47" name="TextBox 46">
            <a:extLst>
              <a:ext uri="{FF2B5EF4-FFF2-40B4-BE49-F238E27FC236}">
                <a16:creationId xmlns:a16="http://schemas.microsoft.com/office/drawing/2014/main" id="{FEF9E262-97A2-4D18-98F4-FA3D05D88E09}"/>
              </a:ext>
            </a:extLst>
          </p:cNvPr>
          <p:cNvSpPr txBox="1"/>
          <p:nvPr/>
        </p:nvSpPr>
        <p:spPr>
          <a:xfrm>
            <a:off x="983102" y="2942124"/>
            <a:ext cx="3285347" cy="461665"/>
          </a:xfrm>
          <a:prstGeom prst="rect">
            <a:avLst/>
          </a:prstGeom>
          <a:noFill/>
        </p:spPr>
        <p:txBody>
          <a:bodyPr wrap="square" rtlCol="0">
            <a:spAutoFit/>
          </a:bodyPr>
          <a:lstStyle/>
          <a:p>
            <a:r>
              <a:rPr lang="en-US" sz="1200" i="1"/>
              <a:t>Adjustability of OA results in </a:t>
            </a:r>
            <a:r>
              <a:rPr lang="en-US" sz="1200" i="1" u="sng">
                <a:solidFill>
                  <a:schemeClr val="accent2">
                    <a:lumMod val="75000"/>
                  </a:schemeClr>
                </a:solidFill>
              </a:rPr>
              <a:t>lower operating costs </a:t>
            </a:r>
            <a:r>
              <a:rPr lang="en-US" sz="1200" i="1"/>
              <a:t>and </a:t>
            </a:r>
            <a:r>
              <a:rPr lang="en-US" sz="1200" i="1" u="sng">
                <a:solidFill>
                  <a:schemeClr val="accent2">
                    <a:lumMod val="75000"/>
                  </a:schemeClr>
                </a:solidFill>
              </a:rPr>
              <a:t>higher efficiency</a:t>
            </a:r>
          </a:p>
        </p:txBody>
      </p:sp>
      <p:sp>
        <p:nvSpPr>
          <p:cNvPr id="48" name="TextBox 47">
            <a:extLst>
              <a:ext uri="{FF2B5EF4-FFF2-40B4-BE49-F238E27FC236}">
                <a16:creationId xmlns:a16="http://schemas.microsoft.com/office/drawing/2014/main" id="{81FC7E56-59D1-45F1-AF37-A976BF1517FB}"/>
              </a:ext>
            </a:extLst>
          </p:cNvPr>
          <p:cNvSpPr txBox="1"/>
          <p:nvPr/>
        </p:nvSpPr>
        <p:spPr>
          <a:xfrm>
            <a:off x="1007771" y="3617167"/>
            <a:ext cx="3260678" cy="461665"/>
          </a:xfrm>
          <a:prstGeom prst="rect">
            <a:avLst/>
          </a:prstGeom>
          <a:noFill/>
        </p:spPr>
        <p:txBody>
          <a:bodyPr wrap="square" lIns="91440" tIns="45720" rIns="91440" bIns="45720" rtlCol="0" anchor="t">
            <a:spAutoFit/>
          </a:bodyPr>
          <a:lstStyle/>
          <a:p>
            <a:r>
              <a:rPr lang="en-US" sz="1200" i="1">
                <a:latin typeface="Calibri"/>
                <a:cs typeface="Arial"/>
              </a:rPr>
              <a:t>OA is modulated to </a:t>
            </a:r>
            <a:r>
              <a:rPr lang="en-US" sz="1200" i="1" u="sng">
                <a:solidFill>
                  <a:schemeClr val="accent2">
                    <a:lumMod val="75000"/>
                  </a:schemeClr>
                </a:solidFill>
                <a:latin typeface="Calibri"/>
                <a:cs typeface="Arial"/>
              </a:rPr>
              <a:t>control building pressure </a:t>
            </a:r>
            <a:r>
              <a:rPr lang="en-US" sz="1200" i="1"/>
              <a:t>and </a:t>
            </a:r>
            <a:r>
              <a:rPr lang="en-US" sz="1200" i="1" u="sng">
                <a:solidFill>
                  <a:schemeClr val="accent2">
                    <a:lumMod val="75000"/>
                  </a:schemeClr>
                </a:solidFill>
                <a:latin typeface="Calibri"/>
                <a:cs typeface="Arial"/>
              </a:rPr>
              <a:t>maximizes indoor comfort levels</a:t>
            </a:r>
          </a:p>
        </p:txBody>
      </p:sp>
      <p:sp>
        <p:nvSpPr>
          <p:cNvPr id="49" name="Rectangle: Top Corners Rounded 48">
            <a:extLst>
              <a:ext uri="{FF2B5EF4-FFF2-40B4-BE49-F238E27FC236}">
                <a16:creationId xmlns:a16="http://schemas.microsoft.com/office/drawing/2014/main" id="{088E3138-32DB-4247-8A63-BF8A9D11793F}"/>
              </a:ext>
            </a:extLst>
          </p:cNvPr>
          <p:cNvSpPr/>
          <p:nvPr/>
        </p:nvSpPr>
        <p:spPr>
          <a:xfrm>
            <a:off x="116106" y="126741"/>
            <a:ext cx="4341173" cy="547494"/>
          </a:xfrm>
          <a:prstGeom prst="round2SameRect">
            <a:avLst>
              <a:gd name="adj1" fmla="val 31298"/>
              <a:gd name="adj2" fmla="val 0"/>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mj-lt"/>
              </a:rPr>
              <a:t>80/20</a:t>
            </a:r>
          </a:p>
        </p:txBody>
      </p:sp>
      <p:sp>
        <p:nvSpPr>
          <p:cNvPr id="50" name="Rectangle: Rounded Corners 49">
            <a:extLst>
              <a:ext uri="{FF2B5EF4-FFF2-40B4-BE49-F238E27FC236}">
                <a16:creationId xmlns:a16="http://schemas.microsoft.com/office/drawing/2014/main" id="{61C36823-640F-465D-B8FE-C8DDF51DB8E0}"/>
              </a:ext>
            </a:extLst>
          </p:cNvPr>
          <p:cNvSpPr/>
          <p:nvPr/>
        </p:nvSpPr>
        <p:spPr>
          <a:xfrm>
            <a:off x="4762366" y="126741"/>
            <a:ext cx="4266087" cy="4135838"/>
          </a:xfrm>
          <a:prstGeom prst="roundRect">
            <a:avLst>
              <a:gd name="adj" fmla="val 5238"/>
            </a:avLst>
          </a:prstGeom>
          <a:solidFill>
            <a:schemeClr val="accent1">
              <a:lumMod val="40000"/>
              <a:lumOff val="60000"/>
            </a:schemeClr>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Top Corners Rounded 50">
            <a:extLst>
              <a:ext uri="{FF2B5EF4-FFF2-40B4-BE49-F238E27FC236}">
                <a16:creationId xmlns:a16="http://schemas.microsoft.com/office/drawing/2014/main" id="{25BE2375-6177-44D7-8BD7-5B4EA3C64B2C}"/>
              </a:ext>
            </a:extLst>
          </p:cNvPr>
          <p:cNvSpPr/>
          <p:nvPr/>
        </p:nvSpPr>
        <p:spPr>
          <a:xfrm>
            <a:off x="4724265" y="134738"/>
            <a:ext cx="4341173" cy="547494"/>
          </a:xfrm>
          <a:prstGeom prst="round2SameRect">
            <a:avLst>
              <a:gd name="adj1" fmla="val 31298"/>
              <a:gd name="adj2" fmla="val 0"/>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mj-lt"/>
              </a:rPr>
              <a:t>100% OA</a:t>
            </a:r>
          </a:p>
        </p:txBody>
      </p:sp>
      <p:pic>
        <p:nvPicPr>
          <p:cNvPr id="52" name="Picture 2">
            <a:extLst>
              <a:ext uri="{FF2B5EF4-FFF2-40B4-BE49-F238E27FC236}">
                <a16:creationId xmlns:a16="http://schemas.microsoft.com/office/drawing/2014/main" id="{0C3C739F-F4D0-41BA-829C-46B3FA696E6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73"/>
          <a:stretch/>
        </p:blipFill>
        <p:spPr bwMode="auto">
          <a:xfrm>
            <a:off x="5151778" y="735309"/>
            <a:ext cx="3999549" cy="10668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3F761B9B-185B-4169-851F-9A3B31AA54DD}"/>
              </a:ext>
            </a:extLst>
          </p:cNvPr>
          <p:cNvSpPr txBox="1"/>
          <p:nvPr/>
        </p:nvSpPr>
        <p:spPr>
          <a:xfrm>
            <a:off x="5137615" y="1934789"/>
            <a:ext cx="3551624" cy="276999"/>
          </a:xfrm>
          <a:prstGeom prst="rect">
            <a:avLst/>
          </a:prstGeom>
          <a:noFill/>
        </p:spPr>
        <p:txBody>
          <a:bodyPr wrap="square" rtlCol="0">
            <a:spAutoFit/>
          </a:bodyPr>
          <a:lstStyle/>
          <a:p>
            <a:r>
              <a:rPr lang="en-US" sz="1200" b="1"/>
              <a:t>Maximize amount of heating delivered to the space</a:t>
            </a:r>
          </a:p>
        </p:txBody>
      </p:sp>
      <p:pic>
        <p:nvPicPr>
          <p:cNvPr id="54" name="Graphic 53">
            <a:extLst>
              <a:ext uri="{FF2B5EF4-FFF2-40B4-BE49-F238E27FC236}">
                <a16:creationId xmlns:a16="http://schemas.microsoft.com/office/drawing/2014/main" id="{974558B9-E4B9-44FB-96B5-63C7F52DEF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838" y="3617167"/>
            <a:ext cx="383333" cy="383333"/>
          </a:xfrm>
          <a:prstGeom prst="rect">
            <a:avLst/>
          </a:prstGeom>
        </p:spPr>
      </p:pic>
      <p:pic>
        <p:nvPicPr>
          <p:cNvPr id="55" name="Graphic 54">
            <a:extLst>
              <a:ext uri="{FF2B5EF4-FFF2-40B4-BE49-F238E27FC236}">
                <a16:creationId xmlns:a16="http://schemas.microsoft.com/office/drawing/2014/main" id="{511B1695-0D83-4C47-9046-C4619C1672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34242" y="2988694"/>
            <a:ext cx="368527" cy="368527"/>
          </a:xfrm>
          <a:prstGeom prst="rect">
            <a:avLst/>
          </a:prstGeom>
        </p:spPr>
      </p:pic>
      <p:pic>
        <p:nvPicPr>
          <p:cNvPr id="56" name="Graphic 55">
            <a:extLst>
              <a:ext uri="{FF2B5EF4-FFF2-40B4-BE49-F238E27FC236}">
                <a16:creationId xmlns:a16="http://schemas.microsoft.com/office/drawing/2014/main" id="{8135CCCB-44C0-4518-9073-88D04FA493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5978" y="2321048"/>
            <a:ext cx="463304" cy="463304"/>
          </a:xfrm>
          <a:prstGeom prst="rect">
            <a:avLst/>
          </a:prstGeom>
        </p:spPr>
      </p:pic>
      <p:sp>
        <p:nvSpPr>
          <p:cNvPr id="57" name="TextBox 56">
            <a:extLst>
              <a:ext uri="{FF2B5EF4-FFF2-40B4-BE49-F238E27FC236}">
                <a16:creationId xmlns:a16="http://schemas.microsoft.com/office/drawing/2014/main" id="{216343F1-2B04-4276-A0F1-AFCF023A0797}"/>
              </a:ext>
            </a:extLst>
          </p:cNvPr>
          <p:cNvSpPr txBox="1"/>
          <p:nvPr/>
        </p:nvSpPr>
        <p:spPr>
          <a:xfrm>
            <a:off x="5560239" y="2337818"/>
            <a:ext cx="3047999" cy="276999"/>
          </a:xfrm>
          <a:prstGeom prst="rect">
            <a:avLst/>
          </a:prstGeom>
          <a:noFill/>
        </p:spPr>
        <p:txBody>
          <a:bodyPr wrap="square" lIns="91440" tIns="45720" rIns="91440" bIns="45720" rtlCol="0" anchor="t">
            <a:spAutoFit/>
          </a:bodyPr>
          <a:lstStyle/>
          <a:p>
            <a:r>
              <a:rPr lang="en-US" sz="1200" i="1">
                <a:latin typeface="Calibri"/>
                <a:cs typeface="Arial"/>
              </a:rPr>
              <a:t>Max discharge temp of </a:t>
            </a:r>
            <a:r>
              <a:rPr lang="en-US" sz="1200" i="1">
                <a:solidFill>
                  <a:srgbClr val="000000"/>
                </a:solidFill>
                <a:latin typeface="Calibri"/>
                <a:cs typeface="Arial"/>
              </a:rPr>
              <a:t>~</a:t>
            </a:r>
            <a:r>
              <a:rPr lang="en-US" sz="1200" i="1" u="sng">
                <a:solidFill>
                  <a:schemeClr val="accent2">
                    <a:lumMod val="75000"/>
                  </a:schemeClr>
                </a:solidFill>
                <a:latin typeface="Calibri"/>
                <a:cs typeface="Arial"/>
              </a:rPr>
              <a:t>140 degrees</a:t>
            </a:r>
          </a:p>
        </p:txBody>
      </p:sp>
      <p:sp>
        <p:nvSpPr>
          <p:cNvPr id="58" name="TextBox 57">
            <a:extLst>
              <a:ext uri="{FF2B5EF4-FFF2-40B4-BE49-F238E27FC236}">
                <a16:creationId xmlns:a16="http://schemas.microsoft.com/office/drawing/2014/main" id="{BE01FF20-BD5E-4133-AA8B-F1F52F85896A}"/>
              </a:ext>
            </a:extLst>
          </p:cNvPr>
          <p:cNvSpPr txBox="1"/>
          <p:nvPr/>
        </p:nvSpPr>
        <p:spPr>
          <a:xfrm>
            <a:off x="5528983" y="3614827"/>
            <a:ext cx="3285347" cy="461665"/>
          </a:xfrm>
          <a:prstGeom prst="rect">
            <a:avLst/>
          </a:prstGeom>
          <a:noFill/>
        </p:spPr>
        <p:txBody>
          <a:bodyPr wrap="square" rtlCol="0">
            <a:spAutoFit/>
          </a:bodyPr>
          <a:lstStyle/>
          <a:p>
            <a:r>
              <a:rPr lang="en-US" sz="1200" i="1"/>
              <a:t>OA pressurizes space to minimize infiltration and maintain ventilation for IAQ requirements</a:t>
            </a:r>
          </a:p>
        </p:txBody>
      </p:sp>
      <p:sp>
        <p:nvSpPr>
          <p:cNvPr id="59" name="TextBox 58">
            <a:extLst>
              <a:ext uri="{FF2B5EF4-FFF2-40B4-BE49-F238E27FC236}">
                <a16:creationId xmlns:a16="http://schemas.microsoft.com/office/drawing/2014/main" id="{0CD6556B-B7C4-48B1-A80D-5561985C4F3C}"/>
              </a:ext>
            </a:extLst>
          </p:cNvPr>
          <p:cNvSpPr txBox="1"/>
          <p:nvPr/>
        </p:nvSpPr>
        <p:spPr>
          <a:xfrm>
            <a:off x="5553652" y="2944463"/>
            <a:ext cx="3260678" cy="461665"/>
          </a:xfrm>
          <a:prstGeom prst="rect">
            <a:avLst/>
          </a:prstGeom>
          <a:noFill/>
        </p:spPr>
        <p:txBody>
          <a:bodyPr wrap="square" lIns="91440" tIns="45720" rIns="91440" bIns="45720" rtlCol="0" anchor="t">
            <a:spAutoFit/>
          </a:bodyPr>
          <a:lstStyle/>
          <a:p>
            <a:r>
              <a:rPr lang="en-US" sz="1200" i="1">
                <a:latin typeface="Calibri"/>
                <a:cs typeface="Arial"/>
              </a:rPr>
              <a:t>Provide </a:t>
            </a:r>
            <a:r>
              <a:rPr lang="en-US" sz="1200" i="1" u="sng">
                <a:solidFill>
                  <a:schemeClr val="accent2">
                    <a:lumMod val="75000"/>
                  </a:schemeClr>
                </a:solidFill>
                <a:latin typeface="Calibri"/>
                <a:cs typeface="Arial"/>
              </a:rPr>
              <a:t>lowest initial cost </a:t>
            </a:r>
            <a:r>
              <a:rPr lang="en-US" sz="1200" i="1">
                <a:latin typeface="Calibri"/>
                <a:cs typeface="Arial"/>
              </a:rPr>
              <a:t>solution for heating large warehouses and distribution centers</a:t>
            </a:r>
            <a:endParaRPr lang="en-US" sz="1400"/>
          </a:p>
        </p:txBody>
      </p:sp>
    </p:spTree>
    <p:extLst>
      <p:ext uri="{BB962C8B-B14F-4D97-AF65-F5344CB8AC3E}">
        <p14:creationId xmlns:p14="http://schemas.microsoft.com/office/powerpoint/2010/main" val="185082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9E489-8FF7-4977-ABB5-262C544FEBB1}"/>
              </a:ext>
            </a:extLst>
          </p:cNvPr>
          <p:cNvSpPr>
            <a:spLocks noGrp="1"/>
          </p:cNvSpPr>
          <p:nvPr>
            <p:ph type="title"/>
          </p:nvPr>
        </p:nvSpPr>
        <p:spPr/>
        <p:txBody>
          <a:bodyPr/>
          <a:lstStyle/>
          <a:p>
            <a:r>
              <a:rPr lang="en-US" dirty="0"/>
              <a:t>Typical Warehouse Systems</a:t>
            </a:r>
          </a:p>
        </p:txBody>
      </p:sp>
      <p:pic>
        <p:nvPicPr>
          <p:cNvPr id="2050" name="Picture 2" descr="Warehouse Summer Ventilation">
            <a:extLst>
              <a:ext uri="{FF2B5EF4-FFF2-40B4-BE49-F238E27FC236}">
                <a16:creationId xmlns:a16="http://schemas.microsoft.com/office/drawing/2014/main" id="{85FCC159-6E11-4B9E-8F64-41471E008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3" y="779372"/>
            <a:ext cx="4268975" cy="1766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rehouse Space Heating">
            <a:extLst>
              <a:ext uri="{FF2B5EF4-FFF2-40B4-BE49-F238E27FC236}">
                <a16:creationId xmlns:a16="http://schemas.microsoft.com/office/drawing/2014/main" id="{55A5AB67-2B69-43B8-9827-90ABCEADD6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774084"/>
            <a:ext cx="4268975" cy="1766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rehouse Air Circulation">
            <a:extLst>
              <a:ext uri="{FF2B5EF4-FFF2-40B4-BE49-F238E27FC236}">
                <a16:creationId xmlns:a16="http://schemas.microsoft.com/office/drawing/2014/main" id="{5B76F8E5-5E36-416C-90ED-0EFCD01113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53" y="2634410"/>
            <a:ext cx="4268975" cy="17661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rehouse Smoke Exhaust">
            <a:extLst>
              <a:ext uri="{FF2B5EF4-FFF2-40B4-BE49-F238E27FC236}">
                <a16:creationId xmlns:a16="http://schemas.microsoft.com/office/drawing/2014/main" id="{02876686-C386-411C-BAAA-5954CDCA86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199" y="2635026"/>
            <a:ext cx="4268976" cy="1766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99AD86-C35D-4856-AB02-1B265E33E8BF}"/>
              </a:ext>
            </a:extLst>
          </p:cNvPr>
          <p:cNvSpPr txBox="1"/>
          <p:nvPr/>
        </p:nvSpPr>
        <p:spPr>
          <a:xfrm>
            <a:off x="37213" y="782379"/>
            <a:ext cx="1867787" cy="307777"/>
          </a:xfrm>
          <a:prstGeom prst="rect">
            <a:avLst/>
          </a:prstGeom>
          <a:solidFill>
            <a:srgbClr val="004B87"/>
          </a:solidFill>
        </p:spPr>
        <p:txBody>
          <a:bodyPr wrap="square" rtlCol="0">
            <a:spAutoFit/>
          </a:bodyPr>
          <a:lstStyle/>
          <a:p>
            <a:pPr algn="ctr"/>
            <a:r>
              <a:rPr lang="en-US" sz="1400" b="1" dirty="0">
                <a:solidFill>
                  <a:schemeClr val="bg1"/>
                </a:solidFill>
                <a:latin typeface="Arial" panose="020B0604020202020204" pitchFamily="34" charset="0"/>
              </a:rPr>
              <a:t>Summer Ventilation</a:t>
            </a:r>
          </a:p>
        </p:txBody>
      </p:sp>
      <p:sp>
        <p:nvSpPr>
          <p:cNvPr id="9" name="TextBox 8">
            <a:extLst>
              <a:ext uri="{FF2B5EF4-FFF2-40B4-BE49-F238E27FC236}">
                <a16:creationId xmlns:a16="http://schemas.microsoft.com/office/drawing/2014/main" id="{D6A6D6FD-DA62-4554-8AFD-298E0BDA7CA8}"/>
              </a:ext>
            </a:extLst>
          </p:cNvPr>
          <p:cNvSpPr txBox="1"/>
          <p:nvPr/>
        </p:nvSpPr>
        <p:spPr>
          <a:xfrm>
            <a:off x="7449881" y="766873"/>
            <a:ext cx="1467294" cy="307777"/>
          </a:xfrm>
          <a:prstGeom prst="rect">
            <a:avLst/>
          </a:prstGeom>
          <a:solidFill>
            <a:srgbClr val="004B87"/>
          </a:solidFill>
        </p:spPr>
        <p:txBody>
          <a:bodyPr wrap="square" rtlCol="0">
            <a:spAutoFit/>
          </a:bodyPr>
          <a:lstStyle/>
          <a:p>
            <a:pPr algn="ctr"/>
            <a:r>
              <a:rPr lang="en-US" sz="1400" b="1" dirty="0">
                <a:solidFill>
                  <a:schemeClr val="bg1"/>
                </a:solidFill>
                <a:latin typeface="Arial" panose="020B0604020202020204" pitchFamily="34" charset="0"/>
              </a:rPr>
              <a:t>Space Heating</a:t>
            </a:r>
          </a:p>
        </p:txBody>
      </p:sp>
      <p:sp>
        <p:nvSpPr>
          <p:cNvPr id="10" name="TextBox 9">
            <a:extLst>
              <a:ext uri="{FF2B5EF4-FFF2-40B4-BE49-F238E27FC236}">
                <a16:creationId xmlns:a16="http://schemas.microsoft.com/office/drawing/2014/main" id="{FC8C09ED-0C64-48BC-AE42-8594292C95EF}"/>
              </a:ext>
            </a:extLst>
          </p:cNvPr>
          <p:cNvSpPr txBox="1"/>
          <p:nvPr/>
        </p:nvSpPr>
        <p:spPr>
          <a:xfrm>
            <a:off x="7315200" y="4094262"/>
            <a:ext cx="1601975" cy="307777"/>
          </a:xfrm>
          <a:prstGeom prst="rect">
            <a:avLst/>
          </a:prstGeom>
          <a:solidFill>
            <a:srgbClr val="004B87"/>
          </a:solidFill>
        </p:spPr>
        <p:txBody>
          <a:bodyPr wrap="square" rtlCol="0">
            <a:spAutoFit/>
          </a:bodyPr>
          <a:lstStyle/>
          <a:p>
            <a:pPr algn="ctr"/>
            <a:r>
              <a:rPr lang="en-US" sz="1400" b="1" dirty="0">
                <a:solidFill>
                  <a:schemeClr val="bg1"/>
                </a:solidFill>
                <a:latin typeface="Arial" panose="020B0604020202020204" pitchFamily="34" charset="0"/>
              </a:rPr>
              <a:t>Smoke Exhaust</a:t>
            </a:r>
          </a:p>
        </p:txBody>
      </p:sp>
      <p:sp>
        <p:nvSpPr>
          <p:cNvPr id="11" name="TextBox 10">
            <a:extLst>
              <a:ext uri="{FF2B5EF4-FFF2-40B4-BE49-F238E27FC236}">
                <a16:creationId xmlns:a16="http://schemas.microsoft.com/office/drawing/2014/main" id="{FB6B7A65-7891-4BC6-881C-6747B2C46038}"/>
              </a:ext>
            </a:extLst>
          </p:cNvPr>
          <p:cNvSpPr txBox="1"/>
          <p:nvPr/>
        </p:nvSpPr>
        <p:spPr>
          <a:xfrm>
            <a:off x="5317" y="4094262"/>
            <a:ext cx="1137683" cy="307777"/>
          </a:xfrm>
          <a:prstGeom prst="rect">
            <a:avLst/>
          </a:prstGeom>
          <a:solidFill>
            <a:srgbClr val="004B87"/>
          </a:solidFill>
        </p:spPr>
        <p:txBody>
          <a:bodyPr wrap="square" rtlCol="0">
            <a:spAutoFit/>
          </a:bodyPr>
          <a:lstStyle/>
          <a:p>
            <a:pPr algn="ctr"/>
            <a:r>
              <a:rPr lang="en-US" sz="1400" b="1" dirty="0">
                <a:solidFill>
                  <a:schemeClr val="bg1"/>
                </a:solidFill>
                <a:latin typeface="Arial" panose="020B0604020202020204" pitchFamily="34" charset="0"/>
              </a:rPr>
              <a:t>Circulation</a:t>
            </a:r>
          </a:p>
        </p:txBody>
      </p:sp>
    </p:spTree>
    <p:extLst>
      <p:ext uri="{BB962C8B-B14F-4D97-AF65-F5344CB8AC3E}">
        <p14:creationId xmlns:p14="http://schemas.microsoft.com/office/powerpoint/2010/main" val="865484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a:extLst>
              <a:ext uri="{FF2B5EF4-FFF2-40B4-BE49-F238E27FC236}">
                <a16:creationId xmlns:a16="http://schemas.microsoft.com/office/drawing/2014/main" id="{FCE695D2-A0DE-4EC2-B961-DFE704CD0258}"/>
              </a:ext>
            </a:extLst>
          </p:cNvPr>
          <p:cNvSpPr>
            <a:spLocks noGrp="1"/>
          </p:cNvSpPr>
          <p:nvPr>
            <p:ph type="title"/>
          </p:nvPr>
        </p:nvSpPr>
        <p:spPr>
          <a:xfrm>
            <a:off x="462246" y="252894"/>
            <a:ext cx="8229600" cy="457200"/>
          </a:xfrm>
        </p:spPr>
        <p:txBody>
          <a:bodyPr>
            <a:noAutofit/>
          </a:bodyPr>
          <a:lstStyle/>
          <a:p>
            <a:r>
              <a:rPr lang="en-US" altLang="en-US" sz="2800" dirty="0">
                <a:latin typeface="Arial" panose="020B0604020202020204" pitchFamily="34" charset="0"/>
                <a:cs typeface="Arial" panose="020B0604020202020204" pitchFamily="34" charset="0"/>
              </a:rPr>
              <a:t>MUA with Forward Curve Blower</a:t>
            </a:r>
          </a:p>
        </p:txBody>
      </p:sp>
      <p:sp>
        <p:nvSpPr>
          <p:cNvPr id="11" name="Text Placeholder 10">
            <a:extLst>
              <a:ext uri="{FF2B5EF4-FFF2-40B4-BE49-F238E27FC236}">
                <a16:creationId xmlns:a16="http://schemas.microsoft.com/office/drawing/2014/main" id="{16360F93-2575-41D5-A55C-430ED1891B47}"/>
              </a:ext>
            </a:extLst>
          </p:cNvPr>
          <p:cNvSpPr>
            <a:spLocks noGrp="1"/>
          </p:cNvSpPr>
          <p:nvPr>
            <p:ph idx="1"/>
          </p:nvPr>
        </p:nvSpPr>
        <p:spPr>
          <a:xfrm>
            <a:off x="457200" y="826771"/>
            <a:ext cx="8229600" cy="3371849"/>
          </a:xfrm>
        </p:spPr>
        <p:txBody>
          <a:bodyPr/>
          <a:lstStyle/>
          <a:p>
            <a:r>
              <a:rPr lang="en-US" altLang="en-US" sz="2000" dirty="0">
                <a:solidFill>
                  <a:schemeClr val="tx1"/>
                </a:solidFill>
                <a:latin typeface="Arial" panose="020B0604020202020204" pitchFamily="34" charset="0"/>
                <a:cs typeface="Arial" panose="020B0604020202020204" pitchFamily="34" charset="0"/>
              </a:rPr>
              <a:t>Estimating (specifically over-estimating) external static pressure happens </a:t>
            </a:r>
            <a:r>
              <a:rPr lang="en-US" altLang="en-US" sz="2000" i="1" u="sng" dirty="0">
                <a:solidFill>
                  <a:schemeClr val="tx1"/>
                </a:solidFill>
                <a:latin typeface="Arial" panose="020B0604020202020204" pitchFamily="34" charset="0"/>
                <a:cs typeface="Arial" panose="020B0604020202020204" pitchFamily="34" charset="0"/>
              </a:rPr>
              <a:t>all the time</a:t>
            </a:r>
            <a:endParaRPr lang="en-US" altLang="en-US" sz="2000" i="1" dirty="0">
              <a:solidFill>
                <a:schemeClr val="tx1"/>
              </a:solidFill>
              <a:latin typeface="Arial" panose="020B0604020202020204" pitchFamily="34" charset="0"/>
              <a:cs typeface="Arial" panose="020B0604020202020204" pitchFamily="34" charset="0"/>
            </a:endParaRPr>
          </a:p>
          <a:p>
            <a:pPr marL="742950" lvl="2" indent="-342900"/>
            <a:r>
              <a:rPr lang="en-US" altLang="en-US" sz="1800" dirty="0">
                <a:latin typeface="Arial" panose="020B0604020202020204" pitchFamily="34" charset="0"/>
                <a:cs typeface="Arial" panose="020B0604020202020204" pitchFamily="34" charset="0"/>
              </a:rPr>
              <a:t>Contingencies for filter loading, duct design / system effects, belt slip / stretching</a:t>
            </a:r>
          </a:p>
          <a:p>
            <a:pPr marL="742950" lvl="2" indent="-342900"/>
            <a:r>
              <a:rPr lang="en-US" altLang="en-US" sz="1800" dirty="0">
                <a:latin typeface="Arial" panose="020B0604020202020204" pitchFamily="34" charset="0"/>
                <a:cs typeface="Arial" panose="020B0604020202020204" pitchFamily="34" charset="0"/>
              </a:rPr>
              <a:t>Solution to moving too much air? </a:t>
            </a:r>
          </a:p>
          <a:p>
            <a:pPr lvl="1"/>
            <a:endParaRPr lang="en-US" altLang="en-US" dirty="0">
              <a:latin typeface="Arial" panose="020B0604020202020204" pitchFamily="34" charset="0"/>
              <a:cs typeface="Arial" panose="020B0604020202020204" pitchFamily="34" charset="0"/>
            </a:endParaRPr>
          </a:p>
          <a:p>
            <a:pPr lvl="1"/>
            <a:endParaRPr lang="en-US" altLang="en-US" dirty="0">
              <a:solidFill>
                <a:schemeClr val="tx1"/>
              </a:solidFill>
              <a:latin typeface="Arial" panose="020B0604020202020204" pitchFamily="34" charset="0"/>
              <a:cs typeface="Arial" panose="020B0604020202020204" pitchFamily="34" charset="0"/>
            </a:endParaRPr>
          </a:p>
          <a:p>
            <a:pPr lvl="1"/>
            <a:endParaRPr lang="en-US" altLang="en-US" dirty="0">
              <a:latin typeface="Arial" panose="020B0604020202020204" pitchFamily="34" charset="0"/>
              <a:cs typeface="Arial" panose="020B0604020202020204" pitchFamily="34" charset="0"/>
            </a:endParaRPr>
          </a:p>
          <a:p>
            <a:pPr lvl="1"/>
            <a:endParaRPr lang="en-US" altLang="en-US" dirty="0">
              <a:solidFill>
                <a:schemeClr val="tx1"/>
              </a:solidFill>
              <a:latin typeface="Arial" panose="020B0604020202020204" pitchFamily="34" charset="0"/>
              <a:cs typeface="Arial" panose="020B0604020202020204" pitchFamily="34" charset="0"/>
            </a:endParaRPr>
          </a:p>
          <a:p>
            <a:pPr lvl="1"/>
            <a:endParaRPr lang="en-US" altLang="en-US" dirty="0">
              <a:latin typeface="Arial" panose="020B0604020202020204" pitchFamily="34" charset="0"/>
              <a:cs typeface="Arial" panose="020B0604020202020204" pitchFamily="34" charset="0"/>
            </a:endParaRPr>
          </a:p>
          <a:p>
            <a:pPr lvl="1"/>
            <a:endParaRPr lang="en-US" altLang="en-US" dirty="0">
              <a:solidFill>
                <a:schemeClr val="tx1"/>
              </a:solidFill>
              <a:latin typeface="Arial" panose="020B0604020202020204" pitchFamily="34" charset="0"/>
              <a:cs typeface="Arial" panose="020B0604020202020204" pitchFamily="34" charset="0"/>
            </a:endParaRPr>
          </a:p>
        </p:txBody>
      </p:sp>
      <p:pic>
        <p:nvPicPr>
          <p:cNvPr id="143364" name="Picture 4" descr="Quick Detachable Bushed Bore Standard V-Belt Pulley, For V-Belt Section: 4L, 5L, A, AX, B, BX ">
            <a:extLst>
              <a:ext uri="{FF2B5EF4-FFF2-40B4-BE49-F238E27FC236}">
                <a16:creationId xmlns:a16="http://schemas.microsoft.com/office/drawing/2014/main" id="{B1C10B49-454A-458E-AEAE-A257BEE57F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987" y="2961366"/>
            <a:ext cx="1414905" cy="121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892B8B8F-0B83-408B-A3D1-B63CF95D3A84}"/>
              </a:ext>
            </a:extLst>
          </p:cNvPr>
          <p:cNvGrpSpPr/>
          <p:nvPr/>
        </p:nvGrpSpPr>
        <p:grpSpPr>
          <a:xfrm>
            <a:off x="5084561" y="2237306"/>
            <a:ext cx="3846076" cy="1922458"/>
            <a:chOff x="5223448" y="2107620"/>
            <a:chExt cx="3846076" cy="1922458"/>
          </a:xfrm>
        </p:grpSpPr>
        <p:pic>
          <p:nvPicPr>
            <p:cNvPr id="143362" name="Picture 2" descr="Related image">
              <a:extLst>
                <a:ext uri="{FF2B5EF4-FFF2-40B4-BE49-F238E27FC236}">
                  <a16:creationId xmlns:a16="http://schemas.microsoft.com/office/drawing/2014/main" id="{A32603AB-92E7-4D0D-AD7F-591B1ED996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3448" y="2107620"/>
              <a:ext cx="3846076" cy="192245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41F958A5-7887-4C19-B1E1-349DE20D15C1}"/>
                </a:ext>
              </a:extLst>
            </p:cNvPr>
            <p:cNvSpPr/>
            <p:nvPr/>
          </p:nvSpPr>
          <p:spPr>
            <a:xfrm>
              <a:off x="6197401" y="2949180"/>
              <a:ext cx="373218"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91B1564F-9E5F-447E-A683-EA34CDFA4B48}"/>
                </a:ext>
              </a:extLst>
            </p:cNvPr>
            <p:cNvSpPr/>
            <p:nvPr/>
          </p:nvSpPr>
          <p:spPr>
            <a:xfrm>
              <a:off x="5644002" y="2632471"/>
              <a:ext cx="373218"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576099D-B9D4-4E6B-9D04-11E815F09BC8}"/>
                </a:ext>
              </a:extLst>
            </p:cNvPr>
            <p:cNvSpPr/>
            <p:nvPr/>
          </p:nvSpPr>
          <p:spPr>
            <a:xfrm>
              <a:off x="7563829" y="2546208"/>
              <a:ext cx="373218"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7BFF3CC9-E49E-433D-BB6B-08B89D74D38D}"/>
                </a:ext>
              </a:extLst>
            </p:cNvPr>
            <p:cNvSpPr/>
            <p:nvPr/>
          </p:nvSpPr>
          <p:spPr>
            <a:xfrm>
              <a:off x="6876331" y="2381250"/>
              <a:ext cx="373218"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8421AD12-0EBD-403C-B604-C52D1AB50891}"/>
                </a:ext>
              </a:extLst>
            </p:cNvPr>
            <p:cNvSpPr/>
            <p:nvPr/>
          </p:nvSpPr>
          <p:spPr>
            <a:xfrm>
              <a:off x="8079997" y="2381250"/>
              <a:ext cx="373218"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EF45927B-2395-4863-9408-15C73AE6D740}"/>
                </a:ext>
              </a:extLst>
            </p:cNvPr>
            <p:cNvSpPr/>
            <p:nvPr/>
          </p:nvSpPr>
          <p:spPr>
            <a:xfrm>
              <a:off x="7505108" y="2264555"/>
              <a:ext cx="373218"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3" descr="A picture containing indoor, device&#10;&#10;Description automatically generated">
            <a:extLst>
              <a:ext uri="{FF2B5EF4-FFF2-40B4-BE49-F238E27FC236}">
                <a16:creationId xmlns:a16="http://schemas.microsoft.com/office/drawing/2014/main" id="{C96E5210-4737-4A86-9AEA-C8AD00F1F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41" y="2588551"/>
            <a:ext cx="3204829" cy="1788696"/>
          </a:xfrm>
          <a:prstGeom prst="rect">
            <a:avLst/>
          </a:prstGeom>
        </p:spPr>
      </p:pic>
    </p:spTree>
    <p:extLst>
      <p:ext uri="{BB962C8B-B14F-4D97-AF65-F5344CB8AC3E}">
        <p14:creationId xmlns:p14="http://schemas.microsoft.com/office/powerpoint/2010/main" val="296546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33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0252-13FE-4F68-AD11-47C1A1FAA282}"/>
              </a:ext>
            </a:extLst>
          </p:cNvPr>
          <p:cNvSpPr>
            <a:spLocks noGrp="1"/>
          </p:cNvSpPr>
          <p:nvPr>
            <p:ph type="title"/>
          </p:nvPr>
        </p:nvSpPr>
        <p:spPr/>
        <p:txBody>
          <a:bodyPr/>
          <a:lstStyle/>
          <a:p>
            <a:r>
              <a:rPr lang="en-US" dirty="0"/>
              <a:t>MUA with Mixed Flow Wheel</a:t>
            </a:r>
          </a:p>
        </p:txBody>
      </p:sp>
      <p:sp>
        <p:nvSpPr>
          <p:cNvPr id="3" name="Content Placeholder 2">
            <a:extLst>
              <a:ext uri="{FF2B5EF4-FFF2-40B4-BE49-F238E27FC236}">
                <a16:creationId xmlns:a16="http://schemas.microsoft.com/office/drawing/2014/main" id="{D737F27D-A832-4675-8E43-6D8B1AE365D3}"/>
              </a:ext>
            </a:extLst>
          </p:cNvPr>
          <p:cNvSpPr>
            <a:spLocks noGrp="1"/>
          </p:cNvSpPr>
          <p:nvPr>
            <p:ph idx="1"/>
          </p:nvPr>
        </p:nvSpPr>
        <p:spPr>
          <a:xfrm>
            <a:off x="367742" y="800103"/>
            <a:ext cx="5123329" cy="3371849"/>
          </a:xfrm>
        </p:spPr>
        <p:txBody>
          <a:bodyPr/>
          <a:lstStyle/>
          <a:p>
            <a:r>
              <a:rPr lang="en-US" sz="1800" dirty="0"/>
              <a:t>Hybrid impeller that has the best characteristics of an inline prop and centrifugal wheel</a:t>
            </a:r>
          </a:p>
          <a:p>
            <a:r>
              <a:rPr lang="en-US" sz="1800" dirty="0"/>
              <a:t>Non-overloading wheel design vs. forward curve/squirrel cage</a:t>
            </a:r>
          </a:p>
          <a:p>
            <a:r>
              <a:rPr lang="en-US" sz="1800" dirty="0"/>
              <a:t>Efficient, low sound, best performing wheel</a:t>
            </a:r>
          </a:p>
          <a:p>
            <a:endParaRPr lang="en-US" dirty="0"/>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90CF9EF-D6FF-48A5-8934-81D2CA2FAAB9}"/>
              </a:ext>
            </a:extLst>
          </p:cNvPr>
          <p:cNvSpPr>
            <a:spLocks noGrp="1"/>
          </p:cNvSpPr>
          <p:nvPr>
            <p:ph type="sldNum" sz="quarter" idx="10"/>
          </p:nvPr>
        </p:nvSpPr>
        <p:spPr/>
        <p:txBody>
          <a:bodyPr/>
          <a:lstStyle/>
          <a:p>
            <a:pPr>
              <a:defRPr/>
            </a:pPr>
            <a:fld id="{727AD1AA-9104-412F-84AD-2AF7E4E5252C}" type="slidenum">
              <a:rPr lang="en-US" smtClean="0">
                <a:solidFill>
                  <a:prstClr val="white"/>
                </a:solidFill>
              </a:rPr>
              <a:pPr>
                <a:defRPr/>
              </a:pPr>
              <a:t>21</a:t>
            </a:fld>
            <a:endParaRPr lang="en-US" sz="1050">
              <a:solidFill>
                <a:prstClr val="white"/>
              </a:solidFill>
            </a:endParaRPr>
          </a:p>
        </p:txBody>
      </p:sp>
      <p:pic>
        <p:nvPicPr>
          <p:cNvPr id="8" name="Picture 4">
            <a:extLst>
              <a:ext uri="{FF2B5EF4-FFF2-40B4-BE49-F238E27FC236}">
                <a16:creationId xmlns:a16="http://schemas.microsoft.com/office/drawing/2014/main" id="{58AFAEF0-7430-4D8E-BFA0-97BC2DEFAC2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8029" y="800103"/>
            <a:ext cx="3760452" cy="1901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https://portal.greenheck.com/irj/go/km/docs/ImageBank/GFC/Renderings/Accessories/Prop-TBI.png">
            <a:extLst>
              <a:ext uri="{FF2B5EF4-FFF2-40B4-BE49-F238E27FC236}">
                <a16:creationId xmlns:a16="http://schemas.microsoft.com/office/drawing/2014/main" id="{C27D0203-51DD-484F-8FD8-531B245CF2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955" y="2701267"/>
            <a:ext cx="9842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A5E21EFF-78E6-45D0-BE66-C5C4C6675641}"/>
              </a:ext>
            </a:extLst>
          </p:cNvPr>
          <p:cNvPicPr>
            <a:picLocks noChangeAspect="1"/>
          </p:cNvPicPr>
          <p:nvPr/>
        </p:nvPicPr>
        <p:blipFill>
          <a:blip r:embed="rId5">
            <a:extLst>
              <a:ext uri="{28A0092B-C50C-407E-A947-70E740481C1C}">
                <a14:useLocalDpi xmlns:a14="http://schemas.microsoft.com/office/drawing/2010/main"/>
              </a:ext>
            </a:extLst>
          </a:blip>
          <a:srcRect t="6567"/>
          <a:stretch>
            <a:fillRect/>
          </a:stretch>
        </p:blipFill>
        <p:spPr bwMode="auto">
          <a:xfrm>
            <a:off x="2929407" y="2862096"/>
            <a:ext cx="2083907" cy="148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portal.greenheck.com/irj/go/km/docs/ImageBank/GFC/Renderings/Accessories/mixed-flow-airflow.png">
            <a:extLst>
              <a:ext uri="{FF2B5EF4-FFF2-40B4-BE49-F238E27FC236}">
                <a16:creationId xmlns:a16="http://schemas.microsoft.com/office/drawing/2014/main" id="{13D24F77-6AF8-44B8-9668-B7824D2583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73441" y="2862095"/>
            <a:ext cx="1975068" cy="148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58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6BF57-8B9E-4DFE-A721-78864E811E61}"/>
              </a:ext>
            </a:extLst>
          </p:cNvPr>
          <p:cNvSpPr>
            <a:spLocks noGrp="1"/>
          </p:cNvSpPr>
          <p:nvPr>
            <p:ph type="title"/>
          </p:nvPr>
        </p:nvSpPr>
        <p:spPr/>
        <p:txBody>
          <a:bodyPr/>
          <a:lstStyle/>
          <a:p>
            <a:r>
              <a:rPr lang="en-US" sz="2800" dirty="0">
                <a:solidFill>
                  <a:srgbClr val="1F497D"/>
                </a:solidFill>
              </a:rPr>
              <a:t>Warehouse Example</a:t>
            </a:r>
          </a:p>
        </p:txBody>
      </p:sp>
      <p:sp>
        <p:nvSpPr>
          <p:cNvPr id="4" name="Text Placeholder 3">
            <a:extLst>
              <a:ext uri="{FF2B5EF4-FFF2-40B4-BE49-F238E27FC236}">
                <a16:creationId xmlns:a16="http://schemas.microsoft.com/office/drawing/2014/main" id="{2E5BD84E-4C7F-44CD-A315-33B6847C3640}"/>
              </a:ext>
            </a:extLst>
          </p:cNvPr>
          <p:cNvSpPr>
            <a:spLocks noGrp="1"/>
          </p:cNvSpPr>
          <p:nvPr>
            <p:ph type="body" sz="quarter" idx="11"/>
          </p:nvPr>
        </p:nvSpPr>
        <p:spPr>
          <a:xfrm>
            <a:off x="0" y="1434083"/>
            <a:ext cx="4582954" cy="2324697"/>
          </a:xfrm>
        </p:spPr>
        <p:txBody>
          <a:bodyPr>
            <a:normAutofit fontScale="62500" lnSpcReduction="20000"/>
          </a:bodyPr>
          <a:lstStyle/>
          <a:p>
            <a:pPr marL="0" indent="0" algn="ctr">
              <a:spcAft>
                <a:spcPts val="600"/>
              </a:spcAft>
              <a:buNone/>
            </a:pPr>
            <a:r>
              <a:rPr lang="en-US" sz="3200" b="1" u="sng" dirty="0"/>
              <a:t>Design Parameters</a:t>
            </a:r>
          </a:p>
          <a:p>
            <a:pPr>
              <a:spcAft>
                <a:spcPts val="600"/>
              </a:spcAft>
            </a:pPr>
            <a:r>
              <a:rPr lang="en-US" sz="2500" dirty="0"/>
              <a:t>420,000 ft</a:t>
            </a:r>
            <a:r>
              <a:rPr lang="en-US" sz="2500" baseline="30000" dirty="0"/>
              <a:t>2 </a:t>
            </a:r>
            <a:r>
              <a:rPr lang="en-US" sz="2500" dirty="0"/>
              <a:t>mixed-use warehouse and garage</a:t>
            </a:r>
          </a:p>
          <a:p>
            <a:pPr>
              <a:spcAft>
                <a:spcPts val="600"/>
              </a:spcAft>
            </a:pPr>
            <a:r>
              <a:rPr lang="en-US" sz="2500" dirty="0"/>
              <a:t>MUA run at low speed for space heating</a:t>
            </a:r>
          </a:p>
          <a:p>
            <a:pPr>
              <a:spcAft>
                <a:spcPts val="600"/>
              </a:spcAft>
            </a:pPr>
            <a:r>
              <a:rPr lang="en-US" sz="2500" dirty="0"/>
              <a:t>Two speed exhaust and MUA to meet minimum ventilation and demand control ventilation (CO &amp; NO2)</a:t>
            </a:r>
          </a:p>
          <a:p>
            <a:pPr>
              <a:spcAft>
                <a:spcPts val="600"/>
              </a:spcAft>
            </a:pPr>
            <a:r>
              <a:rPr lang="en-US" sz="2500" dirty="0"/>
              <a:t>Quantity 18 DGX-H35’s at 18,000 CFM</a:t>
            </a:r>
            <a:endParaRPr lang="en-US" sz="2000" dirty="0"/>
          </a:p>
          <a:p>
            <a:endParaRPr lang="en-US" dirty="0"/>
          </a:p>
        </p:txBody>
      </p:sp>
      <p:pic>
        <p:nvPicPr>
          <p:cNvPr id="77" name="Picture 76">
            <a:extLst>
              <a:ext uri="{FF2B5EF4-FFF2-40B4-BE49-F238E27FC236}">
                <a16:creationId xmlns:a16="http://schemas.microsoft.com/office/drawing/2014/main" id="{A412D47B-97BF-4119-8E6B-37F8C7586225}"/>
              </a:ext>
            </a:extLst>
          </p:cNvPr>
          <p:cNvPicPr>
            <a:picLocks noChangeAspect="1"/>
          </p:cNvPicPr>
          <p:nvPr/>
        </p:nvPicPr>
        <p:blipFill>
          <a:blip r:embed="rId3"/>
          <a:stretch>
            <a:fillRect/>
          </a:stretch>
        </p:blipFill>
        <p:spPr>
          <a:xfrm>
            <a:off x="7696200" y="171450"/>
            <a:ext cx="1219200" cy="933797"/>
          </a:xfrm>
          <a:prstGeom prst="rect">
            <a:avLst/>
          </a:prstGeom>
        </p:spPr>
      </p:pic>
      <p:graphicFrame>
        <p:nvGraphicFramePr>
          <p:cNvPr id="78" name="Table 4">
            <a:extLst>
              <a:ext uri="{FF2B5EF4-FFF2-40B4-BE49-F238E27FC236}">
                <a16:creationId xmlns:a16="http://schemas.microsoft.com/office/drawing/2014/main" id="{E7FA2FA4-8011-4009-8981-AE3A9B3F870B}"/>
              </a:ext>
            </a:extLst>
          </p:cNvPr>
          <p:cNvGraphicFramePr>
            <a:graphicFrameLocks noGrp="1"/>
          </p:cNvGraphicFramePr>
          <p:nvPr>
            <p:extLst>
              <p:ext uri="{D42A27DB-BD31-4B8C-83A1-F6EECF244321}">
                <p14:modId xmlns:p14="http://schemas.microsoft.com/office/powerpoint/2010/main" val="200851123"/>
              </p:ext>
            </p:extLst>
          </p:nvPr>
        </p:nvGraphicFramePr>
        <p:xfrm>
          <a:off x="4572000" y="1390054"/>
          <a:ext cx="4506754" cy="2178693"/>
        </p:xfrm>
        <a:graphic>
          <a:graphicData uri="http://schemas.openxmlformats.org/drawingml/2006/table">
            <a:tbl>
              <a:tblPr firstRow="1" bandRow="1">
                <a:tableStyleId>{5C22544A-7EE6-4342-B048-85BDC9FD1C3A}</a:tableStyleId>
              </a:tblPr>
              <a:tblGrid>
                <a:gridCol w="1588677">
                  <a:extLst>
                    <a:ext uri="{9D8B030D-6E8A-4147-A177-3AD203B41FA5}">
                      <a16:colId xmlns:a16="http://schemas.microsoft.com/office/drawing/2014/main" val="1769263573"/>
                    </a:ext>
                  </a:extLst>
                </a:gridCol>
                <a:gridCol w="1419605">
                  <a:extLst>
                    <a:ext uri="{9D8B030D-6E8A-4147-A177-3AD203B41FA5}">
                      <a16:colId xmlns:a16="http://schemas.microsoft.com/office/drawing/2014/main" val="1092754122"/>
                    </a:ext>
                  </a:extLst>
                </a:gridCol>
                <a:gridCol w="1498472">
                  <a:extLst>
                    <a:ext uri="{9D8B030D-6E8A-4147-A177-3AD203B41FA5}">
                      <a16:colId xmlns:a16="http://schemas.microsoft.com/office/drawing/2014/main" val="774571764"/>
                    </a:ext>
                  </a:extLst>
                </a:gridCol>
              </a:tblGrid>
              <a:tr h="313080">
                <a:tc>
                  <a:txBody>
                    <a:bodyPr/>
                    <a:lstStyle/>
                    <a:p>
                      <a:pPr algn="ctr"/>
                      <a:r>
                        <a:rPr lang="en-US" sz="1000" dirty="0"/>
                        <a:t>Categories</a:t>
                      </a:r>
                    </a:p>
                  </a:txBody>
                  <a:tcPr marL="68580" marR="68580" marT="34290" marB="34290" anchor="ctr"/>
                </a:tc>
                <a:tc>
                  <a:txBody>
                    <a:bodyPr/>
                    <a:lstStyle/>
                    <a:p>
                      <a:pPr algn="ctr"/>
                      <a:r>
                        <a:rPr lang="en-US" sz="1000" dirty="0"/>
                        <a:t>DGX-122-H35</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DGX-P130-H35-MF2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82425897"/>
                  </a:ext>
                </a:extLst>
              </a:tr>
              <a:tr h="308791">
                <a:tc>
                  <a:txBody>
                    <a:bodyPr/>
                    <a:lstStyle/>
                    <a:p>
                      <a:pPr algn="ctr"/>
                      <a:r>
                        <a:rPr lang="en-US" sz="1000" dirty="0"/>
                        <a:t>Supply Fan Type</a:t>
                      </a:r>
                    </a:p>
                  </a:txBody>
                  <a:tcPr marL="68580" marR="68580" marT="34290" marB="34290" anchor="ctr"/>
                </a:tc>
                <a:tc>
                  <a:txBody>
                    <a:bodyPr/>
                    <a:lstStyle/>
                    <a:p>
                      <a:pPr algn="ctr"/>
                      <a:r>
                        <a:rPr lang="en-US" sz="1000" dirty="0"/>
                        <a:t>Forward Curve</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Mixed Flow</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97588775"/>
                  </a:ext>
                </a:extLst>
              </a:tr>
              <a:tr h="308791">
                <a:tc>
                  <a:txBody>
                    <a:bodyPr/>
                    <a:lstStyle/>
                    <a:p>
                      <a:pPr algn="ctr"/>
                      <a:r>
                        <a:rPr lang="en-US" sz="1000" dirty="0"/>
                        <a:t>Operating Power</a:t>
                      </a:r>
                    </a:p>
                  </a:txBody>
                  <a:tcPr marL="68580" marR="68580" marT="34290" marB="34290" anchor="ctr"/>
                </a:tc>
                <a:tc>
                  <a:txBody>
                    <a:bodyPr/>
                    <a:lstStyle/>
                    <a:p>
                      <a:pPr algn="ctr"/>
                      <a:r>
                        <a:rPr lang="en-US" sz="1000" dirty="0"/>
                        <a:t>14.86 hp</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7.83 hp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27629980"/>
                  </a:ext>
                </a:extLst>
              </a:tr>
              <a:tr h="308791">
                <a:tc>
                  <a:txBody>
                    <a:bodyPr/>
                    <a:lstStyle/>
                    <a:p>
                      <a:pPr algn="ctr"/>
                      <a:r>
                        <a:rPr lang="en-US" sz="1000" dirty="0"/>
                        <a:t>Fan Motor Size</a:t>
                      </a:r>
                    </a:p>
                  </a:txBody>
                  <a:tcPr marL="68580" marR="68580" marT="34290" marB="34290" anchor="ctr"/>
                </a:tc>
                <a:tc>
                  <a:txBody>
                    <a:bodyPr/>
                    <a:lstStyle/>
                    <a:p>
                      <a:pPr algn="ctr"/>
                      <a:r>
                        <a:rPr lang="en-US" sz="1000" dirty="0"/>
                        <a:t>20 hp</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10 hp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44647859"/>
                  </a:ext>
                </a:extLst>
              </a:tr>
              <a:tr h="313080">
                <a:tc>
                  <a:txBody>
                    <a:bodyPr/>
                    <a:lstStyle/>
                    <a:p>
                      <a:pPr algn="ctr"/>
                      <a:r>
                        <a:rPr lang="en-US" sz="1000" dirty="0"/>
                        <a:t>Unit Weight</a:t>
                      </a:r>
                    </a:p>
                  </a:txBody>
                  <a:tcPr marL="68580" marR="68580" marT="34290" marB="34290" anchor="ctr"/>
                </a:tc>
                <a:tc>
                  <a:txBody>
                    <a:bodyPr/>
                    <a:lstStyle/>
                    <a:p>
                      <a:pPr algn="ctr"/>
                      <a:r>
                        <a:rPr lang="en-US" sz="1000" dirty="0"/>
                        <a:t>2,904 lbs.</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2,680 lbs.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02727511"/>
                  </a:ext>
                </a:extLst>
              </a:tr>
              <a:tr h="313080">
                <a:tc>
                  <a:txBody>
                    <a:bodyPr/>
                    <a:lstStyle/>
                    <a:p>
                      <a:pPr algn="ctr"/>
                      <a:r>
                        <a:rPr lang="en-US" sz="1000" dirty="0"/>
                        <a:t>Unit Relative Cost</a:t>
                      </a:r>
                    </a:p>
                  </a:txBody>
                  <a:tcPr marL="68580" marR="68580" marT="34290" marB="34290" anchor="ctr"/>
                </a:tc>
                <a:tc>
                  <a:txBody>
                    <a:bodyPr/>
                    <a:lstStyle/>
                    <a:p>
                      <a:pPr algn="ctr"/>
                      <a:r>
                        <a:rPr lang="en-US" sz="1000" dirty="0"/>
                        <a:t>1.00</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0.95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18330519"/>
                  </a:ext>
                </a:extLst>
              </a:tr>
              <a:tr h="313080">
                <a:tc>
                  <a:txBody>
                    <a:bodyPr/>
                    <a:lstStyle/>
                    <a:p>
                      <a:pPr algn="ctr"/>
                      <a:r>
                        <a:rPr lang="en-US" sz="1000" dirty="0"/>
                        <a:t>Est. Annual Electrical Costs</a:t>
                      </a:r>
                    </a:p>
                  </a:txBody>
                  <a:tcPr marL="68580" marR="68580" marT="34290" marB="34290" anchor="ctr"/>
                </a:tc>
                <a:tc>
                  <a:txBody>
                    <a:bodyPr/>
                    <a:lstStyle/>
                    <a:p>
                      <a:pPr algn="ctr"/>
                      <a:r>
                        <a:rPr lang="en-US" sz="1000" dirty="0"/>
                        <a:t>$59,616</a:t>
                      </a:r>
                    </a:p>
                  </a:txBody>
                  <a:tcPr marL="68580" marR="68580" marT="34290" marB="34290" anchor="ctr">
                    <a:lnR w="12700" cap="flat" cmpd="sng" algn="ctr">
                      <a:solidFill>
                        <a:schemeClr val="tx1"/>
                      </a:solidFill>
                      <a:prstDash val="solid"/>
                      <a:round/>
                      <a:headEnd type="none" w="med" len="med"/>
                      <a:tailEnd type="none" w="med" len="med"/>
                    </a:lnR>
                  </a:tcPr>
                </a:tc>
                <a:tc>
                  <a:txBody>
                    <a:bodyPr/>
                    <a:lstStyle/>
                    <a:p>
                      <a:pPr algn="ctr"/>
                      <a:r>
                        <a:rPr lang="en-US" sz="1000" dirty="0"/>
                        <a:t>$31,413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02436"/>
                  </a:ext>
                </a:extLst>
              </a:tr>
            </a:tbl>
          </a:graphicData>
        </a:graphic>
      </p:graphicFrame>
      <p:sp>
        <p:nvSpPr>
          <p:cNvPr id="79" name="TextBox 78">
            <a:extLst>
              <a:ext uri="{FF2B5EF4-FFF2-40B4-BE49-F238E27FC236}">
                <a16:creationId xmlns:a16="http://schemas.microsoft.com/office/drawing/2014/main" id="{10FA4046-EBE1-46F9-AE2F-644857A020CA}"/>
              </a:ext>
            </a:extLst>
          </p:cNvPr>
          <p:cNvSpPr txBox="1"/>
          <p:nvPr/>
        </p:nvSpPr>
        <p:spPr>
          <a:xfrm>
            <a:off x="3965734" y="3588976"/>
            <a:ext cx="5715000" cy="338554"/>
          </a:xfrm>
          <a:prstGeom prst="rect">
            <a:avLst/>
          </a:prstGeom>
          <a:noFill/>
        </p:spPr>
        <p:txBody>
          <a:bodyPr wrap="square" rtlCol="0">
            <a:spAutoFit/>
          </a:bodyPr>
          <a:lstStyle/>
          <a:p>
            <a:pPr algn="ctr"/>
            <a:r>
              <a:rPr lang="en-US" sz="1600" b="1" dirty="0">
                <a:solidFill>
                  <a:srgbClr val="00B050"/>
                </a:solidFill>
              </a:rPr>
              <a:t>$28,203 annual savings in electrical operating costs!</a:t>
            </a:r>
          </a:p>
        </p:txBody>
      </p:sp>
    </p:spTree>
    <p:extLst>
      <p:ext uri="{BB962C8B-B14F-4D97-AF65-F5344CB8AC3E}">
        <p14:creationId xmlns:p14="http://schemas.microsoft.com/office/powerpoint/2010/main" val="174492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D570-2317-4349-8C71-57B0F2518009}"/>
              </a:ext>
            </a:extLst>
          </p:cNvPr>
          <p:cNvSpPr>
            <a:spLocks noGrp="1"/>
          </p:cNvSpPr>
          <p:nvPr>
            <p:ph type="title"/>
          </p:nvPr>
        </p:nvSpPr>
        <p:spPr>
          <a:xfrm>
            <a:off x="457200" y="133350"/>
            <a:ext cx="8229600" cy="457200"/>
          </a:xfrm>
        </p:spPr>
        <p:txBody>
          <a:bodyPr/>
          <a:lstStyle/>
          <a:p>
            <a:r>
              <a:rPr lang="en-US" dirty="0"/>
              <a:t>Air Circulation</a:t>
            </a:r>
          </a:p>
        </p:txBody>
      </p:sp>
      <p:sp>
        <p:nvSpPr>
          <p:cNvPr id="4" name="Slide Number Placeholder 3">
            <a:extLst>
              <a:ext uri="{FF2B5EF4-FFF2-40B4-BE49-F238E27FC236}">
                <a16:creationId xmlns:a16="http://schemas.microsoft.com/office/drawing/2014/main" id="{AE003D8B-C064-4861-8D83-E22B829A2A19}"/>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23</a:t>
            </a:fld>
            <a:endParaRPr lang="en-US" sz="1050">
              <a:solidFill>
                <a:prstClr val="white"/>
              </a:solidFill>
            </a:endParaRPr>
          </a:p>
        </p:txBody>
      </p:sp>
      <p:pic>
        <p:nvPicPr>
          <p:cNvPr id="6" name="Picture 5" descr="A picture containing indoor&#10;&#10;Description automatically generated">
            <a:extLst>
              <a:ext uri="{FF2B5EF4-FFF2-40B4-BE49-F238E27FC236}">
                <a16:creationId xmlns:a16="http://schemas.microsoft.com/office/drawing/2014/main" id="{1246037F-41B7-48D4-A206-5DBEA92FAEB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79476" y="742950"/>
            <a:ext cx="8385048" cy="3465576"/>
          </a:xfrm>
          <a:prstGeom prst="rect">
            <a:avLst/>
          </a:prstGeom>
          <a:solidFill>
            <a:schemeClr val="tx1"/>
          </a:solidFill>
          <a:ln w="6350">
            <a:solidFill>
              <a:schemeClr val="tx1"/>
            </a:solidFill>
          </a:ln>
        </p:spPr>
      </p:pic>
    </p:spTree>
    <p:extLst>
      <p:ext uri="{BB962C8B-B14F-4D97-AF65-F5344CB8AC3E}">
        <p14:creationId xmlns:p14="http://schemas.microsoft.com/office/powerpoint/2010/main" val="1242993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Overhead Fan (HVLS) Benefits</a:t>
            </a:r>
          </a:p>
        </p:txBody>
      </p:sp>
      <p:sp>
        <p:nvSpPr>
          <p:cNvPr id="3" name="Content Placeholder 2"/>
          <p:cNvSpPr>
            <a:spLocks noGrp="1"/>
          </p:cNvSpPr>
          <p:nvPr>
            <p:ph idx="1"/>
          </p:nvPr>
        </p:nvSpPr>
        <p:spPr>
          <a:xfrm>
            <a:off x="457200" y="800103"/>
            <a:ext cx="5029200" cy="3371849"/>
          </a:xfrm>
        </p:spPr>
        <p:txBody>
          <a:bodyPr>
            <a:normAutofit fontScale="92500" lnSpcReduction="10000"/>
          </a:bodyPr>
          <a:lstStyle/>
          <a:p>
            <a:r>
              <a:rPr lang="en-US" sz="1800" dirty="0"/>
              <a:t>Improve occupant comfort &amp; productivity</a:t>
            </a:r>
          </a:p>
          <a:p>
            <a:pPr lvl="1"/>
            <a:r>
              <a:rPr lang="en-US" sz="1400" dirty="0"/>
              <a:t>Evenly distribute air for uniform temperatures</a:t>
            </a:r>
          </a:p>
          <a:p>
            <a:pPr lvl="1"/>
            <a:r>
              <a:rPr lang="en-US" sz="1400" dirty="0"/>
              <a:t>Studies show 1% productivity loss for every 1°F of discomfort</a:t>
            </a:r>
          </a:p>
          <a:p>
            <a:r>
              <a:rPr lang="en-US" sz="1800" dirty="0"/>
              <a:t>Lower first-cost for HVAC</a:t>
            </a:r>
          </a:p>
          <a:p>
            <a:pPr lvl="1"/>
            <a:r>
              <a:rPr lang="en-US" sz="1400" dirty="0"/>
              <a:t>Fans provide cooling effect, reducing the need for A/C</a:t>
            </a:r>
          </a:p>
          <a:p>
            <a:r>
              <a:rPr lang="en-US" sz="1800" dirty="0"/>
              <a:t>Reduce energy costs</a:t>
            </a:r>
          </a:p>
          <a:p>
            <a:pPr lvl="1"/>
            <a:r>
              <a:rPr lang="en-US" sz="1400" dirty="0"/>
              <a:t>Save up to 30% on cooling costs by running A/C less or increasing set point</a:t>
            </a:r>
          </a:p>
          <a:p>
            <a:pPr lvl="1"/>
            <a:r>
              <a:rPr lang="en-US" sz="1400" dirty="0"/>
              <a:t>Save up to 25% on heating costs by conserving heat through destratification </a:t>
            </a:r>
          </a:p>
          <a:p>
            <a:r>
              <a:rPr lang="en-US" sz="1550" dirty="0"/>
              <a:t>All Greenheck AMPLIFY overhead fans are </a:t>
            </a:r>
            <a:r>
              <a:rPr lang="en-US" sz="1550" u="sng" dirty="0"/>
              <a:t>AMCA certified</a:t>
            </a:r>
          </a:p>
          <a:p>
            <a:r>
              <a:rPr lang="en-US" sz="1500" dirty="0"/>
              <a:t>Performance based selections and data you can trust</a:t>
            </a:r>
          </a:p>
          <a:p>
            <a:pPr lvl="1"/>
            <a:endParaRPr lang="en-US" sz="1400" dirty="0"/>
          </a:p>
          <a:p>
            <a:pPr lvl="1"/>
            <a:endParaRPr lang="en-US" sz="1400" dirty="0"/>
          </a:p>
          <a:p>
            <a:pPr lvl="1"/>
            <a:endParaRPr lang="en-US" sz="1400" dirty="0"/>
          </a:p>
        </p:txBody>
      </p:sp>
      <p:pic>
        <p:nvPicPr>
          <p:cNvPr id="7" name="Picture 6" descr="A picture containing indoor&#10;&#10;Description automatically generated">
            <a:extLst>
              <a:ext uri="{FF2B5EF4-FFF2-40B4-BE49-F238E27FC236}">
                <a16:creationId xmlns:a16="http://schemas.microsoft.com/office/drawing/2014/main" id="{48ED50C8-EC5E-4420-92D3-75FA3A47D7E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486400" y="2221329"/>
            <a:ext cx="3430524" cy="1408176"/>
          </a:xfrm>
          <a:prstGeom prst="rect">
            <a:avLst/>
          </a:prstGeom>
          <a:solidFill>
            <a:schemeClr val="tx1"/>
          </a:solidFill>
          <a:ln w="6350">
            <a:solidFill>
              <a:schemeClr val="tx1"/>
            </a:solidFill>
          </a:ln>
        </p:spPr>
      </p:pic>
      <p:pic>
        <p:nvPicPr>
          <p:cNvPr id="1026" name="Picture 2">
            <a:extLst>
              <a:ext uri="{FF2B5EF4-FFF2-40B4-BE49-F238E27FC236}">
                <a16:creationId xmlns:a16="http://schemas.microsoft.com/office/drawing/2014/main" id="{D62183AE-95DA-4CFD-A68B-EB430E01B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081887"/>
            <a:ext cx="1749597" cy="97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9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25336" y="1895887"/>
            <a:ext cx="2898969" cy="2180046"/>
          </a:xfrm>
          <a:custGeom>
            <a:avLst/>
            <a:gdLst>
              <a:gd name="connsiteX0" fmla="*/ 0 w 2898648"/>
              <a:gd name="connsiteY0" fmla="*/ 0 h 2615184"/>
              <a:gd name="connsiteX1" fmla="*/ 2898648 w 2898648"/>
              <a:gd name="connsiteY1" fmla="*/ 0 h 2615184"/>
              <a:gd name="connsiteX2" fmla="*/ 2898648 w 2898648"/>
              <a:gd name="connsiteY2" fmla="*/ 2615184 h 2615184"/>
              <a:gd name="connsiteX3" fmla="*/ 0 w 2898648"/>
              <a:gd name="connsiteY3" fmla="*/ 2615184 h 2615184"/>
              <a:gd name="connsiteX4" fmla="*/ 0 w 2898648"/>
              <a:gd name="connsiteY4" fmla="*/ 0 h 2615184"/>
              <a:gd name="connsiteX0" fmla="*/ 0 w 2898648"/>
              <a:gd name="connsiteY0" fmla="*/ 1393372 h 2615184"/>
              <a:gd name="connsiteX1" fmla="*/ 2898648 w 2898648"/>
              <a:gd name="connsiteY1" fmla="*/ 0 h 2615184"/>
              <a:gd name="connsiteX2" fmla="*/ 2898648 w 2898648"/>
              <a:gd name="connsiteY2" fmla="*/ 2615184 h 2615184"/>
              <a:gd name="connsiteX3" fmla="*/ 0 w 2898648"/>
              <a:gd name="connsiteY3" fmla="*/ 2615184 h 2615184"/>
              <a:gd name="connsiteX4" fmla="*/ 0 w 2898648"/>
              <a:gd name="connsiteY4" fmla="*/ 1393372 h 2615184"/>
              <a:gd name="connsiteX0" fmla="*/ 0 w 2898648"/>
              <a:gd name="connsiteY0" fmla="*/ 791029 h 2012841"/>
              <a:gd name="connsiteX1" fmla="*/ 2898648 w 2898648"/>
              <a:gd name="connsiteY1" fmla="*/ 0 h 2012841"/>
              <a:gd name="connsiteX2" fmla="*/ 2898648 w 2898648"/>
              <a:gd name="connsiteY2" fmla="*/ 2012841 h 2012841"/>
              <a:gd name="connsiteX3" fmla="*/ 0 w 2898648"/>
              <a:gd name="connsiteY3" fmla="*/ 2012841 h 2012841"/>
              <a:gd name="connsiteX4" fmla="*/ 0 w 2898648"/>
              <a:gd name="connsiteY4" fmla="*/ 791029 h 2012841"/>
              <a:gd name="connsiteX0" fmla="*/ 0 w 2905906"/>
              <a:gd name="connsiteY0" fmla="*/ 732971 h 1954783"/>
              <a:gd name="connsiteX1" fmla="*/ 2905906 w 2905906"/>
              <a:gd name="connsiteY1" fmla="*/ 0 h 1954783"/>
              <a:gd name="connsiteX2" fmla="*/ 2898648 w 2905906"/>
              <a:gd name="connsiteY2" fmla="*/ 1954783 h 1954783"/>
              <a:gd name="connsiteX3" fmla="*/ 0 w 2905906"/>
              <a:gd name="connsiteY3" fmla="*/ 1954783 h 1954783"/>
              <a:gd name="connsiteX4" fmla="*/ 0 w 2905906"/>
              <a:gd name="connsiteY4" fmla="*/ 732971 h 1954783"/>
              <a:gd name="connsiteX0" fmla="*/ 0 w 2899346"/>
              <a:gd name="connsiteY0" fmla="*/ 732971 h 1954783"/>
              <a:gd name="connsiteX1" fmla="*/ 2898648 w 2899346"/>
              <a:gd name="connsiteY1" fmla="*/ 0 h 1954783"/>
              <a:gd name="connsiteX2" fmla="*/ 2898648 w 2899346"/>
              <a:gd name="connsiteY2" fmla="*/ 1954783 h 1954783"/>
              <a:gd name="connsiteX3" fmla="*/ 0 w 2899346"/>
              <a:gd name="connsiteY3" fmla="*/ 1954783 h 1954783"/>
              <a:gd name="connsiteX4" fmla="*/ 0 w 2899346"/>
              <a:gd name="connsiteY4" fmla="*/ 732971 h 1954783"/>
              <a:gd name="connsiteX0" fmla="*/ 0 w 2899346"/>
              <a:gd name="connsiteY0" fmla="*/ 720043 h 1941855"/>
              <a:gd name="connsiteX1" fmla="*/ 2898648 w 2899346"/>
              <a:gd name="connsiteY1" fmla="*/ 0 h 1941855"/>
              <a:gd name="connsiteX2" fmla="*/ 2898648 w 2899346"/>
              <a:gd name="connsiteY2" fmla="*/ 1941855 h 1941855"/>
              <a:gd name="connsiteX3" fmla="*/ 0 w 2899346"/>
              <a:gd name="connsiteY3" fmla="*/ 1941855 h 1941855"/>
              <a:gd name="connsiteX4" fmla="*/ 0 w 2899346"/>
              <a:gd name="connsiteY4" fmla="*/ 720043 h 1941855"/>
              <a:gd name="connsiteX0" fmla="*/ 0 w 2899346"/>
              <a:gd name="connsiteY0" fmla="*/ 720043 h 1941855"/>
              <a:gd name="connsiteX1" fmla="*/ 2898648 w 2899346"/>
              <a:gd name="connsiteY1" fmla="*/ 0 h 1941855"/>
              <a:gd name="connsiteX2" fmla="*/ 2898648 w 2899346"/>
              <a:gd name="connsiteY2" fmla="*/ 1941855 h 1941855"/>
              <a:gd name="connsiteX3" fmla="*/ 0 w 2899346"/>
              <a:gd name="connsiteY3" fmla="*/ 1941855 h 1941855"/>
              <a:gd name="connsiteX4" fmla="*/ 0 w 2899346"/>
              <a:gd name="connsiteY4" fmla="*/ 720043 h 1941855"/>
              <a:gd name="connsiteX0" fmla="*/ 0 w 2898969"/>
              <a:gd name="connsiteY0" fmla="*/ 720043 h 1941855"/>
              <a:gd name="connsiteX1" fmla="*/ 2891391 w 2898969"/>
              <a:gd name="connsiteY1" fmla="*/ 0 h 1941855"/>
              <a:gd name="connsiteX2" fmla="*/ 2898648 w 2898969"/>
              <a:gd name="connsiteY2" fmla="*/ 1941855 h 1941855"/>
              <a:gd name="connsiteX3" fmla="*/ 0 w 2898969"/>
              <a:gd name="connsiteY3" fmla="*/ 1941855 h 1941855"/>
              <a:gd name="connsiteX4" fmla="*/ 0 w 2898969"/>
              <a:gd name="connsiteY4" fmla="*/ 720043 h 19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969" h="1941855">
                <a:moveTo>
                  <a:pt x="0" y="720043"/>
                </a:moveTo>
                <a:lnTo>
                  <a:pt x="2891391" y="0"/>
                </a:lnTo>
                <a:cubicBezTo>
                  <a:pt x="2888972" y="651594"/>
                  <a:pt x="2901067" y="1290261"/>
                  <a:pt x="2898648" y="1941855"/>
                </a:cubicBezTo>
                <a:lnTo>
                  <a:pt x="0" y="1941855"/>
                </a:lnTo>
                <a:lnTo>
                  <a:pt x="0" y="720043"/>
                </a:lnTo>
                <a:close/>
              </a:path>
            </a:pathLst>
          </a:custGeom>
          <a:gradFill>
            <a:gsLst>
              <a:gs pos="0">
                <a:schemeClr val="accent1">
                  <a:lumMod val="5000"/>
                  <a:lumOff val="95000"/>
                  <a:alpha val="55000"/>
                </a:schemeClr>
              </a:gs>
              <a:gs pos="8000">
                <a:schemeClr val="accent6">
                  <a:lumMod val="20000"/>
                  <a:lumOff val="80000"/>
                  <a:alpha val="55000"/>
                </a:schemeClr>
              </a:gs>
              <a:gs pos="58000">
                <a:schemeClr val="accent6">
                  <a:lumMod val="60000"/>
                  <a:lumOff val="40000"/>
                  <a:alpha val="55000"/>
                </a:schemeClr>
              </a:gs>
              <a:gs pos="100000">
                <a:schemeClr val="accent6">
                  <a:alpha val="5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p:cNvGrpSpPr/>
          <p:nvPr/>
        </p:nvGrpSpPr>
        <p:grpSpPr>
          <a:xfrm>
            <a:off x="443880" y="2592642"/>
            <a:ext cx="2895600" cy="817308"/>
            <a:chOff x="609600" y="3152061"/>
            <a:chExt cx="2895600" cy="817308"/>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167" t="38518" r="12500" b="27408"/>
            <a:stretch/>
          </p:blipFill>
          <p:spPr>
            <a:xfrm>
              <a:off x="609600" y="3157188"/>
              <a:ext cx="2895600" cy="812181"/>
            </a:xfrm>
            <a:prstGeom prst="rect">
              <a:avLst/>
            </a:prstGeom>
          </p:spPr>
        </p:pic>
        <p:sp>
          <p:nvSpPr>
            <p:cNvPr id="3" name="TextBox 2"/>
            <p:cNvSpPr txBox="1"/>
            <p:nvPr/>
          </p:nvSpPr>
          <p:spPr>
            <a:xfrm>
              <a:off x="1257878" y="3152061"/>
              <a:ext cx="58702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DC-5</a:t>
              </a:r>
            </a:p>
          </p:txBody>
        </p:sp>
      </p:grpSp>
      <p:sp>
        <p:nvSpPr>
          <p:cNvPr id="21" name="TextBox 20"/>
          <p:cNvSpPr txBox="1"/>
          <p:nvPr/>
        </p:nvSpPr>
        <p:spPr>
          <a:xfrm>
            <a:off x="849055" y="3419715"/>
            <a:ext cx="198238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solidFill>
                    <a:prstClr val="black">
                      <a:lumMod val="50000"/>
                      <a:lumOff val="50000"/>
                    </a:prstClr>
                  </a:solidFill>
                </a:ln>
                <a:solidFill>
                  <a:prstClr val="white"/>
                </a:solidFill>
                <a:effectLst/>
                <a:uLnTx/>
                <a:uFillTx/>
                <a:latin typeface="Arial" panose="020B0604020202020204" pitchFamily="34" charset="0"/>
                <a:ea typeface="+mn-ea"/>
                <a:cs typeface="Arial" panose="020B0604020202020204" pitchFamily="34" charset="0"/>
              </a:rPr>
              <a:t>Small to Medium</a:t>
            </a:r>
            <a:r>
              <a:rPr kumimoji="0" lang="en-US" sz="1800" b="1" i="0" u="none" strike="noStrike" kern="1200" cap="none" spc="0" normalizeH="0" noProof="0" dirty="0">
                <a:ln>
                  <a:solidFill>
                    <a:prstClr val="black">
                      <a:lumMod val="50000"/>
                      <a:lumOff val="50000"/>
                    </a:prstClr>
                  </a:solid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solidFill>
                    <a:prstClr val="black">
                      <a:lumMod val="50000"/>
                      <a:lumOff val="50000"/>
                    </a:prstClr>
                  </a:solidFill>
                </a:ln>
                <a:solidFill>
                  <a:prstClr val="white"/>
                </a:solidFill>
                <a:effectLst/>
                <a:uLnTx/>
                <a:uFillTx/>
                <a:latin typeface="Arial" panose="020B0604020202020204" pitchFamily="34" charset="0"/>
                <a:ea typeface="+mn-ea"/>
                <a:cs typeface="Arial" panose="020B0604020202020204" pitchFamily="34" charset="0"/>
              </a:rPr>
              <a:t>Spaces</a:t>
            </a:r>
          </a:p>
        </p:txBody>
      </p:sp>
      <p:sp>
        <p:nvSpPr>
          <p:cNvPr id="19" name="Rectangle 18"/>
          <p:cNvSpPr/>
          <p:nvPr/>
        </p:nvSpPr>
        <p:spPr>
          <a:xfrm>
            <a:off x="3316634" y="1071699"/>
            <a:ext cx="2898648" cy="3017520"/>
          </a:xfrm>
          <a:custGeom>
            <a:avLst/>
            <a:gdLst>
              <a:gd name="connsiteX0" fmla="*/ 0 w 2898648"/>
              <a:gd name="connsiteY0" fmla="*/ 0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0 h 3437358"/>
              <a:gd name="connsiteX0" fmla="*/ 0 w 2898648"/>
              <a:gd name="connsiteY0" fmla="*/ 1415143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15143 h 3437358"/>
              <a:gd name="connsiteX0" fmla="*/ 0 w 2898648"/>
              <a:gd name="connsiteY0" fmla="*/ 1429657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29657 h 3437358"/>
              <a:gd name="connsiteX0" fmla="*/ 0 w 2898648"/>
              <a:gd name="connsiteY0" fmla="*/ 1415142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15142 h 3437358"/>
              <a:gd name="connsiteX0" fmla="*/ 0 w 2898648"/>
              <a:gd name="connsiteY0" fmla="*/ 1400627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00627 h 3437358"/>
              <a:gd name="connsiteX0" fmla="*/ 0 w 2898648"/>
              <a:gd name="connsiteY0" fmla="*/ 798285 h 2835016"/>
              <a:gd name="connsiteX1" fmla="*/ 2898648 w 2898648"/>
              <a:gd name="connsiteY1" fmla="*/ 0 h 2835016"/>
              <a:gd name="connsiteX2" fmla="*/ 2898648 w 2898648"/>
              <a:gd name="connsiteY2" fmla="*/ 2835016 h 2835016"/>
              <a:gd name="connsiteX3" fmla="*/ 0 w 2898648"/>
              <a:gd name="connsiteY3" fmla="*/ 2835016 h 2835016"/>
              <a:gd name="connsiteX4" fmla="*/ 0 w 2898648"/>
              <a:gd name="connsiteY4" fmla="*/ 798285 h 2835016"/>
              <a:gd name="connsiteX0" fmla="*/ 0 w 2898648"/>
              <a:gd name="connsiteY0" fmla="*/ 870857 h 2835016"/>
              <a:gd name="connsiteX1" fmla="*/ 2898648 w 2898648"/>
              <a:gd name="connsiteY1" fmla="*/ 0 h 2835016"/>
              <a:gd name="connsiteX2" fmla="*/ 2898648 w 2898648"/>
              <a:gd name="connsiteY2" fmla="*/ 2835016 h 2835016"/>
              <a:gd name="connsiteX3" fmla="*/ 0 w 2898648"/>
              <a:gd name="connsiteY3" fmla="*/ 2835016 h 2835016"/>
              <a:gd name="connsiteX4" fmla="*/ 0 w 2898648"/>
              <a:gd name="connsiteY4" fmla="*/ 870857 h 2835016"/>
              <a:gd name="connsiteX0" fmla="*/ 0 w 2898648"/>
              <a:gd name="connsiteY0" fmla="*/ 732972 h 2697131"/>
              <a:gd name="connsiteX1" fmla="*/ 2898648 w 2898648"/>
              <a:gd name="connsiteY1" fmla="*/ 0 h 2697131"/>
              <a:gd name="connsiteX2" fmla="*/ 2898648 w 2898648"/>
              <a:gd name="connsiteY2" fmla="*/ 2697131 h 2697131"/>
              <a:gd name="connsiteX3" fmla="*/ 0 w 2898648"/>
              <a:gd name="connsiteY3" fmla="*/ 2697131 h 2697131"/>
              <a:gd name="connsiteX4" fmla="*/ 0 w 2898648"/>
              <a:gd name="connsiteY4" fmla="*/ 732972 h 2697131"/>
              <a:gd name="connsiteX0" fmla="*/ 0 w 2898648"/>
              <a:gd name="connsiteY0" fmla="*/ 740229 h 2704388"/>
              <a:gd name="connsiteX1" fmla="*/ 2891391 w 2898648"/>
              <a:gd name="connsiteY1" fmla="*/ 0 h 2704388"/>
              <a:gd name="connsiteX2" fmla="*/ 2898648 w 2898648"/>
              <a:gd name="connsiteY2" fmla="*/ 2704388 h 2704388"/>
              <a:gd name="connsiteX3" fmla="*/ 0 w 2898648"/>
              <a:gd name="connsiteY3" fmla="*/ 2704388 h 2704388"/>
              <a:gd name="connsiteX4" fmla="*/ 0 w 2898648"/>
              <a:gd name="connsiteY4" fmla="*/ 740229 h 2704388"/>
              <a:gd name="connsiteX0" fmla="*/ 0 w 2898648"/>
              <a:gd name="connsiteY0" fmla="*/ 740229 h 2704388"/>
              <a:gd name="connsiteX1" fmla="*/ 2891391 w 2898648"/>
              <a:gd name="connsiteY1" fmla="*/ 0 h 2704388"/>
              <a:gd name="connsiteX2" fmla="*/ 2898648 w 2898648"/>
              <a:gd name="connsiteY2" fmla="*/ 2704388 h 2704388"/>
              <a:gd name="connsiteX3" fmla="*/ 0 w 2898648"/>
              <a:gd name="connsiteY3" fmla="*/ 2704388 h 2704388"/>
              <a:gd name="connsiteX4" fmla="*/ 0 w 2898648"/>
              <a:gd name="connsiteY4" fmla="*/ 740229 h 270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648" h="2704388">
                <a:moveTo>
                  <a:pt x="0" y="740229"/>
                </a:moveTo>
                <a:lnTo>
                  <a:pt x="2891391" y="0"/>
                </a:lnTo>
                <a:lnTo>
                  <a:pt x="2898648" y="2704388"/>
                </a:lnTo>
                <a:lnTo>
                  <a:pt x="0" y="2704388"/>
                </a:lnTo>
                <a:lnTo>
                  <a:pt x="0" y="740229"/>
                </a:lnTo>
                <a:close/>
              </a:path>
            </a:pathLst>
          </a:custGeom>
          <a:gradFill>
            <a:gsLst>
              <a:gs pos="0">
                <a:schemeClr val="tx2">
                  <a:lumMod val="20000"/>
                  <a:lumOff val="80000"/>
                  <a:alpha val="55000"/>
                </a:schemeClr>
              </a:gs>
              <a:gs pos="36000">
                <a:schemeClr val="tx2">
                  <a:lumMod val="40000"/>
                  <a:lumOff val="60000"/>
                  <a:alpha val="55000"/>
                </a:schemeClr>
              </a:gs>
              <a:gs pos="69000">
                <a:schemeClr val="tx2">
                  <a:lumMod val="60000"/>
                  <a:lumOff val="40000"/>
                  <a:alpha val="5500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6213431" y="238578"/>
            <a:ext cx="2947195" cy="3840480"/>
          </a:xfrm>
          <a:custGeom>
            <a:avLst/>
            <a:gdLst>
              <a:gd name="connsiteX0" fmla="*/ 0 w 2898648"/>
              <a:gd name="connsiteY0" fmla="*/ 0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0 h 3437358"/>
              <a:gd name="connsiteX0" fmla="*/ 0 w 2905905"/>
              <a:gd name="connsiteY0" fmla="*/ 740229 h 3437358"/>
              <a:gd name="connsiteX1" fmla="*/ 2905905 w 2905905"/>
              <a:gd name="connsiteY1" fmla="*/ 0 h 3437358"/>
              <a:gd name="connsiteX2" fmla="*/ 2905905 w 2905905"/>
              <a:gd name="connsiteY2" fmla="*/ 3437358 h 3437358"/>
              <a:gd name="connsiteX3" fmla="*/ 7257 w 2905905"/>
              <a:gd name="connsiteY3" fmla="*/ 3437358 h 3437358"/>
              <a:gd name="connsiteX4" fmla="*/ 0 w 2905905"/>
              <a:gd name="connsiteY4" fmla="*/ 740229 h 343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905" h="3437358">
                <a:moveTo>
                  <a:pt x="0" y="740229"/>
                </a:moveTo>
                <a:lnTo>
                  <a:pt x="2905905" y="0"/>
                </a:lnTo>
                <a:lnTo>
                  <a:pt x="2905905" y="3437358"/>
                </a:lnTo>
                <a:lnTo>
                  <a:pt x="7257" y="3437358"/>
                </a:lnTo>
                <a:lnTo>
                  <a:pt x="0" y="740229"/>
                </a:lnTo>
                <a:close/>
              </a:path>
            </a:pathLst>
          </a:custGeom>
          <a:gradFill>
            <a:gsLst>
              <a:gs pos="0">
                <a:schemeClr val="accent3">
                  <a:lumMod val="20000"/>
                  <a:lumOff val="80000"/>
                  <a:alpha val="55000"/>
                </a:schemeClr>
              </a:gs>
              <a:gs pos="8000">
                <a:schemeClr val="accent3">
                  <a:lumMod val="40000"/>
                  <a:lumOff val="60000"/>
                  <a:alpha val="55000"/>
                </a:schemeClr>
              </a:gs>
              <a:gs pos="58000">
                <a:schemeClr val="accent3">
                  <a:lumMod val="60000"/>
                  <a:lumOff val="40000"/>
                  <a:alpha val="55000"/>
                </a:schemeClr>
              </a:gs>
              <a:gs pos="100000">
                <a:schemeClr val="accent3">
                  <a:alpha val="5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484" r="35465"/>
          <a:stretch/>
        </p:blipFill>
        <p:spPr>
          <a:xfrm>
            <a:off x="6248400" y="826638"/>
            <a:ext cx="2895600" cy="1287912"/>
          </a:xfrm>
          <a:prstGeom prst="rect">
            <a:avLst/>
          </a:prstGeom>
        </p:spPr>
      </p:pic>
      <p:sp>
        <p:nvSpPr>
          <p:cNvPr id="2" name="Title 1"/>
          <p:cNvSpPr>
            <a:spLocks noGrp="1"/>
          </p:cNvSpPr>
          <p:nvPr>
            <p:ph type="title"/>
          </p:nvPr>
        </p:nvSpPr>
        <p:spPr/>
        <p:txBody>
          <a:bodyPr>
            <a:normAutofit/>
          </a:bodyPr>
          <a:lstStyle/>
          <a:p>
            <a:r>
              <a:rPr lang="en-US" dirty="0"/>
              <a:t>AMPLIFY Overhead Fan Product Family</a:t>
            </a:r>
          </a:p>
        </p:txBody>
      </p:sp>
      <p:grpSp>
        <p:nvGrpSpPr>
          <p:cNvPr id="13" name="Group 12"/>
          <p:cNvGrpSpPr/>
          <p:nvPr/>
        </p:nvGrpSpPr>
        <p:grpSpPr>
          <a:xfrm>
            <a:off x="401784" y="615489"/>
            <a:ext cx="8229600" cy="3474720"/>
            <a:chOff x="450273" y="691689"/>
            <a:chExt cx="8229600" cy="3474720"/>
          </a:xfrm>
        </p:grpSpPr>
        <p:cxnSp>
          <p:nvCxnSpPr>
            <p:cNvPr id="10" name="Straight Arrow Connector 9"/>
            <p:cNvCxnSpPr/>
            <p:nvPr/>
          </p:nvCxnSpPr>
          <p:spPr>
            <a:xfrm flipV="1">
              <a:off x="457200" y="691689"/>
              <a:ext cx="0" cy="34747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450273" y="4165023"/>
              <a:ext cx="82296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5" name="TextBox 14"/>
          <p:cNvSpPr txBox="1"/>
          <p:nvPr/>
        </p:nvSpPr>
        <p:spPr>
          <a:xfrm>
            <a:off x="4183741" y="4058806"/>
            <a:ext cx="65755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Price</a:t>
            </a:r>
          </a:p>
        </p:txBody>
      </p:sp>
      <p:sp>
        <p:nvSpPr>
          <p:cNvPr id="16" name="TextBox 15"/>
          <p:cNvSpPr txBox="1"/>
          <p:nvPr/>
        </p:nvSpPr>
        <p:spPr>
          <a:xfrm rot="16200000">
            <a:off x="-490859" y="2167490"/>
            <a:ext cx="141340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Performance</a:t>
            </a:r>
          </a:p>
        </p:txBody>
      </p:sp>
      <p:grpSp>
        <p:nvGrpSpPr>
          <p:cNvPr id="26" name="Group 25"/>
          <p:cNvGrpSpPr/>
          <p:nvPr/>
        </p:nvGrpSpPr>
        <p:grpSpPr>
          <a:xfrm>
            <a:off x="3302448" y="1722840"/>
            <a:ext cx="2927020" cy="1077510"/>
            <a:chOff x="2881999" y="1922027"/>
            <a:chExt cx="2927020" cy="107751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1999" y="1922027"/>
              <a:ext cx="2927020" cy="1077510"/>
            </a:xfrm>
            <a:prstGeom prst="rect">
              <a:avLst/>
            </a:prstGeom>
          </p:spPr>
        </p:pic>
        <p:sp>
          <p:nvSpPr>
            <p:cNvPr id="14" name="TextBox 13"/>
            <p:cNvSpPr txBox="1"/>
            <p:nvPr/>
          </p:nvSpPr>
          <p:spPr>
            <a:xfrm>
              <a:off x="3823206" y="1976651"/>
              <a:ext cx="57740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DS-3</a:t>
              </a:r>
            </a:p>
          </p:txBody>
        </p:sp>
      </p:grpSp>
      <p:sp>
        <p:nvSpPr>
          <p:cNvPr id="17" name="TextBox 16"/>
          <p:cNvSpPr txBox="1"/>
          <p:nvPr/>
        </p:nvSpPr>
        <p:spPr>
          <a:xfrm>
            <a:off x="7586641" y="878156"/>
            <a:ext cx="57740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DS-6</a:t>
            </a:r>
          </a:p>
        </p:txBody>
      </p:sp>
      <p:sp>
        <p:nvSpPr>
          <p:cNvPr id="23" name="TextBox 22"/>
          <p:cNvSpPr txBox="1"/>
          <p:nvPr/>
        </p:nvSpPr>
        <p:spPr>
          <a:xfrm>
            <a:off x="3657984" y="2931196"/>
            <a:ext cx="218230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solidFill>
                    <a:prstClr val="black">
                      <a:lumMod val="50000"/>
                      <a:lumOff val="50000"/>
                    </a:prstClr>
                  </a:solidFill>
                </a:ln>
                <a:solidFill>
                  <a:prstClr val="white"/>
                </a:solidFill>
                <a:effectLst/>
                <a:uLnTx/>
                <a:uFillTx/>
                <a:latin typeface="Arial" panose="020B0604020202020204" pitchFamily="34" charset="0"/>
                <a:ea typeface="+mn-ea"/>
                <a:cs typeface="Arial" panose="020B0604020202020204" pitchFamily="34" charset="0"/>
              </a:rPr>
              <a:t>Medium to Large Spaces</a:t>
            </a:r>
          </a:p>
        </p:txBody>
      </p:sp>
      <p:sp>
        <p:nvSpPr>
          <p:cNvPr id="27" name="TextBox 26"/>
          <p:cNvSpPr txBox="1"/>
          <p:nvPr/>
        </p:nvSpPr>
        <p:spPr>
          <a:xfrm>
            <a:off x="6668735" y="2573033"/>
            <a:ext cx="2037125"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solidFill>
                    <a:prstClr val="black">
                      <a:lumMod val="50000"/>
                      <a:lumOff val="50000"/>
                    </a:prstClr>
                  </a:solidFill>
                </a:ln>
                <a:solidFill>
                  <a:prstClr val="white"/>
                </a:solidFill>
                <a:effectLst/>
                <a:uLnTx/>
                <a:uFillTx/>
                <a:latin typeface="Arial" panose="020B0604020202020204" pitchFamily="34" charset="0"/>
                <a:ea typeface="+mn-ea"/>
                <a:cs typeface="Arial" panose="020B0604020202020204" pitchFamily="34" charset="0"/>
              </a:rPr>
              <a:t>Medium to Large Spaces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9974" y="3433395"/>
            <a:ext cx="370036" cy="57105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6965" y="3409261"/>
            <a:ext cx="370036" cy="57105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3168" y="3409261"/>
            <a:ext cx="370036" cy="571056"/>
          </a:xfrm>
          <a:prstGeom prst="rect">
            <a:avLst/>
          </a:prstGeom>
        </p:spPr>
      </p:pic>
      <p:pic>
        <p:nvPicPr>
          <p:cNvPr id="1026" name="Picture 2" descr="Energy Star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2258" y="3708055"/>
            <a:ext cx="35713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8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9" grpId="0" animBg="1"/>
      <p:bldP spid="12" grpId="0" animBg="1"/>
      <p:bldP spid="17" grpId="0"/>
      <p:bldP spid="23"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25336" y="1903636"/>
            <a:ext cx="2898969" cy="2180046"/>
          </a:xfrm>
          <a:custGeom>
            <a:avLst/>
            <a:gdLst>
              <a:gd name="connsiteX0" fmla="*/ 0 w 2898648"/>
              <a:gd name="connsiteY0" fmla="*/ 0 h 2615184"/>
              <a:gd name="connsiteX1" fmla="*/ 2898648 w 2898648"/>
              <a:gd name="connsiteY1" fmla="*/ 0 h 2615184"/>
              <a:gd name="connsiteX2" fmla="*/ 2898648 w 2898648"/>
              <a:gd name="connsiteY2" fmla="*/ 2615184 h 2615184"/>
              <a:gd name="connsiteX3" fmla="*/ 0 w 2898648"/>
              <a:gd name="connsiteY3" fmla="*/ 2615184 h 2615184"/>
              <a:gd name="connsiteX4" fmla="*/ 0 w 2898648"/>
              <a:gd name="connsiteY4" fmla="*/ 0 h 2615184"/>
              <a:gd name="connsiteX0" fmla="*/ 0 w 2898648"/>
              <a:gd name="connsiteY0" fmla="*/ 1393372 h 2615184"/>
              <a:gd name="connsiteX1" fmla="*/ 2898648 w 2898648"/>
              <a:gd name="connsiteY1" fmla="*/ 0 h 2615184"/>
              <a:gd name="connsiteX2" fmla="*/ 2898648 w 2898648"/>
              <a:gd name="connsiteY2" fmla="*/ 2615184 h 2615184"/>
              <a:gd name="connsiteX3" fmla="*/ 0 w 2898648"/>
              <a:gd name="connsiteY3" fmla="*/ 2615184 h 2615184"/>
              <a:gd name="connsiteX4" fmla="*/ 0 w 2898648"/>
              <a:gd name="connsiteY4" fmla="*/ 1393372 h 2615184"/>
              <a:gd name="connsiteX0" fmla="*/ 0 w 2898648"/>
              <a:gd name="connsiteY0" fmla="*/ 791029 h 2012841"/>
              <a:gd name="connsiteX1" fmla="*/ 2898648 w 2898648"/>
              <a:gd name="connsiteY1" fmla="*/ 0 h 2012841"/>
              <a:gd name="connsiteX2" fmla="*/ 2898648 w 2898648"/>
              <a:gd name="connsiteY2" fmla="*/ 2012841 h 2012841"/>
              <a:gd name="connsiteX3" fmla="*/ 0 w 2898648"/>
              <a:gd name="connsiteY3" fmla="*/ 2012841 h 2012841"/>
              <a:gd name="connsiteX4" fmla="*/ 0 w 2898648"/>
              <a:gd name="connsiteY4" fmla="*/ 791029 h 2012841"/>
              <a:gd name="connsiteX0" fmla="*/ 0 w 2905906"/>
              <a:gd name="connsiteY0" fmla="*/ 732971 h 1954783"/>
              <a:gd name="connsiteX1" fmla="*/ 2905906 w 2905906"/>
              <a:gd name="connsiteY1" fmla="*/ 0 h 1954783"/>
              <a:gd name="connsiteX2" fmla="*/ 2898648 w 2905906"/>
              <a:gd name="connsiteY2" fmla="*/ 1954783 h 1954783"/>
              <a:gd name="connsiteX3" fmla="*/ 0 w 2905906"/>
              <a:gd name="connsiteY3" fmla="*/ 1954783 h 1954783"/>
              <a:gd name="connsiteX4" fmla="*/ 0 w 2905906"/>
              <a:gd name="connsiteY4" fmla="*/ 732971 h 1954783"/>
              <a:gd name="connsiteX0" fmla="*/ 0 w 2899346"/>
              <a:gd name="connsiteY0" fmla="*/ 732971 h 1954783"/>
              <a:gd name="connsiteX1" fmla="*/ 2898648 w 2899346"/>
              <a:gd name="connsiteY1" fmla="*/ 0 h 1954783"/>
              <a:gd name="connsiteX2" fmla="*/ 2898648 w 2899346"/>
              <a:gd name="connsiteY2" fmla="*/ 1954783 h 1954783"/>
              <a:gd name="connsiteX3" fmla="*/ 0 w 2899346"/>
              <a:gd name="connsiteY3" fmla="*/ 1954783 h 1954783"/>
              <a:gd name="connsiteX4" fmla="*/ 0 w 2899346"/>
              <a:gd name="connsiteY4" fmla="*/ 732971 h 1954783"/>
              <a:gd name="connsiteX0" fmla="*/ 0 w 2899346"/>
              <a:gd name="connsiteY0" fmla="*/ 720043 h 1941855"/>
              <a:gd name="connsiteX1" fmla="*/ 2898648 w 2899346"/>
              <a:gd name="connsiteY1" fmla="*/ 0 h 1941855"/>
              <a:gd name="connsiteX2" fmla="*/ 2898648 w 2899346"/>
              <a:gd name="connsiteY2" fmla="*/ 1941855 h 1941855"/>
              <a:gd name="connsiteX3" fmla="*/ 0 w 2899346"/>
              <a:gd name="connsiteY3" fmla="*/ 1941855 h 1941855"/>
              <a:gd name="connsiteX4" fmla="*/ 0 w 2899346"/>
              <a:gd name="connsiteY4" fmla="*/ 720043 h 1941855"/>
              <a:gd name="connsiteX0" fmla="*/ 0 w 2899346"/>
              <a:gd name="connsiteY0" fmla="*/ 720043 h 1941855"/>
              <a:gd name="connsiteX1" fmla="*/ 2898648 w 2899346"/>
              <a:gd name="connsiteY1" fmla="*/ 0 h 1941855"/>
              <a:gd name="connsiteX2" fmla="*/ 2898648 w 2899346"/>
              <a:gd name="connsiteY2" fmla="*/ 1941855 h 1941855"/>
              <a:gd name="connsiteX3" fmla="*/ 0 w 2899346"/>
              <a:gd name="connsiteY3" fmla="*/ 1941855 h 1941855"/>
              <a:gd name="connsiteX4" fmla="*/ 0 w 2899346"/>
              <a:gd name="connsiteY4" fmla="*/ 720043 h 1941855"/>
              <a:gd name="connsiteX0" fmla="*/ 0 w 2898969"/>
              <a:gd name="connsiteY0" fmla="*/ 720043 h 1941855"/>
              <a:gd name="connsiteX1" fmla="*/ 2891391 w 2898969"/>
              <a:gd name="connsiteY1" fmla="*/ 0 h 1941855"/>
              <a:gd name="connsiteX2" fmla="*/ 2898648 w 2898969"/>
              <a:gd name="connsiteY2" fmla="*/ 1941855 h 1941855"/>
              <a:gd name="connsiteX3" fmla="*/ 0 w 2898969"/>
              <a:gd name="connsiteY3" fmla="*/ 1941855 h 1941855"/>
              <a:gd name="connsiteX4" fmla="*/ 0 w 2898969"/>
              <a:gd name="connsiteY4" fmla="*/ 720043 h 19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969" h="1941855">
                <a:moveTo>
                  <a:pt x="0" y="720043"/>
                </a:moveTo>
                <a:lnTo>
                  <a:pt x="2891391" y="0"/>
                </a:lnTo>
                <a:cubicBezTo>
                  <a:pt x="2888972" y="651594"/>
                  <a:pt x="2901067" y="1290261"/>
                  <a:pt x="2898648" y="1941855"/>
                </a:cubicBezTo>
                <a:lnTo>
                  <a:pt x="0" y="1941855"/>
                </a:lnTo>
                <a:lnTo>
                  <a:pt x="0" y="720043"/>
                </a:lnTo>
                <a:close/>
              </a:path>
            </a:pathLst>
          </a:custGeom>
          <a:gradFill>
            <a:gsLst>
              <a:gs pos="0">
                <a:schemeClr val="accent1">
                  <a:lumMod val="5000"/>
                  <a:lumOff val="95000"/>
                  <a:alpha val="55000"/>
                </a:schemeClr>
              </a:gs>
              <a:gs pos="8000">
                <a:schemeClr val="accent6">
                  <a:lumMod val="20000"/>
                  <a:lumOff val="80000"/>
                  <a:alpha val="55000"/>
                </a:schemeClr>
              </a:gs>
              <a:gs pos="58000">
                <a:schemeClr val="accent6">
                  <a:lumMod val="60000"/>
                  <a:lumOff val="40000"/>
                  <a:alpha val="55000"/>
                </a:schemeClr>
              </a:gs>
              <a:gs pos="100000">
                <a:schemeClr val="accent6">
                  <a:alpha val="5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603386" y="2433091"/>
            <a:ext cx="1843757" cy="1569660"/>
          </a:xfrm>
          <a:prstGeom prst="rect">
            <a:avLst/>
          </a:prstGeom>
          <a:noFill/>
        </p:spPr>
        <p:txBody>
          <a:bodyPr wrap="square" rtlCol="0">
            <a:spAutoFit/>
          </a:bodyPr>
          <a:lstStyle/>
          <a:p>
            <a:pPr algn="ctr"/>
            <a:r>
              <a:rPr lang="en-US" sz="1600" b="1" i="1" dirty="0">
                <a:solidFill>
                  <a:srgbClr val="0070C0"/>
                </a:solidFill>
              </a:rPr>
              <a:t>Keypad</a:t>
            </a:r>
          </a:p>
          <a:p>
            <a:pPr marL="285750" indent="-285750">
              <a:buFont typeface="Arial" panose="020B0604020202020204" pitchFamily="34" charset="0"/>
              <a:buChar char="•"/>
            </a:pPr>
            <a:r>
              <a:rPr lang="en-US" sz="1600" dirty="0">
                <a:solidFill>
                  <a:srgbClr val="0070C0"/>
                </a:solidFill>
              </a:rPr>
              <a:t>1, 3, 5, or 10 fans (1 model)</a:t>
            </a:r>
          </a:p>
          <a:p>
            <a:pPr marL="285750" indent="-285750">
              <a:buFont typeface="Arial" panose="020B0604020202020204" pitchFamily="34" charset="0"/>
              <a:buChar char="•"/>
            </a:pPr>
            <a:r>
              <a:rPr lang="en-US" sz="1600" dirty="0">
                <a:solidFill>
                  <a:srgbClr val="0070C0"/>
                </a:solidFill>
              </a:rPr>
              <a:t>Grouped fan operation</a:t>
            </a:r>
          </a:p>
          <a:p>
            <a:pPr marL="285750" indent="-285750">
              <a:buFont typeface="Arial" panose="020B0604020202020204" pitchFamily="34" charset="0"/>
              <a:buChar char="•"/>
            </a:pPr>
            <a:r>
              <a:rPr lang="en-US" sz="1600" dirty="0">
                <a:solidFill>
                  <a:srgbClr val="0070C0"/>
                </a:solidFill>
              </a:rPr>
              <a:t>Simple interface</a:t>
            </a:r>
          </a:p>
        </p:txBody>
      </p:sp>
      <p:sp>
        <p:nvSpPr>
          <p:cNvPr id="19" name="Rectangle 18"/>
          <p:cNvSpPr/>
          <p:nvPr/>
        </p:nvSpPr>
        <p:spPr>
          <a:xfrm>
            <a:off x="3316634" y="1071699"/>
            <a:ext cx="2898648" cy="3017520"/>
          </a:xfrm>
          <a:custGeom>
            <a:avLst/>
            <a:gdLst>
              <a:gd name="connsiteX0" fmla="*/ 0 w 2898648"/>
              <a:gd name="connsiteY0" fmla="*/ 0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0 h 3437358"/>
              <a:gd name="connsiteX0" fmla="*/ 0 w 2898648"/>
              <a:gd name="connsiteY0" fmla="*/ 1415143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15143 h 3437358"/>
              <a:gd name="connsiteX0" fmla="*/ 0 w 2898648"/>
              <a:gd name="connsiteY0" fmla="*/ 1429657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29657 h 3437358"/>
              <a:gd name="connsiteX0" fmla="*/ 0 w 2898648"/>
              <a:gd name="connsiteY0" fmla="*/ 1415142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15142 h 3437358"/>
              <a:gd name="connsiteX0" fmla="*/ 0 w 2898648"/>
              <a:gd name="connsiteY0" fmla="*/ 1400627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1400627 h 3437358"/>
              <a:gd name="connsiteX0" fmla="*/ 0 w 2898648"/>
              <a:gd name="connsiteY0" fmla="*/ 798285 h 2835016"/>
              <a:gd name="connsiteX1" fmla="*/ 2898648 w 2898648"/>
              <a:gd name="connsiteY1" fmla="*/ 0 h 2835016"/>
              <a:gd name="connsiteX2" fmla="*/ 2898648 w 2898648"/>
              <a:gd name="connsiteY2" fmla="*/ 2835016 h 2835016"/>
              <a:gd name="connsiteX3" fmla="*/ 0 w 2898648"/>
              <a:gd name="connsiteY3" fmla="*/ 2835016 h 2835016"/>
              <a:gd name="connsiteX4" fmla="*/ 0 w 2898648"/>
              <a:gd name="connsiteY4" fmla="*/ 798285 h 2835016"/>
              <a:gd name="connsiteX0" fmla="*/ 0 w 2898648"/>
              <a:gd name="connsiteY0" fmla="*/ 870857 h 2835016"/>
              <a:gd name="connsiteX1" fmla="*/ 2898648 w 2898648"/>
              <a:gd name="connsiteY1" fmla="*/ 0 h 2835016"/>
              <a:gd name="connsiteX2" fmla="*/ 2898648 w 2898648"/>
              <a:gd name="connsiteY2" fmla="*/ 2835016 h 2835016"/>
              <a:gd name="connsiteX3" fmla="*/ 0 w 2898648"/>
              <a:gd name="connsiteY3" fmla="*/ 2835016 h 2835016"/>
              <a:gd name="connsiteX4" fmla="*/ 0 w 2898648"/>
              <a:gd name="connsiteY4" fmla="*/ 870857 h 2835016"/>
              <a:gd name="connsiteX0" fmla="*/ 0 w 2898648"/>
              <a:gd name="connsiteY0" fmla="*/ 732972 h 2697131"/>
              <a:gd name="connsiteX1" fmla="*/ 2898648 w 2898648"/>
              <a:gd name="connsiteY1" fmla="*/ 0 h 2697131"/>
              <a:gd name="connsiteX2" fmla="*/ 2898648 w 2898648"/>
              <a:gd name="connsiteY2" fmla="*/ 2697131 h 2697131"/>
              <a:gd name="connsiteX3" fmla="*/ 0 w 2898648"/>
              <a:gd name="connsiteY3" fmla="*/ 2697131 h 2697131"/>
              <a:gd name="connsiteX4" fmla="*/ 0 w 2898648"/>
              <a:gd name="connsiteY4" fmla="*/ 732972 h 2697131"/>
              <a:gd name="connsiteX0" fmla="*/ 0 w 2898648"/>
              <a:gd name="connsiteY0" fmla="*/ 740229 h 2704388"/>
              <a:gd name="connsiteX1" fmla="*/ 2891391 w 2898648"/>
              <a:gd name="connsiteY1" fmla="*/ 0 h 2704388"/>
              <a:gd name="connsiteX2" fmla="*/ 2898648 w 2898648"/>
              <a:gd name="connsiteY2" fmla="*/ 2704388 h 2704388"/>
              <a:gd name="connsiteX3" fmla="*/ 0 w 2898648"/>
              <a:gd name="connsiteY3" fmla="*/ 2704388 h 2704388"/>
              <a:gd name="connsiteX4" fmla="*/ 0 w 2898648"/>
              <a:gd name="connsiteY4" fmla="*/ 740229 h 2704388"/>
              <a:gd name="connsiteX0" fmla="*/ 0 w 2898648"/>
              <a:gd name="connsiteY0" fmla="*/ 740229 h 2704388"/>
              <a:gd name="connsiteX1" fmla="*/ 2891391 w 2898648"/>
              <a:gd name="connsiteY1" fmla="*/ 0 h 2704388"/>
              <a:gd name="connsiteX2" fmla="*/ 2898648 w 2898648"/>
              <a:gd name="connsiteY2" fmla="*/ 2704388 h 2704388"/>
              <a:gd name="connsiteX3" fmla="*/ 0 w 2898648"/>
              <a:gd name="connsiteY3" fmla="*/ 2704388 h 2704388"/>
              <a:gd name="connsiteX4" fmla="*/ 0 w 2898648"/>
              <a:gd name="connsiteY4" fmla="*/ 740229 h 270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648" h="2704388">
                <a:moveTo>
                  <a:pt x="0" y="740229"/>
                </a:moveTo>
                <a:lnTo>
                  <a:pt x="2891391" y="0"/>
                </a:lnTo>
                <a:lnTo>
                  <a:pt x="2898648" y="2704388"/>
                </a:lnTo>
                <a:lnTo>
                  <a:pt x="0" y="2704388"/>
                </a:lnTo>
                <a:lnTo>
                  <a:pt x="0" y="740229"/>
                </a:lnTo>
                <a:close/>
              </a:path>
            </a:pathLst>
          </a:custGeom>
          <a:gradFill>
            <a:gsLst>
              <a:gs pos="0">
                <a:schemeClr val="tx2">
                  <a:lumMod val="20000"/>
                  <a:lumOff val="80000"/>
                  <a:alpha val="55000"/>
                </a:schemeClr>
              </a:gs>
              <a:gs pos="36000">
                <a:schemeClr val="tx2">
                  <a:lumMod val="40000"/>
                  <a:lumOff val="60000"/>
                  <a:alpha val="55000"/>
                </a:schemeClr>
              </a:gs>
              <a:gs pos="69000">
                <a:schemeClr val="tx2">
                  <a:lumMod val="60000"/>
                  <a:lumOff val="40000"/>
                  <a:alpha val="5500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6213431" y="238578"/>
            <a:ext cx="2947195" cy="3840480"/>
          </a:xfrm>
          <a:custGeom>
            <a:avLst/>
            <a:gdLst>
              <a:gd name="connsiteX0" fmla="*/ 0 w 2898648"/>
              <a:gd name="connsiteY0" fmla="*/ 0 h 3437358"/>
              <a:gd name="connsiteX1" fmla="*/ 2898648 w 2898648"/>
              <a:gd name="connsiteY1" fmla="*/ 0 h 3437358"/>
              <a:gd name="connsiteX2" fmla="*/ 2898648 w 2898648"/>
              <a:gd name="connsiteY2" fmla="*/ 3437358 h 3437358"/>
              <a:gd name="connsiteX3" fmla="*/ 0 w 2898648"/>
              <a:gd name="connsiteY3" fmla="*/ 3437358 h 3437358"/>
              <a:gd name="connsiteX4" fmla="*/ 0 w 2898648"/>
              <a:gd name="connsiteY4" fmla="*/ 0 h 3437358"/>
              <a:gd name="connsiteX0" fmla="*/ 0 w 2905905"/>
              <a:gd name="connsiteY0" fmla="*/ 740229 h 3437358"/>
              <a:gd name="connsiteX1" fmla="*/ 2905905 w 2905905"/>
              <a:gd name="connsiteY1" fmla="*/ 0 h 3437358"/>
              <a:gd name="connsiteX2" fmla="*/ 2905905 w 2905905"/>
              <a:gd name="connsiteY2" fmla="*/ 3437358 h 3437358"/>
              <a:gd name="connsiteX3" fmla="*/ 7257 w 2905905"/>
              <a:gd name="connsiteY3" fmla="*/ 3437358 h 3437358"/>
              <a:gd name="connsiteX4" fmla="*/ 0 w 2905905"/>
              <a:gd name="connsiteY4" fmla="*/ 740229 h 343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905" h="3437358">
                <a:moveTo>
                  <a:pt x="0" y="740229"/>
                </a:moveTo>
                <a:lnTo>
                  <a:pt x="2905905" y="0"/>
                </a:lnTo>
                <a:lnTo>
                  <a:pt x="2905905" y="3437358"/>
                </a:lnTo>
                <a:lnTo>
                  <a:pt x="7257" y="3437358"/>
                </a:lnTo>
                <a:lnTo>
                  <a:pt x="0" y="740229"/>
                </a:lnTo>
                <a:close/>
              </a:path>
            </a:pathLst>
          </a:custGeom>
          <a:gradFill>
            <a:gsLst>
              <a:gs pos="0">
                <a:schemeClr val="accent3">
                  <a:lumMod val="20000"/>
                  <a:lumOff val="80000"/>
                  <a:alpha val="55000"/>
                </a:schemeClr>
              </a:gs>
              <a:gs pos="8000">
                <a:schemeClr val="accent3">
                  <a:lumMod val="40000"/>
                  <a:lumOff val="60000"/>
                  <a:alpha val="55000"/>
                </a:schemeClr>
              </a:gs>
              <a:gs pos="58000">
                <a:schemeClr val="accent3">
                  <a:lumMod val="60000"/>
                  <a:lumOff val="40000"/>
                  <a:alpha val="55000"/>
                </a:schemeClr>
              </a:gs>
              <a:gs pos="100000">
                <a:schemeClr val="accent3">
                  <a:alpha val="5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normAutofit/>
          </a:bodyPr>
          <a:lstStyle/>
          <a:p>
            <a:r>
              <a:rPr lang="en-US" dirty="0"/>
              <a:t>AMPLIFY Overhead Fan Controls Family</a:t>
            </a:r>
          </a:p>
        </p:txBody>
      </p:sp>
      <p:grpSp>
        <p:nvGrpSpPr>
          <p:cNvPr id="13" name="Group 12"/>
          <p:cNvGrpSpPr/>
          <p:nvPr/>
        </p:nvGrpSpPr>
        <p:grpSpPr>
          <a:xfrm>
            <a:off x="401784" y="615489"/>
            <a:ext cx="8229600" cy="3474720"/>
            <a:chOff x="450273" y="691689"/>
            <a:chExt cx="8229600" cy="3474720"/>
          </a:xfrm>
        </p:grpSpPr>
        <p:cxnSp>
          <p:nvCxnSpPr>
            <p:cNvPr id="10" name="Straight Arrow Connector 9"/>
            <p:cNvCxnSpPr/>
            <p:nvPr/>
          </p:nvCxnSpPr>
          <p:spPr>
            <a:xfrm flipV="1">
              <a:off x="457200" y="691689"/>
              <a:ext cx="0" cy="34747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450273" y="4165023"/>
              <a:ext cx="82296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5" name="TextBox 14"/>
          <p:cNvSpPr txBox="1"/>
          <p:nvPr/>
        </p:nvSpPr>
        <p:spPr>
          <a:xfrm>
            <a:off x="4183741" y="4058806"/>
            <a:ext cx="657552" cy="369332"/>
          </a:xfrm>
          <a:prstGeom prst="rect">
            <a:avLst/>
          </a:prstGeom>
          <a:noFill/>
        </p:spPr>
        <p:txBody>
          <a:bodyPr wrap="none" rtlCol="0">
            <a:spAutoFit/>
          </a:bodyPr>
          <a:lstStyle/>
          <a:p>
            <a:r>
              <a:rPr lang="en-US" b="1" dirty="0">
                <a:solidFill>
                  <a:prstClr val="black"/>
                </a:solidFill>
              </a:rPr>
              <a:t>Price</a:t>
            </a:r>
          </a:p>
        </p:txBody>
      </p:sp>
      <p:sp>
        <p:nvSpPr>
          <p:cNvPr id="16" name="TextBox 15"/>
          <p:cNvSpPr txBox="1"/>
          <p:nvPr/>
        </p:nvSpPr>
        <p:spPr>
          <a:xfrm rot="16200000">
            <a:off x="-286025" y="2167490"/>
            <a:ext cx="1003736" cy="369332"/>
          </a:xfrm>
          <a:prstGeom prst="rect">
            <a:avLst/>
          </a:prstGeom>
          <a:noFill/>
        </p:spPr>
        <p:txBody>
          <a:bodyPr wrap="none" rtlCol="0">
            <a:spAutoFit/>
          </a:bodyPr>
          <a:lstStyle/>
          <a:p>
            <a:r>
              <a:rPr lang="en-US" b="1" dirty="0">
                <a:solidFill>
                  <a:prstClr val="black"/>
                </a:solidFill>
              </a:rPr>
              <a:t>Features</a:t>
            </a:r>
          </a:p>
        </p:txBody>
      </p:sp>
      <p:sp>
        <p:nvSpPr>
          <p:cNvPr id="14" name="TextBox 13"/>
          <p:cNvSpPr txBox="1"/>
          <p:nvPr/>
        </p:nvSpPr>
        <p:spPr>
          <a:xfrm>
            <a:off x="3428999" y="1885950"/>
            <a:ext cx="1617855" cy="2062103"/>
          </a:xfrm>
          <a:prstGeom prst="rect">
            <a:avLst/>
          </a:prstGeom>
          <a:noFill/>
        </p:spPr>
        <p:txBody>
          <a:bodyPr wrap="square" rtlCol="0">
            <a:spAutoFit/>
          </a:bodyPr>
          <a:lstStyle/>
          <a:p>
            <a:pPr algn="ctr"/>
            <a:r>
              <a:rPr lang="en-US" sz="1600" b="1" i="1" dirty="0">
                <a:solidFill>
                  <a:srgbClr val="0070C0"/>
                </a:solidFill>
              </a:rPr>
              <a:t>Standard Touchscreen</a:t>
            </a:r>
          </a:p>
          <a:p>
            <a:pPr marL="285750" indent="-285750">
              <a:buFont typeface="Arial" panose="020B0604020202020204" pitchFamily="34" charset="0"/>
              <a:buChar char="•"/>
            </a:pPr>
            <a:r>
              <a:rPr lang="en-US" sz="1600" dirty="0">
                <a:solidFill>
                  <a:srgbClr val="0070C0"/>
                </a:solidFill>
              </a:rPr>
              <a:t>1, 3, 5, or 10 fans</a:t>
            </a:r>
          </a:p>
          <a:p>
            <a:pPr marL="285750" indent="-285750">
              <a:buFont typeface="Arial" panose="020B0604020202020204" pitchFamily="34" charset="0"/>
              <a:buChar char="•"/>
            </a:pPr>
            <a:r>
              <a:rPr lang="en-US" sz="1600" dirty="0">
                <a:solidFill>
                  <a:srgbClr val="0070C0"/>
                </a:solidFill>
              </a:rPr>
              <a:t>Individual fan operation</a:t>
            </a:r>
          </a:p>
          <a:p>
            <a:pPr marL="285750" indent="-285750">
              <a:buFont typeface="Arial" panose="020B0604020202020204" pitchFamily="34" charset="0"/>
              <a:buChar char="•"/>
            </a:pPr>
            <a:r>
              <a:rPr lang="en-US" sz="1600" dirty="0">
                <a:solidFill>
                  <a:srgbClr val="0070C0"/>
                </a:solidFill>
              </a:rPr>
              <a:t>Fits 2x4 junction box</a:t>
            </a:r>
          </a:p>
        </p:txBody>
      </p:sp>
      <p:sp>
        <p:nvSpPr>
          <p:cNvPr id="17" name="TextBox 16"/>
          <p:cNvSpPr txBox="1"/>
          <p:nvPr/>
        </p:nvSpPr>
        <p:spPr>
          <a:xfrm>
            <a:off x="6221102" y="1071699"/>
            <a:ext cx="1931031" cy="3046988"/>
          </a:xfrm>
          <a:prstGeom prst="rect">
            <a:avLst/>
          </a:prstGeom>
          <a:noFill/>
        </p:spPr>
        <p:txBody>
          <a:bodyPr wrap="square" rtlCol="0">
            <a:spAutoFit/>
          </a:bodyPr>
          <a:lstStyle/>
          <a:p>
            <a:pPr algn="ctr"/>
            <a:r>
              <a:rPr lang="en-US" sz="1600" b="1" i="1" dirty="0">
                <a:solidFill>
                  <a:srgbClr val="0070C0"/>
                </a:solidFill>
              </a:rPr>
              <a:t>Advanced Touchscreen </a:t>
            </a:r>
          </a:p>
          <a:p>
            <a:pPr marL="285750" indent="-285750">
              <a:buFont typeface="Arial" panose="020B0604020202020204" pitchFamily="34" charset="0"/>
              <a:buChar char="•"/>
            </a:pPr>
            <a:r>
              <a:rPr lang="en-US" sz="1600" dirty="0">
                <a:solidFill>
                  <a:srgbClr val="0070C0"/>
                </a:solidFill>
              </a:rPr>
              <a:t>Up to 10 fans</a:t>
            </a:r>
          </a:p>
          <a:p>
            <a:pPr marL="285750" indent="-285750">
              <a:buFont typeface="Arial" panose="020B0604020202020204" pitchFamily="34" charset="0"/>
              <a:buChar char="•"/>
            </a:pPr>
            <a:r>
              <a:rPr lang="en-US" sz="1600" dirty="0">
                <a:solidFill>
                  <a:srgbClr val="0070C0"/>
                </a:solidFill>
              </a:rPr>
              <a:t>Individual or grouped fan operation</a:t>
            </a:r>
          </a:p>
          <a:p>
            <a:pPr marL="285750" indent="-285750">
              <a:buFont typeface="Arial" panose="020B0604020202020204" pitchFamily="34" charset="0"/>
              <a:buChar char="•"/>
            </a:pPr>
            <a:r>
              <a:rPr lang="en-US" sz="1600" dirty="0" err="1">
                <a:solidFill>
                  <a:srgbClr val="0070C0"/>
                </a:solidFill>
              </a:rPr>
              <a:t>BACnet</a:t>
            </a:r>
            <a:r>
              <a:rPr lang="en-US" sz="1600" dirty="0">
                <a:solidFill>
                  <a:srgbClr val="0070C0"/>
                </a:solidFill>
              </a:rPr>
              <a:t> integration</a:t>
            </a:r>
          </a:p>
          <a:p>
            <a:pPr marL="285750" indent="-285750">
              <a:buFont typeface="Arial" panose="020B0604020202020204" pitchFamily="34" charset="0"/>
              <a:buChar char="•"/>
            </a:pPr>
            <a:r>
              <a:rPr lang="en-US" sz="1600" dirty="0">
                <a:solidFill>
                  <a:srgbClr val="0070C0"/>
                </a:solidFill>
              </a:rPr>
              <a:t>Optional temp/humidity sensors</a:t>
            </a:r>
          </a:p>
          <a:p>
            <a:pPr marL="285750" indent="-285750">
              <a:buFont typeface="Arial" panose="020B0604020202020204" pitchFamily="34" charset="0"/>
              <a:buChar char="•"/>
            </a:pPr>
            <a:endParaRPr lang="en-US" sz="1600" dirty="0">
              <a:solidFill>
                <a:srgbClr val="0070C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856" y="2465045"/>
            <a:ext cx="1013102" cy="119363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7184" y="1877071"/>
            <a:ext cx="1223352" cy="117594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3823" t="25072" r="36463" b="17785"/>
          <a:stretch/>
        </p:blipFill>
        <p:spPr>
          <a:xfrm>
            <a:off x="5057347" y="1831728"/>
            <a:ext cx="911808" cy="1753476"/>
          </a:xfrm>
          <a:prstGeom prst="rect">
            <a:avLst/>
          </a:prstGeom>
        </p:spPr>
      </p:pic>
      <p:sp>
        <p:nvSpPr>
          <p:cNvPr id="5" name="TextBox 4">
            <a:extLst>
              <a:ext uri="{FF2B5EF4-FFF2-40B4-BE49-F238E27FC236}">
                <a16:creationId xmlns:a16="http://schemas.microsoft.com/office/drawing/2014/main" id="{7740ADC7-591A-41BB-84E0-47309BF7B544}"/>
              </a:ext>
            </a:extLst>
          </p:cNvPr>
          <p:cNvSpPr txBox="1"/>
          <p:nvPr/>
        </p:nvSpPr>
        <p:spPr>
          <a:xfrm>
            <a:off x="991867" y="809192"/>
            <a:ext cx="2819398" cy="923330"/>
          </a:xfrm>
          <a:prstGeom prst="rect">
            <a:avLst/>
          </a:prstGeom>
          <a:noFill/>
        </p:spPr>
        <p:txBody>
          <a:bodyPr wrap="square" rtlCol="0">
            <a:spAutoFit/>
          </a:bodyPr>
          <a:lstStyle/>
          <a:p>
            <a:pPr algn="ctr"/>
            <a:r>
              <a:rPr lang="en-US" b="1" i="1" dirty="0"/>
              <a:t>NEW</a:t>
            </a:r>
            <a:r>
              <a:rPr lang="en-US" i="1" dirty="0"/>
              <a:t> controller coming in August 21’ CAPS release – 20 fan controllability!</a:t>
            </a:r>
          </a:p>
        </p:txBody>
      </p:sp>
    </p:spTree>
    <p:extLst>
      <p:ext uri="{BB962C8B-B14F-4D97-AF65-F5344CB8AC3E}">
        <p14:creationId xmlns:p14="http://schemas.microsoft.com/office/powerpoint/2010/main" val="23905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0-#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19" grpId="0" animBg="1"/>
      <p:bldP spid="12" grpId="0" animBg="1"/>
      <p:bldP spid="14" grpId="0"/>
      <p:bldP spid="1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a:latin typeface="Arial" panose="020B0604020202020204" pitchFamily="34" charset="0"/>
                <a:cs typeface="Arial" panose="020B0604020202020204" pitchFamily="34" charset="0"/>
              </a:rPr>
              <a:t>HVLS in Application: Case Study</a:t>
            </a:r>
            <a:endParaRPr lang="en-US" sz="2800"/>
          </a:p>
        </p:txBody>
      </p:sp>
      <p:sp>
        <p:nvSpPr>
          <p:cNvPr id="3" name="Content Placeholder 2"/>
          <p:cNvSpPr>
            <a:spLocks noGrp="1"/>
          </p:cNvSpPr>
          <p:nvPr>
            <p:ph idx="1"/>
          </p:nvPr>
        </p:nvSpPr>
        <p:spPr>
          <a:xfrm>
            <a:off x="457200" y="800103"/>
            <a:ext cx="4648200" cy="3371849"/>
          </a:xfrm>
        </p:spPr>
        <p:txBody>
          <a:bodyPr/>
          <a:lstStyle/>
          <a:p>
            <a:r>
              <a:rPr lang="en-US" sz="1600" dirty="0"/>
              <a:t>FedEx Distribution Center</a:t>
            </a:r>
          </a:p>
          <a:p>
            <a:pPr lvl="1"/>
            <a:r>
              <a:rPr lang="en-US" sz="1400" dirty="0"/>
              <a:t>Competitor XYZ selection: Qty(12) 16 ft. fans</a:t>
            </a:r>
          </a:p>
          <a:p>
            <a:pPr lvl="1"/>
            <a:r>
              <a:rPr lang="en-US" sz="1400" dirty="0"/>
              <a:t>Greenheck selection: Qty(9) 16 ft. fans</a:t>
            </a:r>
          </a:p>
          <a:p>
            <a:r>
              <a:rPr lang="en-US" sz="1600" dirty="0"/>
              <a:t>Contractor familiar with installation of Competitor XYZ fans</a:t>
            </a:r>
          </a:p>
          <a:p>
            <a:pPr lvl="1"/>
            <a:r>
              <a:rPr lang="en-US" sz="1400" dirty="0"/>
              <a:t>Planned for 3 days of labor </a:t>
            </a:r>
          </a:p>
          <a:p>
            <a:pPr lvl="2"/>
            <a:r>
              <a:rPr lang="en-US" sz="1400" dirty="0"/>
              <a:t>(2.5-3 hours per fan)</a:t>
            </a:r>
          </a:p>
          <a:p>
            <a:pPr lvl="1"/>
            <a:r>
              <a:rPr lang="en-US" sz="1400" dirty="0"/>
              <a:t>Greenheck fans installed in 1.5 days</a:t>
            </a:r>
          </a:p>
          <a:p>
            <a:pPr lvl="2"/>
            <a:r>
              <a:rPr lang="en-US" sz="1400" dirty="0"/>
              <a:t> (1-1.5 hours per fan)</a:t>
            </a:r>
          </a:p>
          <a:p>
            <a:r>
              <a:rPr lang="en-US" sz="1600" dirty="0"/>
              <a:t>Results</a:t>
            </a:r>
          </a:p>
          <a:p>
            <a:pPr lvl="1"/>
            <a:r>
              <a:rPr lang="en-US" sz="1400" b="1" dirty="0"/>
              <a:t>Over $15,000 in first-cost savings!</a:t>
            </a:r>
          </a:p>
          <a:p>
            <a:pPr lvl="1"/>
            <a:r>
              <a:rPr lang="en-US" sz="1400" b="1" dirty="0"/>
              <a:t>Over $1,200 in labor savings!</a:t>
            </a:r>
          </a:p>
        </p:txBody>
      </p:sp>
      <p:sp>
        <p:nvSpPr>
          <p:cNvPr id="5" name="Slide Number Placeholder 4"/>
          <p:cNvSpPr>
            <a:spLocks noGrp="1"/>
          </p:cNvSpPr>
          <p:nvPr>
            <p:ph type="sldNum" sz="quarter" idx="10"/>
          </p:nvPr>
        </p:nvSpPr>
        <p:spPr/>
        <p:txBody>
          <a:bodyPr/>
          <a:lstStyle/>
          <a:p>
            <a:pPr>
              <a:defRPr/>
            </a:pPr>
            <a:endParaRPr lang="en-US" altLang="en-US" sz="1400" dirty="0"/>
          </a:p>
        </p:txBody>
      </p:sp>
      <p:pic>
        <p:nvPicPr>
          <p:cNvPr id="7" name="Content Placeholder 4">
            <a:extLst>
              <a:ext uri="{FF2B5EF4-FFF2-40B4-BE49-F238E27FC236}">
                <a16:creationId xmlns:a16="http://schemas.microsoft.com/office/drawing/2014/main" id="{C5B51D2B-3397-496A-85B8-3B4B4979E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430" y="1249853"/>
            <a:ext cx="3961611" cy="2643794"/>
          </a:xfrm>
          <a:prstGeom prst="rect">
            <a:avLst/>
          </a:prstGeom>
          <a:ln w="12700">
            <a:solidFill>
              <a:schemeClr val="tx1"/>
            </a:solidFill>
          </a:ln>
        </p:spPr>
      </p:pic>
    </p:spTree>
    <p:extLst>
      <p:ext uri="{BB962C8B-B14F-4D97-AF65-F5344CB8AC3E}">
        <p14:creationId xmlns:p14="http://schemas.microsoft.com/office/powerpoint/2010/main" val="215701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457200"/>
          </a:xfrm>
        </p:spPr>
        <p:txBody>
          <a:bodyPr anchor="ctr">
            <a:noAutofit/>
          </a:bodyPr>
          <a:lstStyle/>
          <a:p>
            <a:r>
              <a:rPr lang="en-US" sz="2800"/>
              <a:t>Greenheck System Solutions</a:t>
            </a:r>
          </a:p>
        </p:txBody>
      </p:sp>
      <p:sp>
        <p:nvSpPr>
          <p:cNvPr id="3" name="Text Placeholder 2"/>
          <p:cNvSpPr>
            <a:spLocks noGrp="1"/>
          </p:cNvSpPr>
          <p:nvPr>
            <p:ph sz="half" idx="1"/>
          </p:nvPr>
        </p:nvSpPr>
        <p:spPr>
          <a:xfrm>
            <a:off x="76200" y="1047750"/>
            <a:ext cx="4343400" cy="3257550"/>
          </a:xfrm>
        </p:spPr>
        <p:txBody>
          <a:bodyPr>
            <a:normAutofit/>
          </a:bodyPr>
          <a:lstStyle/>
          <a:p>
            <a:pPr marL="0" indent="0">
              <a:lnSpc>
                <a:spcPct val="90000"/>
              </a:lnSpc>
              <a:buNone/>
            </a:pPr>
            <a:r>
              <a:rPr lang="en-US" sz="2000" b="1" i="1" dirty="0"/>
              <a:t>We can provide the entire system</a:t>
            </a:r>
            <a:r>
              <a:rPr lang="en-US" sz="2000" b="1" dirty="0"/>
              <a:t>: </a:t>
            </a:r>
          </a:p>
          <a:p>
            <a:pPr>
              <a:lnSpc>
                <a:spcPct val="90000"/>
              </a:lnSpc>
            </a:pPr>
            <a:r>
              <a:rPr lang="en-US" sz="1900" dirty="0"/>
              <a:t>Fans, dampers, louvers, MUA, HVLS &amp; circulators, DOAS</a:t>
            </a:r>
          </a:p>
          <a:p>
            <a:pPr>
              <a:lnSpc>
                <a:spcPct val="90000"/>
              </a:lnSpc>
            </a:pPr>
            <a:r>
              <a:rPr lang="en-US" sz="1900" dirty="0"/>
              <a:t>No other “one stop shop” manufacturer </a:t>
            </a:r>
          </a:p>
          <a:p>
            <a:pPr>
              <a:lnSpc>
                <a:spcPct val="90000"/>
              </a:lnSpc>
            </a:pPr>
            <a:r>
              <a:rPr lang="en-US" sz="1900" dirty="0"/>
              <a:t>Designed and tested to work as an engineered system </a:t>
            </a:r>
          </a:p>
          <a:p>
            <a:pPr>
              <a:lnSpc>
                <a:spcPct val="90000"/>
              </a:lnSpc>
            </a:pPr>
            <a:r>
              <a:rPr lang="en-US" sz="1900" dirty="0"/>
              <a:t>Tiered product offering to fit any budget </a:t>
            </a:r>
          </a:p>
          <a:p>
            <a:pPr marL="342900" lvl="1" indent="0">
              <a:lnSpc>
                <a:spcPct val="90000"/>
              </a:lnSpc>
              <a:buNone/>
            </a:pPr>
            <a:endParaRPr lang="en-US" sz="1900" dirty="0"/>
          </a:p>
          <a:p>
            <a:pPr marL="342900" lvl="1" indent="0">
              <a:lnSpc>
                <a:spcPct val="90000"/>
              </a:lnSpc>
              <a:buNone/>
            </a:pPr>
            <a:endParaRPr lang="en-US" sz="1900" dirty="0"/>
          </a:p>
          <a:p>
            <a:pPr marL="342900" lvl="1" indent="0">
              <a:lnSpc>
                <a:spcPct val="90000"/>
              </a:lnSpc>
              <a:buNone/>
            </a:pPr>
            <a:endParaRPr lang="en-US" sz="1900" dirty="0"/>
          </a:p>
          <a:p>
            <a:pPr marL="0" indent="0">
              <a:lnSpc>
                <a:spcPct val="90000"/>
              </a:lnSpc>
              <a:buNone/>
            </a:pPr>
            <a:endParaRPr lang="en-US" sz="1900" b="1" i="1" dirty="0"/>
          </a:p>
          <a:p>
            <a:pPr>
              <a:lnSpc>
                <a:spcPct val="90000"/>
              </a:lnSpc>
            </a:pPr>
            <a:endParaRPr lang="en-US" sz="1900" b="1" i="1" dirty="0"/>
          </a:p>
          <a:p>
            <a:pPr>
              <a:lnSpc>
                <a:spcPct val="90000"/>
              </a:lnSpc>
            </a:pPr>
            <a:endParaRPr lang="en-US" sz="1900" b="1" i="1" dirty="0"/>
          </a:p>
        </p:txBody>
      </p:sp>
      <p:pic>
        <p:nvPicPr>
          <p:cNvPr id="4" name="Picture 3" descr="A picture containing indoor, electronics, display&#10;&#10;Description automatically generated">
            <a:extLst>
              <a:ext uri="{FF2B5EF4-FFF2-40B4-BE49-F238E27FC236}">
                <a16:creationId xmlns:a16="http://schemas.microsoft.com/office/drawing/2014/main" id="{0FDEB26F-3429-4BEF-8A7B-F06D9B5F1FBA}"/>
              </a:ext>
            </a:extLst>
          </p:cNvPr>
          <p:cNvPicPr>
            <a:picLocks noChangeAspect="1"/>
          </p:cNvPicPr>
          <p:nvPr/>
        </p:nvPicPr>
        <p:blipFill rotWithShape="1">
          <a:blip r:embed="rId3">
            <a:extLst>
              <a:ext uri="{28A0092B-C50C-407E-A947-70E740481C1C}">
                <a14:useLocalDpi xmlns:a14="http://schemas.microsoft.com/office/drawing/2010/main" val="0"/>
              </a:ext>
            </a:extLst>
          </a:blip>
          <a:srcRect l="2056" t="2" r="5889" b="2"/>
          <a:stretch/>
        </p:blipFill>
        <p:spPr>
          <a:xfrm>
            <a:off x="4724402" y="1047750"/>
            <a:ext cx="4267200" cy="2827619"/>
          </a:xfrm>
          <a:prstGeom prst="rect">
            <a:avLst/>
          </a:prstGeom>
          <a:noFill/>
        </p:spPr>
      </p:pic>
      <p:sp>
        <p:nvSpPr>
          <p:cNvPr id="6" name="Slide Number Placeholder 4">
            <a:extLst>
              <a:ext uri="{FF2B5EF4-FFF2-40B4-BE49-F238E27FC236}">
                <a16:creationId xmlns:a16="http://schemas.microsoft.com/office/drawing/2014/main" id="{2CFC66C2-4A62-4EAC-BC9D-8EDAE5FB6D28}"/>
              </a:ext>
            </a:extLst>
          </p:cNvPr>
          <p:cNvSpPr>
            <a:spLocks noGrp="1"/>
          </p:cNvSpPr>
          <p:nvPr>
            <p:ph type="sldNum" sz="quarter" idx="10"/>
          </p:nvPr>
        </p:nvSpPr>
        <p:spPr>
          <a:xfrm>
            <a:off x="8610600" y="4857750"/>
            <a:ext cx="533400" cy="285750"/>
          </a:xfrm>
        </p:spPr>
        <p:txBody>
          <a:bodyPr/>
          <a:lstStyle/>
          <a:p>
            <a:pPr>
              <a:spcAft>
                <a:spcPts val="600"/>
              </a:spcAft>
              <a:defRPr/>
            </a:pPr>
            <a:fld id="{3D4D6289-03DF-45B6-8F8D-F743EAD939E5}" type="slidenum">
              <a:rPr lang="en-US" smtClean="0">
                <a:solidFill>
                  <a:prstClr val="white"/>
                </a:solidFill>
              </a:rPr>
              <a:pPr>
                <a:spcAft>
                  <a:spcPts val="600"/>
                </a:spcAft>
                <a:defRPr/>
              </a:pPr>
              <a:t>28</a:t>
            </a:fld>
            <a:endParaRPr lang="en-US" sz="1050">
              <a:solidFill>
                <a:prstClr val="white"/>
              </a:solidFill>
            </a:endParaRPr>
          </a:p>
        </p:txBody>
      </p:sp>
    </p:spTree>
    <p:extLst>
      <p:ext uri="{BB962C8B-B14F-4D97-AF65-F5344CB8AC3E}">
        <p14:creationId xmlns:p14="http://schemas.microsoft.com/office/powerpoint/2010/main" val="1518060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
          <p:cNvSpPr txBox="1">
            <a:spLocks noChangeArrowheads="1"/>
          </p:cNvSpPr>
          <p:nvPr/>
        </p:nvSpPr>
        <p:spPr bwMode="auto">
          <a:xfrm>
            <a:off x="876300" y="1581150"/>
            <a:ext cx="7391400"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lnSpc>
                <a:spcPct val="110000"/>
              </a:lnSpc>
              <a:spcBef>
                <a:spcPct val="0"/>
              </a:spcBef>
              <a:buFontTx/>
              <a:buNone/>
            </a:pPr>
            <a:r>
              <a:rPr lang="en-US" altLang="en-US" sz="2000" dirty="0"/>
              <a:t>The mission of Greenheck is to be the market leader in the development, manufacture and worldwide sales of quality air moving, control and conditioning equipment with a total commitment to customer service.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8755" y="438150"/>
            <a:ext cx="3846490" cy="93469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0495" y="3181350"/>
            <a:ext cx="2303011" cy="97518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7F29-C200-4A77-9C00-C13F27DB2427}"/>
              </a:ext>
            </a:extLst>
          </p:cNvPr>
          <p:cNvSpPr>
            <a:spLocks noGrp="1"/>
          </p:cNvSpPr>
          <p:nvPr>
            <p:ph type="title"/>
          </p:nvPr>
        </p:nvSpPr>
        <p:spPr>
          <a:xfrm>
            <a:off x="533400" y="228600"/>
            <a:ext cx="8077200" cy="514350"/>
          </a:xfrm>
        </p:spPr>
        <p:txBody>
          <a:bodyPr anchor="ctr">
            <a:noAutofit/>
          </a:bodyPr>
          <a:lstStyle/>
          <a:p>
            <a:r>
              <a:rPr lang="en-US" sz="2800" dirty="0"/>
              <a:t>Summer Ventilation</a:t>
            </a:r>
          </a:p>
        </p:txBody>
      </p:sp>
      <p:sp>
        <p:nvSpPr>
          <p:cNvPr id="4" name="Slide Number Placeholder 3">
            <a:extLst>
              <a:ext uri="{FF2B5EF4-FFF2-40B4-BE49-F238E27FC236}">
                <a16:creationId xmlns:a16="http://schemas.microsoft.com/office/drawing/2014/main" id="{5F7E94BD-706A-4BF9-8519-E41731296237}"/>
              </a:ext>
            </a:extLst>
          </p:cNvPr>
          <p:cNvSpPr>
            <a:spLocks noGrp="1"/>
          </p:cNvSpPr>
          <p:nvPr>
            <p:ph type="sldNum" sz="quarter" idx="10"/>
          </p:nvPr>
        </p:nvSpPr>
        <p:spPr>
          <a:xfrm>
            <a:off x="4295775" y="4929188"/>
            <a:ext cx="533400" cy="171450"/>
          </a:xfrm>
        </p:spPr>
        <p:txBody>
          <a:bodyPr anchor="ctr">
            <a:normAutofit/>
          </a:bodyPr>
          <a:lstStyle/>
          <a:p>
            <a:pPr>
              <a:lnSpc>
                <a:spcPct val="90000"/>
              </a:lnSpc>
              <a:spcAft>
                <a:spcPts val="600"/>
              </a:spcAft>
              <a:defRPr/>
            </a:pPr>
            <a:fld id="{1EEE1CC8-FA77-40E9-A3BB-3C49B376A104}" type="slidenum">
              <a:rPr lang="en-US" sz="500" smtClean="0"/>
              <a:pPr>
                <a:lnSpc>
                  <a:spcPct val="90000"/>
                </a:lnSpc>
                <a:spcAft>
                  <a:spcPts val="600"/>
                </a:spcAft>
                <a:defRPr/>
              </a:pPr>
              <a:t>3</a:t>
            </a:fld>
            <a:endParaRPr lang="en-US" sz="500"/>
          </a:p>
        </p:txBody>
      </p:sp>
      <p:pic>
        <p:nvPicPr>
          <p:cNvPr id="8" name="Picture 2" descr="Warehouse Summer Ventilation">
            <a:extLst>
              <a:ext uri="{FF2B5EF4-FFF2-40B4-BE49-F238E27FC236}">
                <a16:creationId xmlns:a16="http://schemas.microsoft.com/office/drawing/2014/main" id="{41FB3465-BF6C-498F-B4AA-79D3B866106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51" y="800100"/>
            <a:ext cx="8385048" cy="346557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6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2FF0-9486-4A81-8FDA-B09165360E8A}"/>
              </a:ext>
            </a:extLst>
          </p:cNvPr>
          <p:cNvSpPr>
            <a:spLocks noGrp="1"/>
          </p:cNvSpPr>
          <p:nvPr>
            <p:ph type="title"/>
          </p:nvPr>
        </p:nvSpPr>
        <p:spPr/>
        <p:txBody>
          <a:bodyPr/>
          <a:lstStyle/>
          <a:p>
            <a:r>
              <a:rPr lang="en-US" dirty="0"/>
              <a:t>Summer Ventilation</a:t>
            </a:r>
          </a:p>
        </p:txBody>
      </p:sp>
      <p:sp>
        <p:nvSpPr>
          <p:cNvPr id="6" name="Text Placeholder 2">
            <a:extLst>
              <a:ext uri="{FF2B5EF4-FFF2-40B4-BE49-F238E27FC236}">
                <a16:creationId xmlns:a16="http://schemas.microsoft.com/office/drawing/2014/main" id="{850BBE24-AB82-4339-BA85-C5915B4570BF}"/>
              </a:ext>
            </a:extLst>
          </p:cNvPr>
          <p:cNvSpPr>
            <a:spLocks noGrp="1"/>
          </p:cNvSpPr>
          <p:nvPr>
            <p:ph type="body" sz="half" idx="1"/>
          </p:nvPr>
        </p:nvSpPr>
        <p:spPr>
          <a:xfrm>
            <a:off x="457200" y="1028700"/>
            <a:ext cx="4038600" cy="3257550"/>
          </a:xfrm>
        </p:spPr>
        <p:txBody>
          <a:bodyPr>
            <a:normAutofit/>
          </a:bodyPr>
          <a:lstStyle/>
          <a:p>
            <a:pPr marL="0" indent="0">
              <a:buNone/>
            </a:pPr>
            <a:r>
              <a:rPr lang="en-US" sz="2000" dirty="0">
                <a:solidFill>
                  <a:schemeClr val="tx1"/>
                </a:solidFill>
              </a:rPr>
              <a:t>Exhaust fans and intake louvers are utilized to:</a:t>
            </a:r>
          </a:p>
          <a:p>
            <a:r>
              <a:rPr lang="en-US" sz="1600" dirty="0">
                <a:solidFill>
                  <a:schemeClr val="tx1"/>
                </a:solidFill>
              </a:rPr>
              <a:t>Remove heat from the building</a:t>
            </a:r>
          </a:p>
          <a:p>
            <a:r>
              <a:rPr lang="en-US" sz="1600" dirty="0">
                <a:solidFill>
                  <a:schemeClr val="tx1"/>
                </a:solidFill>
              </a:rPr>
              <a:t>Replace with fresh outdoor air</a:t>
            </a:r>
          </a:p>
          <a:p>
            <a:r>
              <a:rPr lang="en-US" sz="1600" dirty="0">
                <a:solidFill>
                  <a:schemeClr val="tx1"/>
                </a:solidFill>
              </a:rPr>
              <a:t>Provide air movement throughout the facility</a:t>
            </a:r>
          </a:p>
          <a:p>
            <a:pPr marL="0" indent="0">
              <a:buNone/>
            </a:pPr>
            <a:r>
              <a:rPr lang="en-US" sz="2000" dirty="0">
                <a:solidFill>
                  <a:schemeClr val="tx1"/>
                </a:solidFill>
              </a:rPr>
              <a:t>Common ventilation rate: 1–3 Air changes per hour (ACH)</a:t>
            </a:r>
          </a:p>
          <a:p>
            <a:pPr marL="0" indent="0">
              <a:buNone/>
            </a:pPr>
            <a:endParaRPr lang="en-US" sz="2000" dirty="0">
              <a:solidFill>
                <a:schemeClr val="tx1"/>
              </a:solidFill>
            </a:endParaRPr>
          </a:p>
        </p:txBody>
      </p:sp>
      <p:pic>
        <p:nvPicPr>
          <p:cNvPr id="7" name="Content Placeholder 6">
            <a:extLst>
              <a:ext uri="{FF2B5EF4-FFF2-40B4-BE49-F238E27FC236}">
                <a16:creationId xmlns:a16="http://schemas.microsoft.com/office/drawing/2014/main" id="{89B72943-7111-46FB-AB75-42DB05B333E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7871" r="20679" b="1"/>
          <a:stretch/>
        </p:blipFill>
        <p:spPr>
          <a:xfrm>
            <a:off x="4648200" y="1033444"/>
            <a:ext cx="4038600" cy="3248062"/>
          </a:xfrm>
          <a:prstGeom prst="rect">
            <a:avLst/>
          </a:prstGeom>
          <a:noFill/>
          <a:ln w="12700">
            <a:solidFill>
              <a:schemeClr val="tx1"/>
            </a:solidFill>
          </a:ln>
        </p:spPr>
      </p:pic>
    </p:spTree>
    <p:extLst>
      <p:ext uri="{BB962C8B-B14F-4D97-AF65-F5344CB8AC3E}">
        <p14:creationId xmlns:p14="http://schemas.microsoft.com/office/powerpoint/2010/main" val="8154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5BD2-0168-4683-BADB-1A6827102E6A}"/>
              </a:ext>
            </a:extLst>
          </p:cNvPr>
          <p:cNvSpPr>
            <a:spLocks noGrp="1"/>
          </p:cNvSpPr>
          <p:nvPr>
            <p:ph type="title"/>
          </p:nvPr>
        </p:nvSpPr>
        <p:spPr/>
        <p:txBody>
          <a:bodyPr/>
          <a:lstStyle/>
          <a:p>
            <a:r>
              <a:rPr lang="en-US" dirty="0"/>
              <a:t>Intake Louvers vs Powered Supply</a:t>
            </a:r>
          </a:p>
        </p:txBody>
      </p:sp>
      <p:sp>
        <p:nvSpPr>
          <p:cNvPr id="5" name="Content Placeholder 4">
            <a:extLst>
              <a:ext uri="{FF2B5EF4-FFF2-40B4-BE49-F238E27FC236}">
                <a16:creationId xmlns:a16="http://schemas.microsoft.com/office/drawing/2014/main" id="{62AC6111-6872-4EEE-B387-757A49189019}"/>
              </a:ext>
            </a:extLst>
          </p:cNvPr>
          <p:cNvSpPr>
            <a:spLocks noGrp="1"/>
          </p:cNvSpPr>
          <p:nvPr>
            <p:ph sz="half" idx="1"/>
          </p:nvPr>
        </p:nvSpPr>
        <p:spPr>
          <a:xfrm>
            <a:off x="897531" y="2362129"/>
            <a:ext cx="3221340" cy="1927084"/>
          </a:xfrm>
          <a:ln>
            <a:solidFill>
              <a:schemeClr val="tx1"/>
            </a:solidFill>
          </a:ln>
        </p:spPr>
        <p:txBody>
          <a:bodyPr>
            <a:noAutofit/>
          </a:bodyPr>
          <a:lstStyle/>
          <a:p>
            <a:pPr marL="0" indent="0">
              <a:buNone/>
            </a:pPr>
            <a:r>
              <a:rPr lang="en-US" sz="1400" b="1" dirty="0"/>
              <a:t>Louver Budget Price</a:t>
            </a:r>
            <a:r>
              <a:rPr lang="en-US" sz="1400" dirty="0"/>
              <a:t>: $4826</a:t>
            </a:r>
          </a:p>
          <a:p>
            <a:pPr marL="0" indent="0">
              <a:buNone/>
            </a:pPr>
            <a:r>
              <a:rPr lang="en-US" sz="1400" b="1" dirty="0"/>
              <a:t>Exhaust Fan Budget Price</a:t>
            </a:r>
            <a:r>
              <a:rPr lang="en-US" sz="1400" dirty="0"/>
              <a:t>: $4323</a:t>
            </a:r>
          </a:p>
          <a:p>
            <a:pPr marL="0" indent="0">
              <a:buNone/>
            </a:pPr>
            <a:r>
              <a:rPr lang="en-US" sz="1400" b="1" dirty="0"/>
              <a:t>Exhaust Fan Op. Power</a:t>
            </a:r>
            <a:r>
              <a:rPr lang="en-US" sz="1400" dirty="0"/>
              <a:t>: 4.1 hp</a:t>
            </a:r>
          </a:p>
          <a:p>
            <a:pPr marL="0" indent="0">
              <a:buNone/>
            </a:pPr>
            <a:endParaRPr lang="en-US" sz="1400" dirty="0"/>
          </a:p>
          <a:p>
            <a:pPr marL="0" indent="0">
              <a:buNone/>
            </a:pPr>
            <a:endParaRPr lang="en-US" sz="1000" dirty="0"/>
          </a:p>
          <a:p>
            <a:pPr marL="0" indent="0">
              <a:buNone/>
            </a:pPr>
            <a:r>
              <a:rPr lang="en-US" sz="1800" i="1" dirty="0"/>
              <a:t>Total Cost = </a:t>
            </a:r>
            <a:r>
              <a:rPr lang="en-US" sz="1800" b="1" i="1" dirty="0"/>
              <a:t>$9149</a:t>
            </a:r>
          </a:p>
          <a:p>
            <a:pPr marL="0" indent="0">
              <a:buNone/>
            </a:pPr>
            <a:r>
              <a:rPr lang="en-US" sz="1800" i="1" dirty="0"/>
              <a:t>Total Op. Power = </a:t>
            </a:r>
            <a:r>
              <a:rPr lang="en-US" sz="1800" b="1" i="1" dirty="0"/>
              <a:t>4.1 hp</a:t>
            </a:r>
          </a:p>
        </p:txBody>
      </p:sp>
      <p:sp>
        <p:nvSpPr>
          <p:cNvPr id="6" name="Content Placeholder 5">
            <a:extLst>
              <a:ext uri="{FF2B5EF4-FFF2-40B4-BE49-F238E27FC236}">
                <a16:creationId xmlns:a16="http://schemas.microsoft.com/office/drawing/2014/main" id="{1792007F-528A-4AA9-9EC5-24081FBC9B67}"/>
              </a:ext>
            </a:extLst>
          </p:cNvPr>
          <p:cNvSpPr>
            <a:spLocks noGrp="1"/>
          </p:cNvSpPr>
          <p:nvPr>
            <p:ph sz="half" idx="2"/>
          </p:nvPr>
        </p:nvSpPr>
        <p:spPr>
          <a:xfrm>
            <a:off x="5017404" y="2351919"/>
            <a:ext cx="3221340" cy="1927084"/>
          </a:xfrm>
          <a:ln>
            <a:solidFill>
              <a:schemeClr val="tx1"/>
            </a:solidFill>
          </a:ln>
        </p:spPr>
        <p:txBody>
          <a:bodyPr>
            <a:noAutofit/>
          </a:bodyPr>
          <a:lstStyle/>
          <a:p>
            <a:pPr marL="0" lvl="0" indent="0">
              <a:buNone/>
            </a:pPr>
            <a:r>
              <a:rPr lang="en-US" sz="1400" b="1" dirty="0">
                <a:solidFill>
                  <a:prstClr val="black"/>
                </a:solidFill>
              </a:rPr>
              <a:t>Supply Fan Cost</a:t>
            </a:r>
            <a:r>
              <a:rPr lang="en-US" sz="1400" dirty="0">
                <a:solidFill>
                  <a:prstClr val="black"/>
                </a:solidFill>
              </a:rPr>
              <a:t>: $6133</a:t>
            </a:r>
          </a:p>
          <a:p>
            <a:pPr marL="0" lvl="0" indent="0">
              <a:buNone/>
            </a:pPr>
            <a:r>
              <a:rPr lang="en-US" sz="1400" b="1" dirty="0">
                <a:solidFill>
                  <a:prstClr val="black"/>
                </a:solidFill>
              </a:rPr>
              <a:t>Supply Fan Op. Power</a:t>
            </a:r>
            <a:r>
              <a:rPr lang="en-US" sz="1400" dirty="0">
                <a:solidFill>
                  <a:prstClr val="black"/>
                </a:solidFill>
              </a:rPr>
              <a:t>: 6.0 hp</a:t>
            </a:r>
          </a:p>
          <a:p>
            <a:pPr marL="0" lvl="0" indent="0">
              <a:buNone/>
            </a:pPr>
            <a:r>
              <a:rPr lang="en-US" sz="1400" b="1" dirty="0">
                <a:solidFill>
                  <a:prstClr val="black"/>
                </a:solidFill>
              </a:rPr>
              <a:t>Exhaust Fan Cost</a:t>
            </a:r>
            <a:r>
              <a:rPr lang="en-US" sz="1400" dirty="0">
                <a:solidFill>
                  <a:prstClr val="black"/>
                </a:solidFill>
              </a:rPr>
              <a:t>: $4323</a:t>
            </a:r>
          </a:p>
          <a:p>
            <a:pPr marL="0" lvl="0" indent="0">
              <a:buNone/>
            </a:pPr>
            <a:r>
              <a:rPr lang="en-US" sz="1400" b="1" dirty="0">
                <a:solidFill>
                  <a:prstClr val="black"/>
                </a:solidFill>
              </a:rPr>
              <a:t>Exhaust Fan Op. Power</a:t>
            </a:r>
            <a:r>
              <a:rPr lang="en-US" sz="1400" dirty="0">
                <a:solidFill>
                  <a:prstClr val="black"/>
                </a:solidFill>
              </a:rPr>
              <a:t>: 3.5 hp</a:t>
            </a:r>
          </a:p>
          <a:p>
            <a:pPr marL="0" lvl="0" indent="0">
              <a:buNone/>
            </a:pPr>
            <a:endParaRPr lang="en-US" sz="1000" dirty="0">
              <a:solidFill>
                <a:prstClr val="black"/>
              </a:solidFill>
            </a:endParaRPr>
          </a:p>
          <a:p>
            <a:pPr marL="0" indent="0">
              <a:buNone/>
            </a:pPr>
            <a:r>
              <a:rPr lang="en-US" sz="1800" i="1" dirty="0"/>
              <a:t>Total Cost = </a:t>
            </a:r>
            <a:r>
              <a:rPr lang="en-US" sz="1800" b="1" i="1" dirty="0"/>
              <a:t>$10,456</a:t>
            </a:r>
          </a:p>
          <a:p>
            <a:pPr marL="0" indent="0">
              <a:buNone/>
            </a:pPr>
            <a:r>
              <a:rPr lang="en-US" sz="1800" i="1" dirty="0"/>
              <a:t>Total Op. Power = </a:t>
            </a:r>
            <a:r>
              <a:rPr lang="en-US" sz="1800" b="1" i="1" dirty="0"/>
              <a:t>9.5 hp</a:t>
            </a:r>
          </a:p>
          <a:p>
            <a:pPr marL="0" indent="0">
              <a:buNone/>
            </a:pPr>
            <a:endParaRPr lang="en-US" dirty="0"/>
          </a:p>
        </p:txBody>
      </p:sp>
      <p:sp>
        <p:nvSpPr>
          <p:cNvPr id="4" name="Slide Number Placeholder 3">
            <a:extLst>
              <a:ext uri="{FF2B5EF4-FFF2-40B4-BE49-F238E27FC236}">
                <a16:creationId xmlns:a16="http://schemas.microsoft.com/office/drawing/2014/main" id="{45CBC3DB-FB6B-49C6-8CB1-8F43211D466C}"/>
              </a:ext>
            </a:extLst>
          </p:cNvPr>
          <p:cNvSpPr>
            <a:spLocks noGrp="1"/>
          </p:cNvSpPr>
          <p:nvPr>
            <p:ph type="sldNum" sz="quarter" idx="10"/>
          </p:nvPr>
        </p:nvSpPr>
        <p:spPr/>
        <p:txBody>
          <a:bodyPr/>
          <a:lstStyle/>
          <a:p>
            <a:pPr>
              <a:defRPr/>
            </a:pPr>
            <a:fld id="{1EEE1CC8-FA77-40E9-A3BB-3C49B376A104}" type="slidenum">
              <a:rPr lang="en-US" smtClean="0">
                <a:solidFill>
                  <a:prstClr val="white"/>
                </a:solidFill>
              </a:rPr>
              <a:pPr>
                <a:defRPr/>
              </a:pPr>
              <a:t>5</a:t>
            </a:fld>
            <a:endParaRPr lang="en-US" sz="1050">
              <a:solidFill>
                <a:prstClr val="white"/>
              </a:solidFill>
            </a:endParaRPr>
          </a:p>
        </p:txBody>
      </p:sp>
      <p:grpSp>
        <p:nvGrpSpPr>
          <p:cNvPr id="3" name="Group 2">
            <a:extLst>
              <a:ext uri="{FF2B5EF4-FFF2-40B4-BE49-F238E27FC236}">
                <a16:creationId xmlns:a16="http://schemas.microsoft.com/office/drawing/2014/main" id="{E55D8110-6CFB-4361-AD4D-4D5B08D67123}"/>
              </a:ext>
            </a:extLst>
          </p:cNvPr>
          <p:cNvGrpSpPr/>
          <p:nvPr/>
        </p:nvGrpSpPr>
        <p:grpSpPr>
          <a:xfrm>
            <a:off x="1046710" y="1077819"/>
            <a:ext cx="2922981" cy="1099528"/>
            <a:chOff x="1001652" y="1305283"/>
            <a:chExt cx="2922981" cy="1099528"/>
          </a:xfrm>
        </p:grpSpPr>
        <p:pic>
          <p:nvPicPr>
            <p:cNvPr id="7" name="Picture 6" descr="A picture containing text, outdoor, green&#10;&#10;Description automatically generated">
              <a:extLst>
                <a:ext uri="{FF2B5EF4-FFF2-40B4-BE49-F238E27FC236}">
                  <a16:creationId xmlns:a16="http://schemas.microsoft.com/office/drawing/2014/main" id="{4D0DD844-695E-4DA6-8C85-AAAA4586B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652" y="1305283"/>
              <a:ext cx="929710" cy="1099528"/>
            </a:xfrm>
            <a:prstGeom prst="rect">
              <a:avLst/>
            </a:prstGeom>
          </p:spPr>
        </p:pic>
        <p:sp>
          <p:nvSpPr>
            <p:cNvPr id="8" name="Arrow: Right 7">
              <a:extLst>
                <a:ext uri="{FF2B5EF4-FFF2-40B4-BE49-F238E27FC236}">
                  <a16:creationId xmlns:a16="http://schemas.microsoft.com/office/drawing/2014/main" id="{49FA759A-4583-497B-86B2-18AA59BB6D55}"/>
                </a:ext>
              </a:extLst>
            </p:cNvPr>
            <p:cNvSpPr/>
            <p:nvPr/>
          </p:nvSpPr>
          <p:spPr>
            <a:xfrm>
              <a:off x="2024243" y="1553078"/>
              <a:ext cx="579353" cy="16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4DAB705-B321-44B2-BEA7-7F7F211DD296}"/>
                </a:ext>
              </a:extLst>
            </p:cNvPr>
            <p:cNvSpPr/>
            <p:nvPr/>
          </p:nvSpPr>
          <p:spPr>
            <a:xfrm>
              <a:off x="2218524" y="1807058"/>
              <a:ext cx="579353" cy="16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C0A5A5F-5BE8-489E-91E4-008AACF7D6B0}"/>
                </a:ext>
              </a:extLst>
            </p:cNvPr>
            <p:cNvSpPr/>
            <p:nvPr/>
          </p:nvSpPr>
          <p:spPr>
            <a:xfrm>
              <a:off x="2005628" y="2061038"/>
              <a:ext cx="579353" cy="16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s://portal.greenheck.com/irj/go/km/docs/ImageBank/GFC/Renderings/Fans/Propeller/RBUM.png">
              <a:extLst>
                <a:ext uri="{FF2B5EF4-FFF2-40B4-BE49-F238E27FC236}">
                  <a16:creationId xmlns:a16="http://schemas.microsoft.com/office/drawing/2014/main" id="{CA1D0EF5-02DF-4571-B0D2-F55AA6B216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0758" y="1358683"/>
              <a:ext cx="1033875" cy="9945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702ABA9-C748-481E-BBFF-47B19F1957B5}"/>
              </a:ext>
            </a:extLst>
          </p:cNvPr>
          <p:cNvGrpSpPr/>
          <p:nvPr/>
        </p:nvGrpSpPr>
        <p:grpSpPr>
          <a:xfrm>
            <a:off x="4648200" y="1166092"/>
            <a:ext cx="3626403" cy="994566"/>
            <a:chOff x="4661014" y="1367563"/>
            <a:chExt cx="3626403" cy="994566"/>
          </a:xfrm>
        </p:grpSpPr>
        <p:sp>
          <p:nvSpPr>
            <p:cNvPr id="12" name="Arrow: Right 11">
              <a:extLst>
                <a:ext uri="{FF2B5EF4-FFF2-40B4-BE49-F238E27FC236}">
                  <a16:creationId xmlns:a16="http://schemas.microsoft.com/office/drawing/2014/main" id="{0D15E1DB-D918-4903-8255-AE63B4760449}"/>
                </a:ext>
              </a:extLst>
            </p:cNvPr>
            <p:cNvSpPr/>
            <p:nvPr/>
          </p:nvSpPr>
          <p:spPr>
            <a:xfrm>
              <a:off x="6387027" y="1561958"/>
              <a:ext cx="579353" cy="16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950A459-4F80-4095-85F6-16E581543A90}"/>
                </a:ext>
              </a:extLst>
            </p:cNvPr>
            <p:cNvSpPr/>
            <p:nvPr/>
          </p:nvSpPr>
          <p:spPr>
            <a:xfrm>
              <a:off x="6581308" y="1815938"/>
              <a:ext cx="579353" cy="16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05876E4-B9F9-4575-8172-C70CD510689C}"/>
                </a:ext>
              </a:extLst>
            </p:cNvPr>
            <p:cNvSpPr/>
            <p:nvPr/>
          </p:nvSpPr>
          <p:spPr>
            <a:xfrm>
              <a:off x="6368412" y="2069918"/>
              <a:ext cx="579353" cy="16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https://portal.greenheck.com/irj/go/km/docs/ImageBank/GFC/Renderings/Fans/Propeller/RBUM.png">
              <a:extLst>
                <a:ext uri="{FF2B5EF4-FFF2-40B4-BE49-F238E27FC236}">
                  <a16:creationId xmlns:a16="http://schemas.microsoft.com/office/drawing/2014/main" id="{84573A6D-E5CD-47A3-BDA7-2702A34B38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3542" y="1367563"/>
              <a:ext cx="1033875" cy="9945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0FC2E4F-B175-44DA-90C0-CEAA3D1826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61014" y="1518669"/>
              <a:ext cx="1608266" cy="83568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82C591D4-D732-42E7-9B1A-E9548716F65F}"/>
              </a:ext>
            </a:extLst>
          </p:cNvPr>
          <p:cNvSpPr txBox="1"/>
          <p:nvPr/>
        </p:nvSpPr>
        <p:spPr>
          <a:xfrm>
            <a:off x="897531" y="679689"/>
            <a:ext cx="7294448" cy="371246"/>
          </a:xfrm>
          <a:prstGeom prst="rect">
            <a:avLst/>
          </a:prstGeom>
          <a:noFill/>
        </p:spPr>
        <p:txBody>
          <a:bodyPr wrap="square" rtlCol="0">
            <a:spAutoFit/>
          </a:bodyPr>
          <a:lstStyle/>
          <a:p>
            <a:pPr algn="ctr"/>
            <a:r>
              <a:rPr lang="en-US" b="1" i="1" dirty="0"/>
              <a:t>Example: 30,000 CFM</a:t>
            </a:r>
          </a:p>
        </p:txBody>
      </p:sp>
    </p:spTree>
    <p:extLst>
      <p:ext uri="{BB962C8B-B14F-4D97-AF65-F5344CB8AC3E}">
        <p14:creationId xmlns:p14="http://schemas.microsoft.com/office/powerpoint/2010/main" val="15899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82BE-A9F7-4DCA-AC34-88AB556BB40D}"/>
              </a:ext>
            </a:extLst>
          </p:cNvPr>
          <p:cNvSpPr>
            <a:spLocks noGrp="1"/>
          </p:cNvSpPr>
          <p:nvPr>
            <p:ph type="title"/>
          </p:nvPr>
        </p:nvSpPr>
        <p:spPr>
          <a:xfrm>
            <a:off x="457200" y="0"/>
            <a:ext cx="8229600" cy="457200"/>
          </a:xfrm>
        </p:spPr>
        <p:txBody>
          <a:bodyPr>
            <a:noAutofit/>
          </a:bodyPr>
          <a:lstStyle/>
          <a:p>
            <a:r>
              <a:rPr lang="en-US" sz="2800" dirty="0"/>
              <a:t>Louvers</a:t>
            </a:r>
          </a:p>
        </p:txBody>
      </p:sp>
      <p:sp>
        <p:nvSpPr>
          <p:cNvPr id="4" name="Slide Number Placeholder 3">
            <a:extLst>
              <a:ext uri="{FF2B5EF4-FFF2-40B4-BE49-F238E27FC236}">
                <a16:creationId xmlns:a16="http://schemas.microsoft.com/office/drawing/2014/main" id="{F5F27031-1F16-474F-AC5D-CA105057CBD3}"/>
              </a:ext>
            </a:extLst>
          </p:cNvPr>
          <p:cNvSpPr>
            <a:spLocks noGrp="1"/>
          </p:cNvSpPr>
          <p:nvPr>
            <p:ph type="sldNum" sz="quarter" idx="12"/>
          </p:nvPr>
        </p:nvSpPr>
        <p:spPr/>
        <p:txBody>
          <a:bodyPr/>
          <a:lstStyle/>
          <a:p>
            <a:pPr>
              <a:defRPr/>
            </a:pPr>
            <a:fld id="{1EEE1CC8-FA77-40E9-A3BB-3C49B376A104}" type="slidenum">
              <a:rPr lang="en-US" smtClean="0">
                <a:solidFill>
                  <a:prstClr val="white"/>
                </a:solidFill>
              </a:rPr>
              <a:pPr>
                <a:defRPr/>
              </a:pPr>
              <a:t>6</a:t>
            </a:fld>
            <a:endParaRPr lang="en-US" sz="1050">
              <a:solidFill>
                <a:prstClr val="white"/>
              </a:solidFill>
            </a:endParaRPr>
          </a:p>
        </p:txBody>
      </p:sp>
      <p:graphicFrame>
        <p:nvGraphicFramePr>
          <p:cNvPr id="5" name="Table 5">
            <a:extLst>
              <a:ext uri="{FF2B5EF4-FFF2-40B4-BE49-F238E27FC236}">
                <a16:creationId xmlns:a16="http://schemas.microsoft.com/office/drawing/2014/main" id="{578ED13D-78D6-4057-955D-FD57196545AC}"/>
              </a:ext>
            </a:extLst>
          </p:cNvPr>
          <p:cNvGraphicFramePr>
            <a:graphicFrameLocks noGrp="1"/>
          </p:cNvGraphicFramePr>
          <p:nvPr>
            <p:extLst>
              <p:ext uri="{D42A27DB-BD31-4B8C-83A1-F6EECF244321}">
                <p14:modId xmlns:p14="http://schemas.microsoft.com/office/powerpoint/2010/main" val="3890038955"/>
              </p:ext>
            </p:extLst>
          </p:nvPr>
        </p:nvGraphicFramePr>
        <p:xfrm>
          <a:off x="266700" y="590550"/>
          <a:ext cx="8610600" cy="3535582"/>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3108893427"/>
                    </a:ext>
                  </a:extLst>
                </a:gridCol>
                <a:gridCol w="2152650">
                  <a:extLst>
                    <a:ext uri="{9D8B030D-6E8A-4147-A177-3AD203B41FA5}">
                      <a16:colId xmlns:a16="http://schemas.microsoft.com/office/drawing/2014/main" val="3586441648"/>
                    </a:ext>
                  </a:extLst>
                </a:gridCol>
                <a:gridCol w="2152650">
                  <a:extLst>
                    <a:ext uri="{9D8B030D-6E8A-4147-A177-3AD203B41FA5}">
                      <a16:colId xmlns:a16="http://schemas.microsoft.com/office/drawing/2014/main" val="1272559097"/>
                    </a:ext>
                  </a:extLst>
                </a:gridCol>
                <a:gridCol w="2152650">
                  <a:extLst>
                    <a:ext uri="{9D8B030D-6E8A-4147-A177-3AD203B41FA5}">
                      <a16:colId xmlns:a16="http://schemas.microsoft.com/office/drawing/2014/main" val="1238792079"/>
                    </a:ext>
                  </a:extLst>
                </a:gridCol>
              </a:tblGrid>
              <a:tr h="570325">
                <a:tc>
                  <a:txBody>
                    <a:bodyPr/>
                    <a:lstStyle/>
                    <a:p>
                      <a:r>
                        <a:rPr lang="en-US" sz="1600" b="1" dirty="0"/>
                        <a:t>Type of Louver</a:t>
                      </a:r>
                    </a:p>
                  </a:txBody>
                  <a:tcPr anchor="ctr"/>
                </a:tc>
                <a:tc>
                  <a:txBody>
                    <a:bodyPr/>
                    <a:lstStyle/>
                    <a:p>
                      <a:r>
                        <a:rPr lang="en-US" sz="1600" b="1" dirty="0"/>
                        <a:t>Adjustable Blade Louver</a:t>
                      </a:r>
                    </a:p>
                  </a:txBody>
                  <a:tcPr/>
                </a:tc>
                <a:tc>
                  <a:txBody>
                    <a:bodyPr/>
                    <a:lstStyle/>
                    <a:p>
                      <a:r>
                        <a:rPr lang="en-US" sz="1600" b="1" dirty="0"/>
                        <a:t>Combination Louver/Damper</a:t>
                      </a:r>
                    </a:p>
                  </a:txBody>
                  <a:tcPr/>
                </a:tc>
                <a:tc>
                  <a:txBody>
                    <a:bodyPr/>
                    <a:lstStyle/>
                    <a:p>
                      <a:r>
                        <a:rPr lang="en-US" sz="1600" b="1" dirty="0"/>
                        <a:t>Stationary Louver + Damper</a:t>
                      </a:r>
                    </a:p>
                  </a:txBody>
                  <a:tcPr/>
                </a:tc>
                <a:extLst>
                  <a:ext uri="{0D108BD9-81ED-4DB2-BD59-A6C34878D82A}">
                    <a16:rowId xmlns:a16="http://schemas.microsoft.com/office/drawing/2014/main" val="4196472892"/>
                  </a:ext>
                </a:extLst>
              </a:tr>
              <a:tr h="551173">
                <a:tc>
                  <a:txBody>
                    <a:bodyPr/>
                    <a:lstStyle/>
                    <a:p>
                      <a:r>
                        <a:rPr lang="en-US" sz="1600" b="1" dirty="0"/>
                        <a:t>Louver Picture</a:t>
                      </a:r>
                    </a:p>
                  </a:txBody>
                  <a:tcPr anchor="ct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11416647"/>
                  </a:ext>
                </a:extLst>
              </a:tr>
              <a:tr h="325900">
                <a:tc>
                  <a:txBody>
                    <a:bodyPr/>
                    <a:lstStyle/>
                    <a:p>
                      <a:r>
                        <a:rPr lang="en-US" sz="1600" b="1" dirty="0"/>
                        <a:t>Cost</a:t>
                      </a:r>
                    </a:p>
                  </a:txBody>
                  <a:tcPr anchor="ctr"/>
                </a:tc>
                <a:tc>
                  <a:txBody>
                    <a:bodyPr/>
                    <a:lstStyle/>
                    <a:p>
                      <a:pPr algn="ctr"/>
                      <a:r>
                        <a:rPr lang="en-US" sz="1600" dirty="0"/>
                        <a:t>$</a:t>
                      </a:r>
                    </a:p>
                  </a:txBody>
                  <a:tcPr anchor="ctr"/>
                </a:tc>
                <a:tc>
                  <a:txBody>
                    <a:bodyPr/>
                    <a:lstStyle/>
                    <a:p>
                      <a:pPr algn="ctr"/>
                      <a:r>
                        <a:rPr lang="en-US" sz="1600" dirty="0"/>
                        <a:t>$$</a:t>
                      </a:r>
                    </a:p>
                  </a:txBody>
                  <a:tcPr anchor="ctr"/>
                </a:tc>
                <a:tc>
                  <a:txBody>
                    <a:bodyPr/>
                    <a:lstStyle/>
                    <a:p>
                      <a:pPr algn="ctr"/>
                      <a:r>
                        <a:rPr lang="en-US" sz="1600" dirty="0"/>
                        <a:t>$$$</a:t>
                      </a:r>
                    </a:p>
                  </a:txBody>
                  <a:tcPr anchor="ctr"/>
                </a:tc>
                <a:extLst>
                  <a:ext uri="{0D108BD9-81ED-4DB2-BD59-A6C34878D82A}">
                    <a16:rowId xmlns:a16="http://schemas.microsoft.com/office/drawing/2014/main" val="2301302507"/>
                  </a:ext>
                </a:extLst>
              </a:tr>
              <a:tr h="667929">
                <a:tc>
                  <a:txBody>
                    <a:bodyPr/>
                    <a:lstStyle/>
                    <a:p>
                      <a:r>
                        <a:rPr lang="en-US" sz="1600" b="1" dirty="0"/>
                        <a:t>Leakage</a:t>
                      </a:r>
                    </a:p>
                  </a:txBody>
                  <a:tcPr anchor="ctr"/>
                </a:tc>
                <a:tc>
                  <a:txBody>
                    <a:bodyPr/>
                    <a:lstStyle/>
                    <a:p>
                      <a:pPr algn="ctr"/>
                      <a:r>
                        <a:rPr lang="en-US" sz="1600" dirty="0"/>
                        <a:t>8.7 CFM/ft</a:t>
                      </a:r>
                      <a:r>
                        <a:rPr lang="en-US" sz="1600" baseline="30000" dirty="0"/>
                        <a:t>2 </a:t>
                      </a:r>
                      <a:r>
                        <a:rPr lang="en-US" sz="1600" baseline="0" dirty="0"/>
                        <a:t>@ 1 in </a:t>
                      </a:r>
                      <a:r>
                        <a:rPr lang="en-US" sz="1600" baseline="0" dirty="0" err="1"/>
                        <a:t>wg</a:t>
                      </a:r>
                      <a:r>
                        <a:rPr lang="en-US" sz="1600" baseline="0" dirty="0"/>
                        <a:t>.</a:t>
                      </a:r>
                      <a:endParaRPr lang="en-US" sz="1600" dirty="0"/>
                    </a:p>
                  </a:txBody>
                  <a:tcPr anchor="ctr"/>
                </a:tc>
                <a:tc>
                  <a:txBody>
                    <a:bodyPr/>
                    <a:lstStyle/>
                    <a:p>
                      <a:pPr algn="ctr"/>
                      <a:r>
                        <a:rPr lang="en-US" sz="1600" dirty="0"/>
                        <a:t> 4 CFM/ft</a:t>
                      </a:r>
                      <a:r>
                        <a:rPr lang="en-US" sz="1600" baseline="30000" dirty="0"/>
                        <a:t>2</a:t>
                      </a:r>
                      <a:r>
                        <a:rPr lang="en-US" sz="1600" baseline="0" dirty="0"/>
                        <a:t> @ 1 in </a:t>
                      </a:r>
                      <a:r>
                        <a:rPr lang="en-US" sz="1600" baseline="0" dirty="0" err="1"/>
                        <a:t>wg</a:t>
                      </a:r>
                      <a:endParaRPr lang="en-US" sz="1600" dirty="0"/>
                    </a:p>
                  </a:txBody>
                  <a:tcPr anchor="ctr"/>
                </a:tc>
                <a:tc>
                  <a:txBody>
                    <a:bodyPr/>
                    <a:lstStyle/>
                    <a:p>
                      <a:pPr algn="ctr"/>
                      <a:r>
                        <a:rPr lang="en-US" sz="1600" dirty="0"/>
                        <a:t>Class 1A: &lt;3.0 CFM/ft</a:t>
                      </a:r>
                      <a:r>
                        <a:rPr lang="en-US" sz="1600" baseline="30000" dirty="0"/>
                        <a:t>2</a:t>
                      </a:r>
                      <a:r>
                        <a:rPr lang="en-US" sz="1600" baseline="0" dirty="0"/>
                        <a:t> @ 1 in </a:t>
                      </a:r>
                      <a:r>
                        <a:rPr lang="en-US" sz="1600" baseline="0" dirty="0" err="1"/>
                        <a:t>wg</a:t>
                      </a:r>
                      <a:endParaRPr lang="en-US" sz="1600" dirty="0"/>
                    </a:p>
                  </a:txBody>
                  <a:tcPr anchor="ctr"/>
                </a:tc>
                <a:extLst>
                  <a:ext uri="{0D108BD9-81ED-4DB2-BD59-A6C34878D82A}">
                    <a16:rowId xmlns:a16="http://schemas.microsoft.com/office/drawing/2014/main" val="3167255359"/>
                  </a:ext>
                </a:extLst>
              </a:tr>
              <a:tr h="814750">
                <a:tc>
                  <a:txBody>
                    <a:bodyPr/>
                    <a:lstStyle/>
                    <a:p>
                      <a:r>
                        <a:rPr lang="en-US" sz="1600" b="1" dirty="0"/>
                        <a:t>Appearance</a:t>
                      </a:r>
                    </a:p>
                  </a:txBody>
                  <a:tcPr anchor="ctr"/>
                </a:tc>
                <a:tc>
                  <a:txBody>
                    <a:bodyPr/>
                    <a:lstStyle/>
                    <a:p>
                      <a:pPr algn="ctr"/>
                      <a:r>
                        <a:rPr lang="en-US" sz="1600" dirty="0"/>
                        <a:t>Closed blade appearance may be undesirable</a:t>
                      </a:r>
                    </a:p>
                  </a:txBody>
                  <a:tcPr anchor="ctr"/>
                </a:tc>
                <a:tc>
                  <a:txBody>
                    <a:bodyPr/>
                    <a:lstStyle/>
                    <a:p>
                      <a:pPr algn="ctr"/>
                      <a:r>
                        <a:rPr lang="en-US" sz="1600" dirty="0"/>
                        <a:t>Maintains fixed blade appearance</a:t>
                      </a:r>
                    </a:p>
                  </a:txBody>
                  <a:tcPr anchor="ctr"/>
                </a:tc>
                <a:tc>
                  <a:txBody>
                    <a:bodyPr/>
                    <a:lstStyle/>
                    <a:p>
                      <a:pPr algn="ctr"/>
                      <a:r>
                        <a:rPr lang="en-US" sz="1600" dirty="0"/>
                        <a:t>Fixed blade appearance</a:t>
                      </a:r>
                    </a:p>
                  </a:txBody>
                  <a:tcPr anchor="ctr"/>
                </a:tc>
                <a:extLst>
                  <a:ext uri="{0D108BD9-81ED-4DB2-BD59-A6C34878D82A}">
                    <a16:rowId xmlns:a16="http://schemas.microsoft.com/office/drawing/2014/main" val="3820114537"/>
                  </a:ext>
                </a:extLst>
              </a:tr>
              <a:tr h="570325">
                <a:tc>
                  <a:txBody>
                    <a:bodyPr/>
                    <a:lstStyle/>
                    <a:p>
                      <a:r>
                        <a:rPr lang="en-US" sz="1600" b="1" dirty="0"/>
                        <a:t>Miami Dade Rating Available</a:t>
                      </a:r>
                    </a:p>
                  </a:txBody>
                  <a:tcPr anchor="ctr"/>
                </a:tc>
                <a:tc>
                  <a:txBody>
                    <a:bodyPr/>
                    <a:lstStyle/>
                    <a:p>
                      <a:pPr algn="ctr"/>
                      <a:r>
                        <a:rPr lang="en-US" sz="1600" dirty="0"/>
                        <a:t>No</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2492572932"/>
                  </a:ext>
                </a:extLst>
              </a:tr>
            </a:tbl>
          </a:graphicData>
        </a:graphic>
      </p:graphicFrame>
      <p:pic>
        <p:nvPicPr>
          <p:cNvPr id="6" name="Picture 5" descr="A picture containing green, outdoor&#10;&#10;Description automatically generated">
            <a:extLst>
              <a:ext uri="{FF2B5EF4-FFF2-40B4-BE49-F238E27FC236}">
                <a16:creationId xmlns:a16="http://schemas.microsoft.com/office/drawing/2014/main" id="{DF3E74B4-7176-485D-B596-C43BDC8D3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912" y="1123949"/>
            <a:ext cx="473770" cy="609599"/>
          </a:xfrm>
          <a:prstGeom prst="rect">
            <a:avLst/>
          </a:prstGeom>
        </p:spPr>
      </p:pic>
      <p:pic>
        <p:nvPicPr>
          <p:cNvPr id="7" name="Picture 6">
            <a:extLst>
              <a:ext uri="{FF2B5EF4-FFF2-40B4-BE49-F238E27FC236}">
                <a16:creationId xmlns:a16="http://schemas.microsoft.com/office/drawing/2014/main" id="{586FB095-AAEE-4D5E-A123-D2752827C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6794" y="1123949"/>
            <a:ext cx="479601" cy="609600"/>
          </a:xfrm>
          <a:prstGeom prst="rect">
            <a:avLst/>
          </a:prstGeom>
        </p:spPr>
      </p:pic>
      <p:pic>
        <p:nvPicPr>
          <p:cNvPr id="8" name="Picture 7" descr="A picture containing set&#10;&#10;Description automatically generated">
            <a:extLst>
              <a:ext uri="{FF2B5EF4-FFF2-40B4-BE49-F238E27FC236}">
                <a16:creationId xmlns:a16="http://schemas.microsoft.com/office/drawing/2014/main" id="{461186D1-4775-493B-9200-448A9512F1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0507" y="1123949"/>
            <a:ext cx="601838" cy="609600"/>
          </a:xfrm>
          <a:prstGeom prst="rect">
            <a:avLst/>
          </a:prstGeom>
        </p:spPr>
      </p:pic>
    </p:spTree>
    <p:extLst>
      <p:ext uri="{BB962C8B-B14F-4D97-AF65-F5344CB8AC3E}">
        <p14:creationId xmlns:p14="http://schemas.microsoft.com/office/powerpoint/2010/main" val="204621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206C-D08E-44E2-811E-7CD43333B9DF}"/>
              </a:ext>
            </a:extLst>
          </p:cNvPr>
          <p:cNvSpPr>
            <a:spLocks noGrp="1"/>
          </p:cNvSpPr>
          <p:nvPr>
            <p:ph type="title"/>
          </p:nvPr>
        </p:nvSpPr>
        <p:spPr/>
        <p:txBody>
          <a:bodyPr/>
          <a:lstStyle/>
          <a:p>
            <a:r>
              <a:rPr lang="en-US" dirty="0"/>
              <a:t>Louver Summary</a:t>
            </a:r>
          </a:p>
        </p:txBody>
      </p:sp>
      <p:sp>
        <p:nvSpPr>
          <p:cNvPr id="3" name="Content Placeholder 2">
            <a:extLst>
              <a:ext uri="{FF2B5EF4-FFF2-40B4-BE49-F238E27FC236}">
                <a16:creationId xmlns:a16="http://schemas.microsoft.com/office/drawing/2014/main" id="{3D32F592-68A7-4EB2-A4C4-947B5F4A4FE3}"/>
              </a:ext>
            </a:extLst>
          </p:cNvPr>
          <p:cNvSpPr>
            <a:spLocks noGrp="1"/>
          </p:cNvSpPr>
          <p:nvPr>
            <p:ph idx="1"/>
          </p:nvPr>
        </p:nvSpPr>
        <p:spPr>
          <a:xfrm>
            <a:off x="457200" y="885825"/>
            <a:ext cx="5638800" cy="3371849"/>
          </a:xfrm>
        </p:spPr>
        <p:txBody>
          <a:bodyPr>
            <a:normAutofit/>
          </a:bodyPr>
          <a:lstStyle/>
          <a:p>
            <a:r>
              <a:rPr lang="en-US" sz="1600" dirty="0"/>
              <a:t>Most common way of controlling the intake of air is EAD-635 (adjustable blade louver)</a:t>
            </a:r>
          </a:p>
          <a:p>
            <a:pPr lvl="1"/>
            <a:r>
              <a:rPr lang="en-US" sz="1400" dirty="0"/>
              <a:t>Lowest cost solution for intake of air</a:t>
            </a:r>
          </a:p>
          <a:p>
            <a:r>
              <a:rPr lang="en-US" sz="1600" dirty="0"/>
              <a:t>Best performing for intake of air is ESD-635 (stationary louver) with ICD-45 (thermally broken blade and frame damper)</a:t>
            </a:r>
          </a:p>
          <a:p>
            <a:pPr lvl="1"/>
            <a:r>
              <a:rPr lang="en-US" sz="1400" dirty="0"/>
              <a:t>Sleeve available on the louver or damper</a:t>
            </a:r>
          </a:p>
          <a:p>
            <a:pPr lvl="1"/>
            <a:r>
              <a:rPr lang="en-US" sz="1400" dirty="0"/>
              <a:t>Used with large temperature differentials between outside and inside environments</a:t>
            </a:r>
          </a:p>
          <a:p>
            <a:pPr lvl="1"/>
            <a:r>
              <a:rPr lang="en-US" sz="1400" dirty="0"/>
              <a:t>Highest first cost</a:t>
            </a:r>
          </a:p>
          <a:p>
            <a:r>
              <a:rPr lang="en-US" sz="1600" dirty="0"/>
              <a:t>Louvers boast tiered product offering!</a:t>
            </a:r>
          </a:p>
        </p:txBody>
      </p:sp>
      <p:sp>
        <p:nvSpPr>
          <p:cNvPr id="4" name="Slide Number Placeholder 3">
            <a:extLst>
              <a:ext uri="{FF2B5EF4-FFF2-40B4-BE49-F238E27FC236}">
                <a16:creationId xmlns:a16="http://schemas.microsoft.com/office/drawing/2014/main" id="{4736739A-89AF-4AB7-B2A3-B1531180415E}"/>
              </a:ext>
            </a:extLst>
          </p:cNvPr>
          <p:cNvSpPr>
            <a:spLocks noGrp="1"/>
          </p:cNvSpPr>
          <p:nvPr>
            <p:ph type="sldNum" sz="quarter" idx="10"/>
          </p:nvPr>
        </p:nvSpPr>
        <p:spPr/>
        <p:txBody>
          <a:bodyPr/>
          <a:lstStyle/>
          <a:p>
            <a:pPr>
              <a:defRPr/>
            </a:pPr>
            <a:fld id="{727AD1AA-9104-412F-84AD-2AF7E4E5252C}" type="slidenum">
              <a:rPr lang="en-US" smtClean="0">
                <a:solidFill>
                  <a:prstClr val="white"/>
                </a:solidFill>
              </a:rPr>
              <a:pPr>
                <a:defRPr/>
              </a:pPr>
              <a:t>7</a:t>
            </a:fld>
            <a:endParaRPr lang="en-US" sz="1050">
              <a:solidFill>
                <a:prstClr val="white"/>
              </a:solidFill>
            </a:endParaRPr>
          </a:p>
        </p:txBody>
      </p:sp>
      <p:pic>
        <p:nvPicPr>
          <p:cNvPr id="11" name="Picture 10">
            <a:extLst>
              <a:ext uri="{FF2B5EF4-FFF2-40B4-BE49-F238E27FC236}">
                <a16:creationId xmlns:a16="http://schemas.microsoft.com/office/drawing/2014/main" id="{D7A2B91A-FD6A-4A15-BDE3-83351628D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616" y="1504950"/>
            <a:ext cx="1222984" cy="1554480"/>
          </a:xfrm>
          <a:prstGeom prst="rect">
            <a:avLst/>
          </a:prstGeom>
        </p:spPr>
      </p:pic>
      <p:pic>
        <p:nvPicPr>
          <p:cNvPr id="12" name="Picture 11" descr="A picture containing set&#10;&#10;Description automatically generated">
            <a:extLst>
              <a:ext uri="{FF2B5EF4-FFF2-40B4-BE49-F238E27FC236}">
                <a16:creationId xmlns:a16="http://schemas.microsoft.com/office/drawing/2014/main" id="{F0C5D8B6-5FD8-4C12-86D0-EE0453F26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326" y="2769870"/>
            <a:ext cx="1534686" cy="1554480"/>
          </a:xfrm>
          <a:prstGeom prst="rect">
            <a:avLst/>
          </a:prstGeom>
        </p:spPr>
      </p:pic>
      <p:pic>
        <p:nvPicPr>
          <p:cNvPr id="10" name="Picture 9" descr="A picture containing green, outdoor&#10;&#10;Description automatically generated">
            <a:extLst>
              <a:ext uri="{FF2B5EF4-FFF2-40B4-BE49-F238E27FC236}">
                <a16:creationId xmlns:a16="http://schemas.microsoft.com/office/drawing/2014/main" id="{7BC3A2D9-DF35-4810-8582-B394309CB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611" y="590550"/>
            <a:ext cx="1208116" cy="1554480"/>
          </a:xfrm>
          <a:prstGeom prst="rect">
            <a:avLst/>
          </a:prstGeom>
        </p:spPr>
      </p:pic>
    </p:spTree>
    <p:extLst>
      <p:ext uri="{BB962C8B-B14F-4D97-AF65-F5344CB8AC3E}">
        <p14:creationId xmlns:p14="http://schemas.microsoft.com/office/powerpoint/2010/main" val="67743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5562-78F2-4A69-BA85-EA2BECE35A2B}"/>
              </a:ext>
            </a:extLst>
          </p:cNvPr>
          <p:cNvSpPr>
            <a:spLocks noGrp="1"/>
          </p:cNvSpPr>
          <p:nvPr>
            <p:ph type="title"/>
          </p:nvPr>
        </p:nvSpPr>
        <p:spPr/>
        <p:txBody>
          <a:bodyPr>
            <a:noAutofit/>
          </a:bodyPr>
          <a:lstStyle/>
          <a:p>
            <a:r>
              <a:rPr lang="en-US" sz="2800" dirty="0"/>
              <a:t>Roof Exhaust Fans</a:t>
            </a:r>
          </a:p>
        </p:txBody>
      </p:sp>
      <p:pic>
        <p:nvPicPr>
          <p:cNvPr id="7" name="Picture 6" descr="A picture containing indoor, electronics, display&#10;&#10;Description automatically generated">
            <a:extLst>
              <a:ext uri="{FF2B5EF4-FFF2-40B4-BE49-F238E27FC236}">
                <a16:creationId xmlns:a16="http://schemas.microsoft.com/office/drawing/2014/main" id="{FCEEADD4-909F-48FC-9C8F-95B8F77B8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46255"/>
            <a:ext cx="6845207" cy="4181911"/>
          </a:xfrm>
          <a:prstGeom prst="rect">
            <a:avLst/>
          </a:prstGeom>
        </p:spPr>
      </p:pic>
      <p:sp>
        <p:nvSpPr>
          <p:cNvPr id="3" name="Oval 2">
            <a:extLst>
              <a:ext uri="{FF2B5EF4-FFF2-40B4-BE49-F238E27FC236}">
                <a16:creationId xmlns:a16="http://schemas.microsoft.com/office/drawing/2014/main" id="{7681F04E-EAC6-441D-B7D5-ACF7E52903CE}"/>
              </a:ext>
            </a:extLst>
          </p:cNvPr>
          <p:cNvSpPr/>
          <p:nvPr/>
        </p:nvSpPr>
        <p:spPr>
          <a:xfrm>
            <a:off x="3733800" y="1657350"/>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564710-1505-41F7-8257-4891DC2EDEF4}"/>
              </a:ext>
            </a:extLst>
          </p:cNvPr>
          <p:cNvSpPr/>
          <p:nvPr/>
        </p:nvSpPr>
        <p:spPr>
          <a:xfrm>
            <a:off x="4337003" y="1776186"/>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2C727A-BC42-4CD3-9B37-4044AF5DE769}"/>
              </a:ext>
            </a:extLst>
          </p:cNvPr>
          <p:cNvSpPr/>
          <p:nvPr/>
        </p:nvSpPr>
        <p:spPr>
          <a:xfrm>
            <a:off x="1981200" y="2047422"/>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550DBB-926C-4D04-9C5E-AE29DD9DFF10}"/>
              </a:ext>
            </a:extLst>
          </p:cNvPr>
          <p:cNvSpPr/>
          <p:nvPr/>
        </p:nvSpPr>
        <p:spPr>
          <a:xfrm>
            <a:off x="5029202" y="1496786"/>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84FF8AB-F242-4304-8151-6ADA6D333793}"/>
              </a:ext>
            </a:extLst>
          </p:cNvPr>
          <p:cNvSpPr/>
          <p:nvPr/>
        </p:nvSpPr>
        <p:spPr>
          <a:xfrm>
            <a:off x="5562600" y="1581150"/>
            <a:ext cx="381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7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2A725AD-624C-45B1-9287-2444D59B28AE}"/>
              </a:ext>
            </a:extLst>
          </p:cNvPr>
          <p:cNvSpPr/>
          <p:nvPr/>
        </p:nvSpPr>
        <p:spPr>
          <a:xfrm>
            <a:off x="2506878" y="3062633"/>
            <a:ext cx="5417922" cy="870257"/>
          </a:xfrm>
          <a:prstGeom prst="rect">
            <a:avLst/>
          </a:prstGeom>
          <a:solidFill>
            <a:schemeClr val="tx2">
              <a:lumMod val="75000"/>
            </a:schemeClr>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F2716D5-AFAE-48F6-9139-6D0469ED4373}"/>
              </a:ext>
            </a:extLst>
          </p:cNvPr>
          <p:cNvSpPr/>
          <p:nvPr/>
        </p:nvSpPr>
        <p:spPr>
          <a:xfrm>
            <a:off x="1726068" y="1900939"/>
            <a:ext cx="6198732" cy="941483"/>
          </a:xfrm>
          <a:prstGeom prst="rect">
            <a:avLst/>
          </a:prstGeom>
          <a:solidFill>
            <a:schemeClr val="tx2">
              <a:lumMod val="75000"/>
            </a:schemeClr>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3CCA2-C9D7-480B-B725-698121C118B1}"/>
              </a:ext>
            </a:extLst>
          </p:cNvPr>
          <p:cNvSpPr>
            <a:spLocks noGrp="1"/>
          </p:cNvSpPr>
          <p:nvPr>
            <p:ph type="title"/>
          </p:nvPr>
        </p:nvSpPr>
        <p:spPr/>
        <p:txBody>
          <a:bodyPr/>
          <a:lstStyle/>
          <a:p>
            <a:r>
              <a:rPr lang="en-US" dirty="0"/>
              <a:t>Roof Exhaust Fans</a:t>
            </a:r>
          </a:p>
        </p:txBody>
      </p:sp>
      <p:sp>
        <p:nvSpPr>
          <p:cNvPr id="4" name="Slide Number Placeholder 3">
            <a:extLst>
              <a:ext uri="{FF2B5EF4-FFF2-40B4-BE49-F238E27FC236}">
                <a16:creationId xmlns:a16="http://schemas.microsoft.com/office/drawing/2014/main" id="{8417CA80-55A7-4CC0-9948-36C00B84B756}"/>
              </a:ext>
            </a:extLst>
          </p:cNvPr>
          <p:cNvSpPr>
            <a:spLocks noGrp="1"/>
          </p:cNvSpPr>
          <p:nvPr>
            <p:ph type="sldNum" sz="quarter" idx="10"/>
          </p:nvPr>
        </p:nvSpPr>
        <p:spPr/>
        <p:txBody>
          <a:bodyPr/>
          <a:lstStyle/>
          <a:p>
            <a:pPr>
              <a:defRPr/>
            </a:pPr>
            <a:fld id="{727AD1AA-9104-412F-84AD-2AF7E4E5252C}" type="slidenum">
              <a:rPr lang="en-US" smtClean="0">
                <a:solidFill>
                  <a:prstClr val="white"/>
                </a:solidFill>
              </a:rPr>
              <a:pPr>
                <a:defRPr/>
              </a:pPr>
              <a:t>9</a:t>
            </a:fld>
            <a:endParaRPr lang="en-US" sz="1050">
              <a:solidFill>
                <a:prstClr val="white"/>
              </a:solidFill>
            </a:endParaRPr>
          </a:p>
        </p:txBody>
      </p:sp>
      <p:sp>
        <p:nvSpPr>
          <p:cNvPr id="5" name="Rectangle 4">
            <a:extLst>
              <a:ext uri="{FF2B5EF4-FFF2-40B4-BE49-F238E27FC236}">
                <a16:creationId xmlns:a16="http://schemas.microsoft.com/office/drawing/2014/main" id="{1FE7A681-B999-455A-BB87-0EF7155DFA7A}"/>
              </a:ext>
            </a:extLst>
          </p:cNvPr>
          <p:cNvSpPr/>
          <p:nvPr/>
        </p:nvSpPr>
        <p:spPr>
          <a:xfrm>
            <a:off x="1003969" y="720678"/>
            <a:ext cx="6920831" cy="970795"/>
          </a:xfrm>
          <a:prstGeom prst="rect">
            <a:avLst/>
          </a:prstGeom>
          <a:solidFill>
            <a:schemeClr val="tx2">
              <a:lumMod val="75000"/>
            </a:schemeClr>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8E94692-2041-4413-B0E9-941C95DD021B}"/>
              </a:ext>
            </a:extLst>
          </p:cNvPr>
          <p:cNvSpPr/>
          <p:nvPr/>
        </p:nvSpPr>
        <p:spPr>
          <a:xfrm>
            <a:off x="533317" y="443889"/>
            <a:ext cx="1527484" cy="1500437"/>
          </a:xfrm>
          <a:prstGeom prst="ellipse">
            <a:avLst/>
          </a:prstGeom>
          <a:solidFill>
            <a:schemeClr val="bg1">
              <a:lumMod val="85000"/>
            </a:schemeClr>
          </a:solidFill>
          <a:ln w="762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portal.greenheck.com/irj/go/km/docs/ImageBank/GFC/Renderings/Fans/Propeller/RBUM.png">
            <a:extLst>
              <a:ext uri="{FF2B5EF4-FFF2-40B4-BE49-F238E27FC236}">
                <a16:creationId xmlns:a16="http://schemas.microsoft.com/office/drawing/2014/main" id="{76D12037-B09B-4371-A85E-672F3A186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980" y="913081"/>
            <a:ext cx="892157" cy="8582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33E206-AA69-49DB-B596-C00FD8C76D84}"/>
              </a:ext>
            </a:extLst>
          </p:cNvPr>
          <p:cNvSpPr txBox="1"/>
          <p:nvPr/>
        </p:nvSpPr>
        <p:spPr>
          <a:xfrm>
            <a:off x="685800" y="587573"/>
            <a:ext cx="1188776" cy="307777"/>
          </a:xfrm>
          <a:prstGeom prst="rect">
            <a:avLst/>
          </a:prstGeom>
          <a:noFill/>
        </p:spPr>
        <p:txBody>
          <a:bodyPr wrap="square" rtlCol="0">
            <a:spAutoFit/>
          </a:bodyPr>
          <a:lstStyle/>
          <a:p>
            <a:pPr algn="ctr"/>
            <a:r>
              <a:rPr lang="en-US" sz="1400" b="1" dirty="0">
                <a:solidFill>
                  <a:schemeClr val="tx2"/>
                </a:solidFill>
              </a:rPr>
              <a:t>Axial Upblast</a:t>
            </a:r>
          </a:p>
        </p:txBody>
      </p:sp>
      <p:sp>
        <p:nvSpPr>
          <p:cNvPr id="10" name="TextBox 9">
            <a:extLst>
              <a:ext uri="{FF2B5EF4-FFF2-40B4-BE49-F238E27FC236}">
                <a16:creationId xmlns:a16="http://schemas.microsoft.com/office/drawing/2014/main" id="{BE74DFF3-99E3-4478-BC5D-F35E33C2C1AD}"/>
              </a:ext>
            </a:extLst>
          </p:cNvPr>
          <p:cNvSpPr txBox="1"/>
          <p:nvPr/>
        </p:nvSpPr>
        <p:spPr>
          <a:xfrm>
            <a:off x="2187557" y="768815"/>
            <a:ext cx="5659385"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1"/>
                </a:solidFill>
              </a:rPr>
              <a:t>Most used exhaust fans in warehouse applications - </a:t>
            </a:r>
            <a:r>
              <a:rPr lang="en-US" sz="1200" b="1" u="sng" dirty="0">
                <a:solidFill>
                  <a:schemeClr val="bg1"/>
                </a:solidFill>
              </a:rPr>
              <a:t>Best $$/CFM</a:t>
            </a:r>
          </a:p>
        </p:txBody>
      </p:sp>
      <p:sp>
        <p:nvSpPr>
          <p:cNvPr id="25" name="TextBox 24">
            <a:extLst>
              <a:ext uri="{FF2B5EF4-FFF2-40B4-BE49-F238E27FC236}">
                <a16:creationId xmlns:a16="http://schemas.microsoft.com/office/drawing/2014/main" id="{A03591F9-8F82-4068-8200-5302DB9B8E1C}"/>
              </a:ext>
            </a:extLst>
          </p:cNvPr>
          <p:cNvSpPr txBox="1"/>
          <p:nvPr/>
        </p:nvSpPr>
        <p:spPr>
          <a:xfrm>
            <a:off x="3763832" y="3175924"/>
            <a:ext cx="5020056"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1"/>
                </a:solidFill>
              </a:rPr>
              <a:t>Used for exhausting clean air in warehouse applications</a:t>
            </a:r>
          </a:p>
        </p:txBody>
      </p:sp>
      <p:sp>
        <p:nvSpPr>
          <p:cNvPr id="30" name="TextBox 29">
            <a:extLst>
              <a:ext uri="{FF2B5EF4-FFF2-40B4-BE49-F238E27FC236}">
                <a16:creationId xmlns:a16="http://schemas.microsoft.com/office/drawing/2014/main" id="{3D7736D7-C9B7-42FF-B61E-8B645EC3FDBB}"/>
              </a:ext>
            </a:extLst>
          </p:cNvPr>
          <p:cNvSpPr txBox="1"/>
          <p:nvPr/>
        </p:nvSpPr>
        <p:spPr>
          <a:xfrm>
            <a:off x="2923357" y="1956402"/>
            <a:ext cx="5020056"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1"/>
                </a:solidFill>
              </a:rPr>
              <a:t>Used for general clean air warehouse applications</a:t>
            </a:r>
          </a:p>
          <a:p>
            <a:pPr marL="171450" indent="-171450">
              <a:buFont typeface="Arial" panose="020B0604020202020204" pitchFamily="34" charset="0"/>
              <a:buChar char="•"/>
            </a:pPr>
            <a:r>
              <a:rPr lang="en-US" sz="1200" dirty="0">
                <a:solidFill>
                  <a:schemeClr val="bg1"/>
                </a:solidFill>
              </a:rPr>
              <a:t>Centrifugal wheel results in higher operating power</a:t>
            </a:r>
          </a:p>
        </p:txBody>
      </p:sp>
      <p:sp>
        <p:nvSpPr>
          <p:cNvPr id="38" name="Oval 37">
            <a:extLst>
              <a:ext uri="{FF2B5EF4-FFF2-40B4-BE49-F238E27FC236}">
                <a16:creationId xmlns:a16="http://schemas.microsoft.com/office/drawing/2014/main" id="{47ACBD8F-005A-4B67-8245-45528E0874FA}"/>
              </a:ext>
            </a:extLst>
          </p:cNvPr>
          <p:cNvSpPr/>
          <p:nvPr/>
        </p:nvSpPr>
        <p:spPr>
          <a:xfrm>
            <a:off x="1297058" y="1646379"/>
            <a:ext cx="1527484" cy="1500437"/>
          </a:xfrm>
          <a:prstGeom prst="ellipse">
            <a:avLst/>
          </a:prstGeom>
          <a:solidFill>
            <a:schemeClr val="bg1">
              <a:lumMod val="85000"/>
            </a:schemeClr>
          </a:solidFill>
          <a:ln w="762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D39B378-5083-4D97-AE48-5DD78E575825}"/>
              </a:ext>
            </a:extLst>
          </p:cNvPr>
          <p:cNvSpPr txBox="1"/>
          <p:nvPr/>
        </p:nvSpPr>
        <p:spPr>
          <a:xfrm>
            <a:off x="1371600" y="1809750"/>
            <a:ext cx="1371600" cy="307777"/>
          </a:xfrm>
          <a:prstGeom prst="rect">
            <a:avLst/>
          </a:prstGeom>
          <a:noFill/>
        </p:spPr>
        <p:txBody>
          <a:bodyPr wrap="square" rtlCol="0">
            <a:spAutoFit/>
          </a:bodyPr>
          <a:lstStyle/>
          <a:p>
            <a:pPr algn="ctr"/>
            <a:r>
              <a:rPr lang="en-US" sz="1400" b="1" dirty="0">
                <a:solidFill>
                  <a:schemeClr val="tx2"/>
                </a:solidFill>
              </a:rPr>
              <a:t>Spun Aluminum</a:t>
            </a:r>
          </a:p>
        </p:txBody>
      </p:sp>
      <p:sp>
        <p:nvSpPr>
          <p:cNvPr id="41" name="Oval 40">
            <a:extLst>
              <a:ext uri="{FF2B5EF4-FFF2-40B4-BE49-F238E27FC236}">
                <a16:creationId xmlns:a16="http://schemas.microsoft.com/office/drawing/2014/main" id="{8F28D53F-92DC-4B16-BD6E-4B78AFA542B3}"/>
              </a:ext>
            </a:extLst>
          </p:cNvPr>
          <p:cNvSpPr/>
          <p:nvPr/>
        </p:nvSpPr>
        <p:spPr>
          <a:xfrm>
            <a:off x="2193613" y="2787399"/>
            <a:ext cx="1527484" cy="1500437"/>
          </a:xfrm>
          <a:prstGeom prst="ellipse">
            <a:avLst/>
          </a:prstGeom>
          <a:solidFill>
            <a:schemeClr val="bg1">
              <a:lumMod val="85000"/>
            </a:schemeClr>
          </a:solidFill>
          <a:ln w="762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ED9ABD0-0BA5-4F03-962E-D71A237B4B5A}"/>
              </a:ext>
            </a:extLst>
          </p:cNvPr>
          <p:cNvSpPr txBox="1"/>
          <p:nvPr/>
        </p:nvSpPr>
        <p:spPr>
          <a:xfrm>
            <a:off x="2283039" y="2949773"/>
            <a:ext cx="1348631" cy="307777"/>
          </a:xfrm>
          <a:prstGeom prst="rect">
            <a:avLst/>
          </a:prstGeom>
          <a:noFill/>
        </p:spPr>
        <p:txBody>
          <a:bodyPr wrap="square" rtlCol="0">
            <a:spAutoFit/>
          </a:bodyPr>
          <a:lstStyle/>
          <a:p>
            <a:pPr algn="ctr"/>
            <a:r>
              <a:rPr lang="en-US" sz="1400" b="1" dirty="0">
                <a:solidFill>
                  <a:schemeClr val="tx2"/>
                </a:solidFill>
              </a:rPr>
              <a:t>Hooded Axial</a:t>
            </a:r>
          </a:p>
        </p:txBody>
      </p:sp>
      <p:pic>
        <p:nvPicPr>
          <p:cNvPr id="2050" name="Picture 2" descr="#">
            <a:extLst>
              <a:ext uri="{FF2B5EF4-FFF2-40B4-BE49-F238E27FC236}">
                <a16:creationId xmlns:a16="http://schemas.microsoft.com/office/drawing/2014/main" id="{128C0074-611B-4212-9148-A1CB89BC8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039" y="2980680"/>
            <a:ext cx="1348632" cy="13486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a:extLst>
              <a:ext uri="{FF2B5EF4-FFF2-40B4-BE49-F238E27FC236}">
                <a16:creationId xmlns:a16="http://schemas.microsoft.com/office/drawing/2014/main" id="{399CF643-3C94-44B2-B9B3-CDFD6E9FFF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0165" y="2041016"/>
            <a:ext cx="970252" cy="9702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44791A9-FA50-4BFB-8749-3197A6139BA4}"/>
              </a:ext>
            </a:extLst>
          </p:cNvPr>
          <p:cNvSpPr/>
          <p:nvPr/>
        </p:nvSpPr>
        <p:spPr>
          <a:xfrm>
            <a:off x="2667000" y="1237530"/>
            <a:ext cx="5179942" cy="390161"/>
          </a:xfrm>
          <a:prstGeom prst="roundRect">
            <a:avLst/>
          </a:prstGeom>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51576C-EF3F-4BC3-9BD0-3472A3BC0EF1}"/>
              </a:ext>
            </a:extLst>
          </p:cNvPr>
          <p:cNvSpPr txBox="1"/>
          <p:nvPr/>
        </p:nvSpPr>
        <p:spPr>
          <a:xfrm>
            <a:off x="2692578" y="1200150"/>
            <a:ext cx="4681891" cy="461665"/>
          </a:xfrm>
          <a:prstGeom prst="rect">
            <a:avLst/>
          </a:prstGeom>
          <a:noFill/>
        </p:spPr>
        <p:txBody>
          <a:bodyPr wrap="square" rtlCol="0">
            <a:spAutoFit/>
          </a:bodyPr>
          <a:lstStyle/>
          <a:p>
            <a:r>
              <a:rPr lang="en-US" sz="1200" b="1" u="sng" dirty="0">
                <a:solidFill>
                  <a:schemeClr val="bg1"/>
                </a:solidFill>
              </a:rPr>
              <a:t>Spec:</a:t>
            </a:r>
            <a:r>
              <a:rPr lang="en-US" sz="1200" b="1" dirty="0">
                <a:solidFill>
                  <a:schemeClr val="bg1"/>
                </a:solidFill>
              </a:rPr>
              <a:t> </a:t>
            </a:r>
            <a:r>
              <a:rPr lang="en-US" sz="1200" i="1" dirty="0">
                <a:solidFill>
                  <a:schemeClr val="bg1"/>
                </a:solidFill>
              </a:rPr>
              <a:t>Up to 68,000 CFM and 1 in of static pressure</a:t>
            </a:r>
          </a:p>
          <a:p>
            <a:r>
              <a:rPr lang="en-US" sz="1200" b="1" u="sng" dirty="0">
                <a:solidFill>
                  <a:schemeClr val="bg1"/>
                </a:solidFill>
              </a:rPr>
              <a:t>Certifications:</a:t>
            </a:r>
            <a:r>
              <a:rPr lang="en-US" sz="1200" b="1" dirty="0">
                <a:solidFill>
                  <a:schemeClr val="bg1"/>
                </a:solidFill>
              </a:rPr>
              <a:t> </a:t>
            </a:r>
            <a:r>
              <a:rPr lang="en-US" sz="1200" i="1" dirty="0">
                <a:solidFill>
                  <a:schemeClr val="bg1"/>
                </a:solidFill>
              </a:rPr>
              <a:t>High temperature and seismic rating available</a:t>
            </a:r>
          </a:p>
        </p:txBody>
      </p:sp>
      <p:sp>
        <p:nvSpPr>
          <p:cNvPr id="46" name="Rectangle: Rounded Corners 45">
            <a:extLst>
              <a:ext uri="{FF2B5EF4-FFF2-40B4-BE49-F238E27FC236}">
                <a16:creationId xmlns:a16="http://schemas.microsoft.com/office/drawing/2014/main" id="{77E3A5E8-F3E3-45E0-A31E-CB79391281D6}"/>
              </a:ext>
            </a:extLst>
          </p:cNvPr>
          <p:cNvSpPr/>
          <p:nvPr/>
        </p:nvSpPr>
        <p:spPr>
          <a:xfrm>
            <a:off x="3429000" y="2379697"/>
            <a:ext cx="4417942" cy="390161"/>
          </a:xfrm>
          <a:prstGeom prst="roundRect">
            <a:avLst/>
          </a:prstGeom>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1CD6DAC-6ED7-4E97-A9AC-5C5F17651254}"/>
              </a:ext>
            </a:extLst>
          </p:cNvPr>
          <p:cNvSpPr txBox="1"/>
          <p:nvPr/>
        </p:nvSpPr>
        <p:spPr>
          <a:xfrm>
            <a:off x="3456972" y="2343541"/>
            <a:ext cx="4467827"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200" b="1" u="sng" dirty="0">
                <a:solidFill>
                  <a:schemeClr val="bg1"/>
                </a:solidFill>
              </a:rPr>
              <a:t>Spec:</a:t>
            </a:r>
            <a:r>
              <a:rPr lang="en-US" sz="1200" b="1" dirty="0">
                <a:solidFill>
                  <a:schemeClr val="bg1"/>
                </a:solidFill>
              </a:rPr>
              <a:t> </a:t>
            </a:r>
            <a:r>
              <a:rPr lang="en-US" sz="1200" i="1" dirty="0">
                <a:solidFill>
                  <a:schemeClr val="bg1"/>
                </a:solidFill>
              </a:rPr>
              <a:t>Up to 44,700 CFM and 3.25 in of static pressure</a:t>
            </a:r>
          </a:p>
          <a:p>
            <a:r>
              <a:rPr lang="en-US" sz="1200" b="1" u="sng" dirty="0">
                <a:solidFill>
                  <a:schemeClr val="bg1"/>
                </a:solidFill>
              </a:rPr>
              <a:t>Certifications:</a:t>
            </a:r>
            <a:r>
              <a:rPr lang="en-US" sz="1200" b="1" dirty="0">
                <a:solidFill>
                  <a:schemeClr val="bg1"/>
                </a:solidFill>
              </a:rPr>
              <a:t> </a:t>
            </a:r>
            <a:r>
              <a:rPr lang="en-US" sz="1200" i="1" dirty="0">
                <a:solidFill>
                  <a:schemeClr val="bg1"/>
                </a:solidFill>
              </a:rPr>
              <a:t>High Wind, high temperature and seismic available</a:t>
            </a:r>
          </a:p>
        </p:txBody>
      </p:sp>
      <p:sp>
        <p:nvSpPr>
          <p:cNvPr id="48" name="Rectangle: Rounded Corners 47">
            <a:extLst>
              <a:ext uri="{FF2B5EF4-FFF2-40B4-BE49-F238E27FC236}">
                <a16:creationId xmlns:a16="http://schemas.microsoft.com/office/drawing/2014/main" id="{9015B9F1-2B63-49AA-97F9-F4AED2B2888E}"/>
              </a:ext>
            </a:extLst>
          </p:cNvPr>
          <p:cNvSpPr/>
          <p:nvPr/>
        </p:nvSpPr>
        <p:spPr>
          <a:xfrm>
            <a:off x="4114800" y="3446214"/>
            <a:ext cx="3732142" cy="390161"/>
          </a:xfrm>
          <a:prstGeom prst="roundRect">
            <a:avLst/>
          </a:prstGeom>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116413C-B017-464B-BF74-F2F953A9EEA3}"/>
              </a:ext>
            </a:extLst>
          </p:cNvPr>
          <p:cNvSpPr txBox="1"/>
          <p:nvPr/>
        </p:nvSpPr>
        <p:spPr>
          <a:xfrm>
            <a:off x="4129908" y="3410058"/>
            <a:ext cx="3678404" cy="461665"/>
          </a:xfrm>
          <a:prstGeom prst="rect">
            <a:avLst/>
          </a:prstGeom>
          <a:noFill/>
        </p:spPr>
        <p:txBody>
          <a:bodyPr wrap="square" rtlCol="0">
            <a:spAutoFit/>
          </a:bodyPr>
          <a:lstStyle/>
          <a:p>
            <a:r>
              <a:rPr lang="en-US" sz="1200" b="1" u="sng" dirty="0">
                <a:solidFill>
                  <a:schemeClr val="bg1"/>
                </a:solidFill>
              </a:rPr>
              <a:t>Spec:</a:t>
            </a:r>
            <a:r>
              <a:rPr lang="en-US" sz="1200" b="1" dirty="0">
                <a:solidFill>
                  <a:schemeClr val="bg1"/>
                </a:solidFill>
              </a:rPr>
              <a:t> </a:t>
            </a:r>
            <a:r>
              <a:rPr lang="en-US" sz="1200" i="1" dirty="0">
                <a:solidFill>
                  <a:schemeClr val="bg1"/>
                </a:solidFill>
              </a:rPr>
              <a:t>Up to 82,283 CFM and 1.5 in of static pressure</a:t>
            </a:r>
          </a:p>
          <a:p>
            <a:r>
              <a:rPr lang="en-US" sz="1200" b="1" u="sng" dirty="0">
                <a:solidFill>
                  <a:schemeClr val="bg1"/>
                </a:solidFill>
              </a:rPr>
              <a:t>Certifications:</a:t>
            </a:r>
            <a:r>
              <a:rPr lang="en-US" sz="1200" b="1" dirty="0">
                <a:solidFill>
                  <a:schemeClr val="bg1"/>
                </a:solidFill>
              </a:rPr>
              <a:t>  </a:t>
            </a:r>
            <a:r>
              <a:rPr lang="en-US" sz="1200" i="1" dirty="0">
                <a:solidFill>
                  <a:schemeClr val="bg1"/>
                </a:solidFill>
              </a:rPr>
              <a:t>High Wind and Seismic ratings available</a:t>
            </a:r>
          </a:p>
        </p:txBody>
      </p:sp>
    </p:spTree>
    <p:extLst>
      <p:ext uri="{BB962C8B-B14F-4D97-AF65-F5344CB8AC3E}">
        <p14:creationId xmlns:p14="http://schemas.microsoft.com/office/powerpoint/2010/main" val="2410934857"/>
      </p:ext>
    </p:extLst>
  </p:cSld>
  <p:clrMapOvr>
    <a:masterClrMapping/>
  </p:clrMapOvr>
</p:sld>
</file>

<file path=ppt/theme/theme1.xml><?xml version="1.0" encoding="utf-8"?>
<a:theme xmlns:a="http://schemas.openxmlformats.org/drawingml/2006/main" name="Greenheck -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B8FBB43-3424-4793-8960-81F19B352F89}" vid="{37C7AB8F-0836-4309-BA34-156B0578D5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0C597407405D47A10D7F70BF731CA2" ma:contentTypeVersion="11" ma:contentTypeDescription="Create a new document." ma:contentTypeScope="" ma:versionID="3dba880323dd61df78b05297fb76642f">
  <xsd:schema xmlns:xsd="http://www.w3.org/2001/XMLSchema" xmlns:xs="http://www.w3.org/2001/XMLSchema" xmlns:p="http://schemas.microsoft.com/office/2006/metadata/properties" xmlns:ns2="aab76d22-d422-456b-857f-027ce2bd3dbe" xmlns:ns3="c0152602-48f7-4464-b9b8-13390d8e2c53" targetNamespace="http://schemas.microsoft.com/office/2006/metadata/properties" ma:root="true" ma:fieldsID="48963978528356b0f96751fa3928340b" ns2:_="" ns3:_="">
    <xsd:import namespace="aab76d22-d422-456b-857f-027ce2bd3dbe"/>
    <xsd:import namespace="c0152602-48f7-4464-b9b8-13390d8e2c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76d22-d422-456b-857f-027ce2bd3d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52602-48f7-4464-b9b8-13390d8e2c5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1021CB-E4D1-4BC5-B189-78E05E2EC820}">
  <ds:schemaRefs>
    <ds:schemaRef ds:uri="http://schemas.microsoft.com/sharepoint/v3/contenttype/forms"/>
  </ds:schemaRefs>
</ds:datastoreItem>
</file>

<file path=customXml/itemProps2.xml><?xml version="1.0" encoding="utf-8"?>
<ds:datastoreItem xmlns:ds="http://schemas.openxmlformats.org/officeDocument/2006/customXml" ds:itemID="{2FFBE735-B3D2-4F72-A3CE-8EFD1F8D56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b76d22-d422-456b-857f-027ce2bd3dbe"/>
    <ds:schemaRef ds:uri="c0152602-48f7-4464-b9b8-13390d8e2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999F12-602D-41D9-86BD-1153446E1FFB}">
  <ds:schemaRefs>
    <ds:schemaRef ds:uri="http://purl.org/dc/elements/1.1/"/>
    <ds:schemaRef ds:uri="http://schemas.microsoft.com/office/2006/metadata/properties"/>
    <ds:schemaRef ds:uri="http://purl.org/dc/terms/"/>
    <ds:schemaRef ds:uri="http://schemas.openxmlformats.org/package/2006/metadata/core-properties"/>
    <ds:schemaRef ds:uri="aab76d22-d422-456b-857f-027ce2bd3dbe"/>
    <ds:schemaRef ds:uri="http://schemas.microsoft.com/office/2006/documentManagement/types"/>
    <ds:schemaRef ds:uri="http://schemas.microsoft.com/office/infopath/2007/PartnerControls"/>
    <ds:schemaRef ds:uri="c0152602-48f7-4464-b9b8-13390d8e2c5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Greenheck_PowerPoint-Template_Widescreen</Template>
  <TotalTime>3018</TotalTime>
  <Words>4256</Words>
  <Application>Microsoft Office PowerPoint</Application>
  <PresentationFormat>On-screen Show (16:9)</PresentationFormat>
  <Paragraphs>375</Paragraphs>
  <Slides>29</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Tahoma</vt:lpstr>
      <vt:lpstr>Times New Roman</vt:lpstr>
      <vt:lpstr>Greenheck - Widescreen</vt:lpstr>
      <vt:lpstr>Overview of Warehouse &amp; Distribution Center Design </vt:lpstr>
      <vt:lpstr>Typical Warehouse Systems</vt:lpstr>
      <vt:lpstr>Summer Ventilation</vt:lpstr>
      <vt:lpstr>Summer Ventilation</vt:lpstr>
      <vt:lpstr>Intake Louvers vs Powered Supply</vt:lpstr>
      <vt:lpstr>Louvers</vt:lpstr>
      <vt:lpstr>Louver Summary</vt:lpstr>
      <vt:lpstr>Roof Exhaust Fans</vt:lpstr>
      <vt:lpstr>Roof Exhaust Fans</vt:lpstr>
      <vt:lpstr>Sidewall Propeller Fans</vt:lpstr>
      <vt:lpstr>PowerPoint Presentation</vt:lpstr>
      <vt:lpstr>“Greener” with AER</vt:lpstr>
      <vt:lpstr>Emergency Smoke Exhaust</vt:lpstr>
      <vt:lpstr>Emergency Smoke Exhaust</vt:lpstr>
      <vt:lpstr>Axial Upblast Fans</vt:lpstr>
      <vt:lpstr>EAH-690</vt:lpstr>
      <vt:lpstr>Space Heating</vt:lpstr>
      <vt:lpstr>Space Heating</vt:lpstr>
      <vt:lpstr>PowerPoint Presentation</vt:lpstr>
      <vt:lpstr>MUA with Forward Curve Blower</vt:lpstr>
      <vt:lpstr>MUA with Mixed Flow Wheel</vt:lpstr>
      <vt:lpstr>Warehouse Example</vt:lpstr>
      <vt:lpstr>Air Circulation</vt:lpstr>
      <vt:lpstr>Overhead Fan (HVLS) Benefits</vt:lpstr>
      <vt:lpstr>AMPLIFY Overhead Fan Product Family</vt:lpstr>
      <vt:lpstr>AMPLIFY Overhead Fan Controls Family</vt:lpstr>
      <vt:lpstr>HVLS in Application: Case Study</vt:lpstr>
      <vt:lpstr>Greenheck System Solutions</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Greenheck Warehouse Virtual Training Stephen Butina</dc:title>
  <dc:creator>Butina, Stephen</dc:creator>
  <cp:lastModifiedBy>Wood, Tori</cp:lastModifiedBy>
  <cp:revision>41</cp:revision>
  <dcterms:created xsi:type="dcterms:W3CDTF">2021-05-23T22:43:46Z</dcterms:created>
  <dcterms:modified xsi:type="dcterms:W3CDTF">2021-10-13T15:40:04Z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0x010100E40C597407405D47A10D7F70BF731CA2</vt:lpwstr>
  </property>
</Properties>
</file>