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3.xml" ContentType="application/vnd.openxmlformats-officedocument.presentationml.notesSlide+xml"/>
  <Override PartName="/ppt/notesSlides/notesSlide8.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1004" r:id="rId2"/>
    <p:sldId id="4432" r:id="rId3"/>
    <p:sldId id="358" r:id="rId4"/>
    <p:sldId id="359" r:id="rId5"/>
    <p:sldId id="361" r:id="rId6"/>
    <p:sldId id="362" r:id="rId7"/>
    <p:sldId id="363" r:id="rId8"/>
    <p:sldId id="4433" r:id="rId9"/>
    <p:sldId id="368" r:id="rId10"/>
    <p:sldId id="366" r:id="rId11"/>
    <p:sldId id="4419" r:id="rId12"/>
    <p:sldId id="4424" r:id="rId13"/>
    <p:sldId id="4425" r:id="rId14"/>
    <p:sldId id="4426" r:id="rId15"/>
    <p:sldId id="367" r:id="rId16"/>
    <p:sldId id="4434" r:id="rId17"/>
  </p:sldIdLst>
  <p:sldSz cx="6858000" cy="5143500"/>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DF4"/>
    <a:srgbClr val="005A9C"/>
    <a:srgbClr val="333399"/>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0" autoAdjust="0"/>
    <p:restoredTop sz="82726" autoAdjust="0"/>
  </p:normalViewPr>
  <p:slideViewPr>
    <p:cSldViewPr>
      <p:cViewPr varScale="1">
        <p:scale>
          <a:sx n="124" d="100"/>
          <a:sy n="124" d="100"/>
        </p:scale>
        <p:origin x="2094" y="108"/>
      </p:cViewPr>
      <p:guideLst>
        <p:guide orient="horz" pos="16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dane\Desktop\Energy%20Use%20Calculator%20-%2010-18-16.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latin typeface="Arial" panose="020B0604020202020204" pitchFamily="34" charset="0"/>
                <a:cs typeface="Arial" panose="020B0604020202020204" pitchFamily="34" charset="0"/>
              </a:defRPr>
            </a:pPr>
            <a:r>
              <a:rPr lang="en-US" sz="1400">
                <a:latin typeface="Arial" panose="020B0604020202020204" pitchFamily="34" charset="0"/>
                <a:cs typeface="Arial" panose="020B0604020202020204" pitchFamily="34" charset="0"/>
              </a:rPr>
              <a:t>Skin Load Comparison</a:t>
            </a:r>
          </a:p>
        </c:rich>
      </c:tx>
      <c:overlay val="0"/>
    </c:title>
    <c:autoTitleDeleted val="0"/>
    <c:plotArea>
      <c:layout/>
      <c:barChart>
        <c:barDir val="col"/>
        <c:grouping val="clustered"/>
        <c:varyColors val="0"/>
        <c:ser>
          <c:idx val="0"/>
          <c:order val="0"/>
          <c:tx>
            <c:strRef>
              <c:f>Sheet2!$F$7</c:f>
              <c:strCache>
                <c:ptCount val="1"/>
                <c:pt idx="0">
                  <c:v>65F Space</c:v>
                </c:pt>
              </c:strCache>
            </c:strRef>
          </c:tx>
          <c:spPr>
            <a:solidFill>
              <a:srgbClr val="FF0000"/>
            </a:solidFill>
            <a:ln>
              <a:solidFill>
                <a:schemeClr val="tx1"/>
              </a:solidFill>
            </a:ln>
          </c:spPr>
          <c:invertIfNegative val="0"/>
          <c:dLbls>
            <c:spPr>
              <a:noFill/>
              <a:ln>
                <a:noFill/>
              </a:ln>
              <a:effectLst/>
            </c:spPr>
            <c:txPr>
              <a:bodyPr/>
              <a:lstStyle/>
              <a:p>
                <a:pPr>
                  <a:defRPr sz="1050" b="1">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Sheet2!$E$8:$E$9</c:f>
              <c:strCache>
                <c:ptCount val="2"/>
                <c:pt idx="0">
                  <c:v>Case 1</c:v>
                </c:pt>
                <c:pt idx="1">
                  <c:v>Case 2</c:v>
                </c:pt>
              </c:strCache>
            </c:strRef>
          </c:cat>
          <c:val>
            <c:numRef>
              <c:f>Sheet2!$F$8:$F$9</c:f>
              <c:numCache>
                <c:formatCode>0</c:formatCode>
                <c:ptCount val="2"/>
                <c:pt idx="0">
                  <c:v>5523.44</c:v>
                </c:pt>
                <c:pt idx="1">
                  <c:v>2427.36</c:v>
                </c:pt>
              </c:numCache>
            </c:numRef>
          </c:val>
          <c:extLst>
            <c:ext xmlns:c16="http://schemas.microsoft.com/office/drawing/2014/chart" uri="{C3380CC4-5D6E-409C-BE32-E72D297353CC}">
              <c16:uniqueId val="{00000000-F708-41F7-B8D6-152E82B8A432}"/>
            </c:ext>
          </c:extLst>
        </c:ser>
        <c:ser>
          <c:idx val="1"/>
          <c:order val="1"/>
          <c:tx>
            <c:strRef>
              <c:f>Sheet2!$G$7</c:f>
              <c:strCache>
                <c:ptCount val="1"/>
                <c:pt idx="0">
                  <c:v>50F Space</c:v>
                </c:pt>
              </c:strCache>
            </c:strRef>
          </c:tx>
          <c:spPr>
            <a:solidFill>
              <a:schemeClr val="accent1"/>
            </a:solidFill>
            <a:ln>
              <a:solidFill>
                <a:schemeClr val="tx1"/>
              </a:solidFill>
            </a:ln>
          </c:spPr>
          <c:invertIfNegative val="0"/>
          <c:dLbls>
            <c:spPr>
              <a:noFill/>
              <a:ln>
                <a:noFill/>
              </a:ln>
              <a:effectLst/>
            </c:spPr>
            <c:txPr>
              <a:bodyPr/>
              <a:lstStyle/>
              <a:p>
                <a:pPr>
                  <a:defRPr sz="1050" b="1">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Sheet2!$E$8:$E$9</c:f>
              <c:strCache>
                <c:ptCount val="2"/>
                <c:pt idx="0">
                  <c:v>Case 1</c:v>
                </c:pt>
                <c:pt idx="1">
                  <c:v>Case 2</c:v>
                </c:pt>
              </c:strCache>
            </c:strRef>
          </c:cat>
          <c:val>
            <c:numRef>
              <c:f>Sheet2!$G$8:$G$9</c:f>
              <c:numCache>
                <c:formatCode>0</c:formatCode>
                <c:ptCount val="2"/>
                <c:pt idx="0">
                  <c:v>4248.8</c:v>
                </c:pt>
                <c:pt idx="1">
                  <c:v>1867.2</c:v>
                </c:pt>
              </c:numCache>
            </c:numRef>
          </c:val>
          <c:extLst>
            <c:ext xmlns:c16="http://schemas.microsoft.com/office/drawing/2014/chart" uri="{C3380CC4-5D6E-409C-BE32-E72D297353CC}">
              <c16:uniqueId val="{00000001-F708-41F7-B8D6-152E82B8A432}"/>
            </c:ext>
          </c:extLst>
        </c:ser>
        <c:dLbls>
          <c:dLblPos val="ctr"/>
          <c:showLegendKey val="0"/>
          <c:showVal val="1"/>
          <c:showCatName val="0"/>
          <c:showSerName val="0"/>
          <c:showPercent val="0"/>
          <c:showBubbleSize val="0"/>
        </c:dLbls>
        <c:gapWidth val="150"/>
        <c:axId val="96441856"/>
        <c:axId val="96443392"/>
      </c:barChart>
      <c:catAx>
        <c:axId val="96441856"/>
        <c:scaling>
          <c:orientation val="minMax"/>
        </c:scaling>
        <c:delete val="0"/>
        <c:axPos val="b"/>
        <c:numFmt formatCode="General" sourceLinked="0"/>
        <c:majorTickMark val="out"/>
        <c:minorTickMark val="none"/>
        <c:tickLblPos val="nextTo"/>
        <c:txPr>
          <a:bodyPr/>
          <a:lstStyle/>
          <a:p>
            <a:pPr>
              <a:defRPr sz="1000" b="1">
                <a:latin typeface="Arial" panose="020B0604020202020204" pitchFamily="34" charset="0"/>
                <a:cs typeface="Arial" panose="020B0604020202020204" pitchFamily="34" charset="0"/>
              </a:defRPr>
            </a:pPr>
            <a:endParaRPr lang="en-US"/>
          </a:p>
        </c:txPr>
        <c:crossAx val="96443392"/>
        <c:crosses val="autoZero"/>
        <c:auto val="1"/>
        <c:lblAlgn val="ctr"/>
        <c:lblOffset val="100"/>
        <c:noMultiLvlLbl val="0"/>
      </c:catAx>
      <c:valAx>
        <c:axId val="96443392"/>
        <c:scaling>
          <c:orientation val="minMax"/>
        </c:scaling>
        <c:delete val="0"/>
        <c:axPos val="l"/>
        <c:majorGridlines/>
        <c:title>
          <c:tx>
            <c:rich>
              <a:bodyPr rot="-5400000" vert="horz"/>
              <a:lstStyle/>
              <a:p>
                <a:pPr>
                  <a:defRPr sz="1000">
                    <a:latin typeface="Arial" panose="020B0604020202020204" pitchFamily="34" charset="0"/>
                    <a:cs typeface="Arial" panose="020B0604020202020204" pitchFamily="34" charset="0"/>
                  </a:defRPr>
                </a:pPr>
                <a:r>
                  <a:rPr lang="en-US" sz="1000">
                    <a:latin typeface="Arial" panose="020B0604020202020204" pitchFamily="34" charset="0"/>
                    <a:cs typeface="Arial" panose="020B0604020202020204" pitchFamily="34" charset="0"/>
                  </a:rPr>
                  <a:t>Skin Load (MBH)</a:t>
                </a:r>
              </a:p>
            </c:rich>
          </c:tx>
          <c:overlay val="0"/>
        </c:title>
        <c:numFmt formatCode="0" sourceLinked="1"/>
        <c:majorTickMark val="out"/>
        <c:minorTickMark val="none"/>
        <c:tickLblPos val="nextTo"/>
        <c:txPr>
          <a:bodyPr/>
          <a:lstStyle/>
          <a:p>
            <a:pPr>
              <a:defRPr sz="1000">
                <a:latin typeface="Arial" panose="020B0604020202020204" pitchFamily="34" charset="0"/>
                <a:cs typeface="Arial" panose="020B0604020202020204" pitchFamily="34" charset="0"/>
              </a:defRPr>
            </a:pPr>
            <a:endParaRPr lang="en-US"/>
          </a:p>
        </c:txPr>
        <c:crossAx val="96441856"/>
        <c:crosses val="autoZero"/>
        <c:crossBetween val="between"/>
      </c:valAx>
    </c:plotArea>
    <c:legend>
      <c:legendPos val="t"/>
      <c:overlay val="0"/>
      <c:txPr>
        <a:bodyPr/>
        <a:lstStyle/>
        <a:p>
          <a:pPr>
            <a:defRPr sz="1000">
              <a:latin typeface="Arial" panose="020B0604020202020204" pitchFamily="34" charset="0"/>
              <a:cs typeface="Arial" panose="020B0604020202020204" pitchFamily="34" charset="0"/>
            </a:defRPr>
          </a:pPr>
          <a:endParaRPr lang="en-US"/>
        </a:p>
      </c:txPr>
    </c:legend>
    <c:plotVisOnly val="1"/>
    <c:dispBlanksAs val="gap"/>
    <c:showDLblsOverMax val="0"/>
  </c:chart>
  <c:spPr>
    <a:ln>
      <a:solidFill>
        <a:schemeClr val="tx1"/>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dirty="0"/>
              <a:t>Usable Heat Comparison</a:t>
            </a:r>
          </a:p>
        </c:rich>
      </c:tx>
      <c:overlay val="0"/>
    </c:title>
    <c:autoTitleDeleted val="0"/>
    <c:plotArea>
      <c:layout/>
      <c:barChart>
        <c:barDir val="col"/>
        <c:grouping val="clustered"/>
        <c:varyColors val="0"/>
        <c:ser>
          <c:idx val="0"/>
          <c:order val="0"/>
          <c:tx>
            <c:strRef>
              <c:f>Sheet1!$B$2</c:f>
              <c:strCache>
                <c:ptCount val="1"/>
                <c:pt idx="0">
                  <c:v>1000 SCFM</c:v>
                </c:pt>
              </c:strCache>
            </c:strRef>
          </c:tx>
          <c:spPr>
            <a:solidFill>
              <a:schemeClr val="accent1"/>
            </a:solidFill>
            <a:ln w="15875">
              <a:solidFill>
                <a:schemeClr val="tx1"/>
              </a:solidFill>
            </a:ln>
          </c:spPr>
          <c:invertIfNegative val="0"/>
          <c:cat>
            <c:numRef>
              <c:f>Sheet1!$A$3:$A$5</c:f>
              <c:numCache>
                <c:formatCode>General</c:formatCode>
                <c:ptCount val="3"/>
                <c:pt idx="0">
                  <c:v>60</c:v>
                </c:pt>
                <c:pt idx="1">
                  <c:v>100</c:v>
                </c:pt>
                <c:pt idx="2">
                  <c:v>140</c:v>
                </c:pt>
              </c:numCache>
            </c:numRef>
          </c:cat>
          <c:val>
            <c:numRef>
              <c:f>Sheet1!$B$3:$B$5</c:f>
              <c:numCache>
                <c:formatCode>General</c:formatCode>
                <c:ptCount val="3"/>
                <c:pt idx="0">
                  <c:v>0</c:v>
                </c:pt>
                <c:pt idx="1">
                  <c:v>43.2</c:v>
                </c:pt>
                <c:pt idx="2">
                  <c:v>86.4</c:v>
                </c:pt>
              </c:numCache>
            </c:numRef>
          </c:val>
          <c:extLst>
            <c:ext xmlns:c16="http://schemas.microsoft.com/office/drawing/2014/chart" uri="{C3380CC4-5D6E-409C-BE32-E72D297353CC}">
              <c16:uniqueId val="{00000000-D755-4DF8-BA65-8F33E770C8E0}"/>
            </c:ext>
          </c:extLst>
        </c:ser>
        <c:ser>
          <c:idx val="1"/>
          <c:order val="1"/>
          <c:tx>
            <c:strRef>
              <c:f>Sheet1!$C$2</c:f>
              <c:strCache>
                <c:ptCount val="1"/>
                <c:pt idx="0">
                  <c:v>1500 SCFM</c:v>
                </c:pt>
              </c:strCache>
            </c:strRef>
          </c:tx>
          <c:spPr>
            <a:solidFill>
              <a:srgbClr val="FF0000"/>
            </a:solidFill>
            <a:ln w="15875">
              <a:solidFill>
                <a:schemeClr val="tx1"/>
              </a:solidFill>
            </a:ln>
          </c:spPr>
          <c:invertIfNegative val="0"/>
          <c:cat>
            <c:numRef>
              <c:f>Sheet1!$A$3:$A$5</c:f>
              <c:numCache>
                <c:formatCode>General</c:formatCode>
                <c:ptCount val="3"/>
                <c:pt idx="0">
                  <c:v>60</c:v>
                </c:pt>
                <c:pt idx="1">
                  <c:v>100</c:v>
                </c:pt>
                <c:pt idx="2">
                  <c:v>140</c:v>
                </c:pt>
              </c:numCache>
            </c:numRef>
          </c:cat>
          <c:val>
            <c:numRef>
              <c:f>Sheet1!$C$3:$C$5</c:f>
              <c:numCache>
                <c:formatCode>General</c:formatCode>
                <c:ptCount val="3"/>
                <c:pt idx="0">
                  <c:v>0</c:v>
                </c:pt>
                <c:pt idx="1">
                  <c:v>64.8</c:v>
                </c:pt>
                <c:pt idx="2">
                  <c:v>129.6</c:v>
                </c:pt>
              </c:numCache>
            </c:numRef>
          </c:val>
          <c:extLst>
            <c:ext xmlns:c16="http://schemas.microsoft.com/office/drawing/2014/chart" uri="{C3380CC4-5D6E-409C-BE32-E72D297353CC}">
              <c16:uniqueId val="{00000001-D755-4DF8-BA65-8F33E770C8E0}"/>
            </c:ext>
          </c:extLst>
        </c:ser>
        <c:dLbls>
          <c:showLegendKey val="0"/>
          <c:showVal val="0"/>
          <c:showCatName val="0"/>
          <c:showSerName val="0"/>
          <c:showPercent val="0"/>
          <c:showBubbleSize val="0"/>
        </c:dLbls>
        <c:gapWidth val="150"/>
        <c:axId val="96822784"/>
        <c:axId val="96824704"/>
      </c:barChart>
      <c:catAx>
        <c:axId val="96822784"/>
        <c:scaling>
          <c:orientation val="minMax"/>
        </c:scaling>
        <c:delete val="0"/>
        <c:axPos val="b"/>
        <c:title>
          <c:tx>
            <c:rich>
              <a:bodyPr/>
              <a:lstStyle/>
              <a:p>
                <a:pPr>
                  <a:defRPr sz="1000"/>
                </a:pPr>
                <a:r>
                  <a:rPr lang="en-US" sz="1000"/>
                  <a:t>Supply Air Temperature (F)</a:t>
                </a:r>
              </a:p>
            </c:rich>
          </c:tx>
          <c:overlay val="0"/>
        </c:title>
        <c:numFmt formatCode="General" sourceLinked="1"/>
        <c:majorTickMark val="out"/>
        <c:minorTickMark val="none"/>
        <c:tickLblPos val="nextTo"/>
        <c:txPr>
          <a:bodyPr/>
          <a:lstStyle/>
          <a:p>
            <a:pPr>
              <a:defRPr sz="1000"/>
            </a:pPr>
            <a:endParaRPr lang="en-US"/>
          </a:p>
        </c:txPr>
        <c:crossAx val="96824704"/>
        <c:crosses val="autoZero"/>
        <c:auto val="1"/>
        <c:lblAlgn val="ctr"/>
        <c:lblOffset val="100"/>
        <c:noMultiLvlLbl val="0"/>
      </c:catAx>
      <c:valAx>
        <c:axId val="96824704"/>
        <c:scaling>
          <c:orientation val="minMax"/>
        </c:scaling>
        <c:delete val="0"/>
        <c:axPos val="l"/>
        <c:majorGridlines/>
        <c:title>
          <c:tx>
            <c:rich>
              <a:bodyPr rot="-5400000" vert="horz"/>
              <a:lstStyle/>
              <a:p>
                <a:pPr>
                  <a:defRPr sz="1000"/>
                </a:pPr>
                <a:r>
                  <a:rPr lang="en-US" sz="1000"/>
                  <a:t>Usable Heat (MBH)</a:t>
                </a:r>
              </a:p>
            </c:rich>
          </c:tx>
          <c:layout>
            <c:manualLayout>
              <c:xMode val="edge"/>
              <c:yMode val="edge"/>
              <c:x val="3.3333333333333333E-2"/>
              <c:y val="0.28702439972781174"/>
            </c:manualLayout>
          </c:layout>
          <c:overlay val="0"/>
        </c:title>
        <c:numFmt formatCode="General" sourceLinked="1"/>
        <c:majorTickMark val="out"/>
        <c:minorTickMark val="none"/>
        <c:tickLblPos val="nextTo"/>
        <c:txPr>
          <a:bodyPr/>
          <a:lstStyle/>
          <a:p>
            <a:pPr>
              <a:defRPr sz="1200"/>
            </a:pPr>
            <a:endParaRPr lang="en-US"/>
          </a:p>
        </c:txPr>
        <c:crossAx val="96822784"/>
        <c:crosses val="autoZero"/>
        <c:crossBetween val="between"/>
      </c:valAx>
    </c:plotArea>
    <c:legend>
      <c:legendPos val="t"/>
      <c:overlay val="0"/>
      <c:txPr>
        <a:bodyPr/>
        <a:lstStyle/>
        <a:p>
          <a:pPr>
            <a:defRPr sz="1000"/>
          </a:pPr>
          <a:endParaRPr lang="en-US"/>
        </a:p>
      </c:txPr>
    </c:legend>
    <c:plotVisOnly val="1"/>
    <c:dispBlanksAs val="gap"/>
    <c:showDLblsOverMax val="0"/>
  </c:chart>
  <c:spPr>
    <a:ln>
      <a:solidFill>
        <a:schemeClr val="tx1"/>
      </a:solid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dirty="0"/>
              <a:t>Infiltration Rate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0 in wc</c:v>
                </c:pt>
              </c:strCache>
            </c:strRef>
          </c:tx>
          <c:spPr>
            <a:ln w="19050" cap="rnd">
              <a:solidFill>
                <a:srgbClr val="C00000"/>
              </a:solidFill>
              <a:round/>
            </a:ln>
            <a:effectLst/>
          </c:spPr>
          <c:marker>
            <c:symbol val="circle"/>
            <c:size val="5"/>
            <c:spPr>
              <a:solidFill>
                <a:srgbClr val="C00000"/>
              </a:solidFill>
              <a:ln w="9525">
                <a:solidFill>
                  <a:srgbClr val="C00000"/>
                </a:solidFill>
              </a:ln>
              <a:effectLst/>
            </c:spPr>
          </c:marker>
          <c:xVal>
            <c:numRef>
              <c:f>Sheet1!$A$2:$A$6</c:f>
              <c:numCache>
                <c:formatCode>General</c:formatCode>
                <c:ptCount val="5"/>
                <c:pt idx="0">
                  <c:v>5</c:v>
                </c:pt>
                <c:pt idx="1">
                  <c:v>10</c:v>
                </c:pt>
                <c:pt idx="2">
                  <c:v>15</c:v>
                </c:pt>
                <c:pt idx="3">
                  <c:v>20</c:v>
                </c:pt>
                <c:pt idx="4">
                  <c:v>25</c:v>
                </c:pt>
              </c:numCache>
            </c:numRef>
          </c:xVal>
          <c:yVal>
            <c:numRef>
              <c:f>Sheet1!$B$2:$B$6</c:f>
              <c:numCache>
                <c:formatCode>General</c:formatCode>
                <c:ptCount val="5"/>
                <c:pt idx="0">
                  <c:v>957</c:v>
                </c:pt>
                <c:pt idx="1">
                  <c:v>1459</c:v>
                </c:pt>
                <c:pt idx="2">
                  <c:v>2386</c:v>
                </c:pt>
                <c:pt idx="3">
                  <c:v>2896</c:v>
                </c:pt>
                <c:pt idx="4">
                  <c:v>3532</c:v>
                </c:pt>
              </c:numCache>
            </c:numRef>
          </c:yVal>
          <c:smooth val="0"/>
          <c:extLst>
            <c:ext xmlns:c16="http://schemas.microsoft.com/office/drawing/2014/chart" uri="{C3380CC4-5D6E-409C-BE32-E72D297353CC}">
              <c16:uniqueId val="{00000000-7377-4336-80C5-DBBA543F9246}"/>
            </c:ext>
          </c:extLst>
        </c:ser>
        <c:ser>
          <c:idx val="2"/>
          <c:order val="1"/>
          <c:tx>
            <c:strRef>
              <c:f>Sheet1!$D$1</c:f>
              <c:strCache>
                <c:ptCount val="1"/>
                <c:pt idx="0">
                  <c:v>+0.12 in wc</c:v>
                </c:pt>
              </c:strCache>
            </c:strRef>
          </c:tx>
          <c:spPr>
            <a:ln w="19050" cap="rnd">
              <a:solidFill>
                <a:srgbClr val="00B050"/>
              </a:solidFill>
              <a:round/>
            </a:ln>
            <a:effectLst/>
          </c:spPr>
          <c:marker>
            <c:symbol val="circle"/>
            <c:size val="5"/>
            <c:spPr>
              <a:solidFill>
                <a:srgbClr val="00B050"/>
              </a:solidFill>
              <a:ln w="9525">
                <a:solidFill>
                  <a:srgbClr val="00B050"/>
                </a:solidFill>
              </a:ln>
              <a:effectLst/>
            </c:spPr>
          </c:marker>
          <c:xVal>
            <c:numRef>
              <c:f>Sheet1!$A$2:$A$6</c:f>
              <c:numCache>
                <c:formatCode>General</c:formatCode>
                <c:ptCount val="5"/>
                <c:pt idx="0">
                  <c:v>5</c:v>
                </c:pt>
                <c:pt idx="1">
                  <c:v>10</c:v>
                </c:pt>
                <c:pt idx="2">
                  <c:v>15</c:v>
                </c:pt>
                <c:pt idx="3">
                  <c:v>20</c:v>
                </c:pt>
                <c:pt idx="4">
                  <c:v>25</c:v>
                </c:pt>
              </c:numCache>
            </c:numRef>
          </c:xVal>
          <c:yVal>
            <c:numRef>
              <c:f>Sheet1!$D$2:$D$6</c:f>
              <c:numCache>
                <c:formatCode>General</c:formatCode>
                <c:ptCount val="5"/>
                <c:pt idx="0">
                  <c:v>0</c:v>
                </c:pt>
                <c:pt idx="1">
                  <c:v>0</c:v>
                </c:pt>
                <c:pt idx="2">
                  <c:v>311</c:v>
                </c:pt>
                <c:pt idx="3">
                  <c:v>1317</c:v>
                </c:pt>
                <c:pt idx="4">
                  <c:v>2399</c:v>
                </c:pt>
              </c:numCache>
            </c:numRef>
          </c:yVal>
          <c:smooth val="0"/>
          <c:extLst>
            <c:ext xmlns:c16="http://schemas.microsoft.com/office/drawing/2014/chart" uri="{C3380CC4-5D6E-409C-BE32-E72D297353CC}">
              <c16:uniqueId val="{00000003-7377-4336-80C5-DBBA543F9246}"/>
            </c:ext>
          </c:extLst>
        </c:ser>
        <c:dLbls>
          <c:showLegendKey val="0"/>
          <c:showVal val="0"/>
          <c:showCatName val="0"/>
          <c:showSerName val="0"/>
          <c:showPercent val="0"/>
          <c:showBubbleSize val="0"/>
        </c:dLbls>
        <c:axId val="631109648"/>
        <c:axId val="631114896"/>
      </c:scatterChart>
      <c:valAx>
        <c:axId val="63110964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dirty="0"/>
                  <a:t>Simulated Wind Speed (MPH)</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631114896"/>
        <c:crosses val="autoZero"/>
        <c:crossBetween val="midCat"/>
      </c:valAx>
      <c:valAx>
        <c:axId val="6311148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dirty="0"/>
                  <a:t>Infiltration</a:t>
                </a:r>
                <a:r>
                  <a:rPr lang="en-US" sz="1000" baseline="0" dirty="0"/>
                  <a:t> (CFM)</a:t>
                </a:r>
                <a:endParaRPr lang="en-US" sz="1000"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631109648"/>
        <c:crosses val="autoZero"/>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lumMod val="50000"/>
          <a:lumOff val="50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8666D238-1246-45A3-9456-2DF85DB1F99A}" type="datetimeFigureOut">
              <a:rPr lang="en-US"/>
              <a:pPr>
                <a:defRPr/>
              </a:pPr>
              <a:t>8/19/2021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E5D15C0-F0C6-4A18-B28E-99D1A6EBACDE}" type="slidenum">
              <a:rPr lang="en-US" altLang="en-US"/>
              <a:pPr/>
              <a:t>‹#›</a:t>
            </a:fld>
            <a:endParaRPr lang="en-US" altLang="en-US"/>
          </a:p>
        </p:txBody>
      </p:sp>
    </p:spTree>
    <p:extLst>
      <p:ext uri="{BB962C8B-B14F-4D97-AF65-F5344CB8AC3E}">
        <p14:creationId xmlns:p14="http://schemas.microsoft.com/office/powerpoint/2010/main" val="12692842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F8685CF3-FF42-4A3D-B322-F6107BA54BBC}" type="datetimeFigureOut">
              <a:rPr lang="en-US"/>
              <a:pPr>
                <a:defRPr/>
              </a:pPr>
              <a:t>8/19/2021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0D032359-7C2F-4F2E-918D-BD32F84B3EE5}" type="slidenum">
              <a:rPr lang="en-US" altLang="en-US"/>
              <a:pPr/>
              <a:t>‹#›</a:t>
            </a:fld>
            <a:endParaRPr lang="en-US" altLang="en-US"/>
          </a:p>
        </p:txBody>
      </p:sp>
    </p:spTree>
    <p:extLst>
      <p:ext uri="{BB962C8B-B14F-4D97-AF65-F5344CB8AC3E}">
        <p14:creationId xmlns:p14="http://schemas.microsoft.com/office/powerpoint/2010/main" val="2362441612"/>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Rot="1" noChangeAspect="1" noChangeArrowheads="1" noTextEdit="1"/>
          </p:cNvSpPr>
          <p:nvPr>
            <p:ph type="sldImg"/>
          </p:nvPr>
        </p:nvSpPr>
        <p:spPr>
          <a:xfrm>
            <a:off x="1108075" y="698500"/>
            <a:ext cx="4646613" cy="3484563"/>
          </a:xfrm>
          <a:ln/>
        </p:spPr>
      </p:sp>
      <p:sp>
        <p:nvSpPr>
          <p:cNvPr id="95234" name="Rectangle 3"/>
          <p:cNvSpPr>
            <a:spLocks noGrp="1" noChangeArrowheads="1"/>
          </p:cNvSpPr>
          <p:nvPr>
            <p:ph type="body" idx="1"/>
          </p:nvPr>
        </p:nvSpPr>
        <p:spPr>
          <a:noFill/>
        </p:spPr>
        <p:txBody>
          <a:bodyPr/>
          <a:lstStyle/>
          <a:p>
            <a:r>
              <a:rPr lang="en-US" dirty="0"/>
              <a:t>Jen Hannon</a:t>
            </a:r>
          </a:p>
        </p:txBody>
      </p:sp>
      <p:sp>
        <p:nvSpPr>
          <p:cNvPr id="3" name="Slide Number Placeholder 2"/>
          <p:cNvSpPr>
            <a:spLocks noGrp="1"/>
          </p:cNvSpPr>
          <p:nvPr>
            <p:ph type="sldNum" sz="quarter" idx="10"/>
          </p:nvPr>
        </p:nvSpPr>
        <p:spPr/>
        <p:txBody>
          <a:bodyPr/>
          <a:lstStyle/>
          <a:p>
            <a:pPr>
              <a:defRPr/>
            </a:pPr>
            <a:fld id="{DD790FCE-4E5A-42DE-9DCF-BCDF335BED98}" type="slidenum">
              <a:rPr lang="en-US" smtClean="0"/>
              <a:pPr>
                <a:defRPr/>
              </a:pPr>
              <a:t>1</a:t>
            </a:fld>
            <a:endParaRPr lang="en-US" dirty="0"/>
          </a:p>
        </p:txBody>
      </p:sp>
    </p:spTree>
    <p:extLst>
      <p:ext uri="{BB962C8B-B14F-4D97-AF65-F5344CB8AC3E}">
        <p14:creationId xmlns:p14="http://schemas.microsoft.com/office/powerpoint/2010/main" val="2698733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a cross dock facility with 6 Greenheat units positioned on the either side of the facility in the speed bays. </a:t>
            </a:r>
          </a:p>
        </p:txBody>
      </p:sp>
      <p:sp>
        <p:nvSpPr>
          <p:cNvPr id="4" name="Slide Number Placeholder 3"/>
          <p:cNvSpPr>
            <a:spLocks noGrp="1"/>
          </p:cNvSpPr>
          <p:nvPr>
            <p:ph type="sldNum" sz="quarter" idx="5"/>
          </p:nvPr>
        </p:nvSpPr>
        <p:spPr/>
        <p:txBody>
          <a:bodyPr/>
          <a:lstStyle/>
          <a:p>
            <a:fld id="{0D032359-7C2F-4F2E-918D-BD32F84B3EE5}" type="slidenum">
              <a:rPr lang="en-US" altLang="en-US" smtClean="0"/>
              <a:pPr/>
              <a:t>13</a:t>
            </a:fld>
            <a:endParaRPr lang="en-US" altLang="en-US"/>
          </a:p>
        </p:txBody>
      </p:sp>
    </p:spTree>
    <p:extLst>
      <p:ext uri="{BB962C8B-B14F-4D97-AF65-F5344CB8AC3E}">
        <p14:creationId xmlns:p14="http://schemas.microsoft.com/office/powerpoint/2010/main" val="427829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a facility with docks on 1 side with 4 units in the speed bay on one side of the facility. </a:t>
            </a:r>
          </a:p>
        </p:txBody>
      </p:sp>
      <p:sp>
        <p:nvSpPr>
          <p:cNvPr id="4" name="Slide Number Placeholder 3"/>
          <p:cNvSpPr>
            <a:spLocks noGrp="1"/>
          </p:cNvSpPr>
          <p:nvPr>
            <p:ph type="sldNum" sz="quarter" idx="5"/>
          </p:nvPr>
        </p:nvSpPr>
        <p:spPr/>
        <p:txBody>
          <a:bodyPr/>
          <a:lstStyle/>
          <a:p>
            <a:fld id="{0D032359-7C2F-4F2E-918D-BD32F84B3EE5}" type="slidenum">
              <a:rPr lang="en-US" altLang="en-US" smtClean="0"/>
              <a:pPr/>
              <a:t>14</a:t>
            </a:fld>
            <a:endParaRPr lang="en-US" altLang="en-US"/>
          </a:p>
        </p:txBody>
      </p:sp>
    </p:spTree>
    <p:extLst>
      <p:ext uri="{BB962C8B-B14F-4D97-AF65-F5344CB8AC3E}">
        <p14:creationId xmlns:p14="http://schemas.microsoft.com/office/powerpoint/2010/main" val="1389010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Leverage CAPS to help select units for these applications but remember. The selection is only as accurate as the information provided</a:t>
            </a:r>
          </a:p>
        </p:txBody>
      </p:sp>
      <p:sp>
        <p:nvSpPr>
          <p:cNvPr id="4" name="Slide Number Placeholder 3"/>
          <p:cNvSpPr>
            <a:spLocks noGrp="1"/>
          </p:cNvSpPr>
          <p:nvPr>
            <p:ph type="sldNum" sz="quarter" idx="5"/>
          </p:nvPr>
        </p:nvSpPr>
        <p:spPr/>
        <p:txBody>
          <a:bodyPr/>
          <a:lstStyle/>
          <a:p>
            <a:fld id="{0D032359-7C2F-4F2E-918D-BD32F84B3EE5}" type="slidenum">
              <a:rPr lang="en-US" altLang="en-US" smtClean="0"/>
              <a:pPr/>
              <a:t>15</a:t>
            </a:fld>
            <a:endParaRPr lang="en-US" altLang="en-US"/>
          </a:p>
        </p:txBody>
      </p:sp>
    </p:spTree>
    <p:extLst>
      <p:ext uri="{BB962C8B-B14F-4D97-AF65-F5344CB8AC3E}">
        <p14:creationId xmlns:p14="http://schemas.microsoft.com/office/powerpoint/2010/main" val="1384657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E7228DA-B036-4CF5-8EAC-E90122FB08F3}"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807542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7228DA-B036-4CF5-8EAC-E90122FB08F3}" type="slidenum">
              <a:rPr lang="en-US" smtClean="0"/>
              <a:t>4</a:t>
            </a:fld>
            <a:endParaRPr lang="en-US"/>
          </a:p>
        </p:txBody>
      </p:sp>
    </p:spTree>
    <p:extLst>
      <p:ext uri="{BB962C8B-B14F-4D97-AF65-F5344CB8AC3E}">
        <p14:creationId xmlns:p14="http://schemas.microsoft.com/office/powerpoint/2010/main" val="1992342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7228DA-B036-4CF5-8EAC-E90122FB08F3}" type="slidenum">
              <a:rPr lang="en-US" smtClean="0"/>
              <a:t>7</a:t>
            </a:fld>
            <a:endParaRPr lang="en-US"/>
          </a:p>
        </p:txBody>
      </p:sp>
    </p:spTree>
    <p:extLst>
      <p:ext uri="{BB962C8B-B14F-4D97-AF65-F5344CB8AC3E}">
        <p14:creationId xmlns:p14="http://schemas.microsoft.com/office/powerpoint/2010/main" val="3781968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isn’t a tried and true method for calculating infiltration. There are so many factors that influence infiltration that are difficult to control for some of which include: wind speed, wind direction, construction quality, etc. making infiltration loads more of an estimate that a sure value. Therefore there are a few methods used to estimate the infiltration rate such as the Air Changes per hour method or the crack method. To address infiltration we used feedback from the industry to develop an infiltration calculation in CAPS that combines these methods to calculate infiltration based on the building size, number of dock and overhead doors. Once an infiltration load is calculated it can be added to the skin load to determine the total heating load for the building.</a:t>
            </a:r>
          </a:p>
          <a:p>
            <a:endParaRPr lang="en-US" dirty="0"/>
          </a:p>
          <a:p>
            <a:r>
              <a:rPr lang="en-US" dirty="0"/>
              <a:t>To address that heating load any left over usable heat that isn’t used on the skin load will heat the cold infiltration air that comes into the building and the outside air we heated to space temperature also offsets the remainder of the infiltration load. Therefore we just need to make sure that our total heat output is greater than our total load on the building.</a:t>
            </a:r>
          </a:p>
        </p:txBody>
      </p:sp>
      <p:sp>
        <p:nvSpPr>
          <p:cNvPr id="4" name="Slide Number Placeholder 3"/>
          <p:cNvSpPr>
            <a:spLocks noGrp="1"/>
          </p:cNvSpPr>
          <p:nvPr>
            <p:ph type="sldNum" sz="quarter" idx="5"/>
          </p:nvPr>
        </p:nvSpPr>
        <p:spPr/>
        <p:txBody>
          <a:bodyPr/>
          <a:lstStyle/>
          <a:p>
            <a:fld id="{0D032359-7C2F-4F2E-918D-BD32F84B3EE5}" type="slidenum">
              <a:rPr lang="en-US" altLang="en-US" smtClean="0"/>
              <a:pPr/>
              <a:t>8</a:t>
            </a:fld>
            <a:endParaRPr lang="en-US" altLang="en-US"/>
          </a:p>
        </p:txBody>
      </p:sp>
    </p:spTree>
    <p:extLst>
      <p:ext uri="{BB962C8B-B14F-4D97-AF65-F5344CB8AC3E}">
        <p14:creationId xmlns:p14="http://schemas.microsoft.com/office/powerpoint/2010/main" val="3726113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have addressed heating the building how do we distributing the heat? Heat distribution in a warehouse can be challenging. Ductwork like we use in other applications isn’t a realistic option . Large air volumes significantly increase the size and cost of equipment so generally cost prohibitive. Probably the best option is to HVLS fans for heat distribution. 24 ft HVLS fans can move up to 243,000 CFM creating great air turnover in the building and excellent heat distribution when we can use them. However in many applications we are looking for the most cost effective option, which is where high velocity discharge can be effective. With this method we effectively throw the heat into the building, which creates air turnover.</a:t>
            </a:r>
          </a:p>
        </p:txBody>
      </p:sp>
      <p:sp>
        <p:nvSpPr>
          <p:cNvPr id="4" name="Slide Number Placeholder 3"/>
          <p:cNvSpPr>
            <a:spLocks noGrp="1"/>
          </p:cNvSpPr>
          <p:nvPr>
            <p:ph type="sldNum" sz="quarter" idx="10"/>
          </p:nvPr>
        </p:nvSpPr>
        <p:spPr/>
        <p:txBody>
          <a:bodyPr/>
          <a:lstStyle/>
          <a:p>
            <a:fld id="{3E7228DA-B036-4CF5-8EAC-E90122FB08F3}" type="slidenum">
              <a:rPr lang="en-US" smtClean="0"/>
              <a:t>9</a:t>
            </a:fld>
            <a:endParaRPr lang="en-US"/>
          </a:p>
        </p:txBody>
      </p:sp>
    </p:spTree>
    <p:extLst>
      <p:ext uri="{BB962C8B-B14F-4D97-AF65-F5344CB8AC3E}">
        <p14:creationId xmlns:p14="http://schemas.microsoft.com/office/powerpoint/2010/main" val="2034004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show how high velocity discharge creates air turnover we are using Computational Fluid Dynamics (CFD) which models air movement in the building. In this case we are showing the air being supplied down through a duct into our 3 way diffuser. The image you are seeing is a slice through the center of the diffuser. The arrows represent the air velocity and direction (blue being low velocity, red being high velocity). As you can see the air is directed down to the floor from the diffuser. As the air moves through the building it pulls the stagnant air into the air jet creating air movement in the building.</a:t>
            </a:r>
          </a:p>
        </p:txBody>
      </p:sp>
      <p:sp>
        <p:nvSpPr>
          <p:cNvPr id="4" name="Slide Number Placeholder 3"/>
          <p:cNvSpPr>
            <a:spLocks noGrp="1"/>
          </p:cNvSpPr>
          <p:nvPr>
            <p:ph type="sldNum" sz="quarter" idx="5"/>
          </p:nvPr>
        </p:nvSpPr>
        <p:spPr/>
        <p:txBody>
          <a:bodyPr/>
          <a:lstStyle/>
          <a:p>
            <a:fld id="{0D032359-7C2F-4F2E-918D-BD32F84B3EE5}" type="slidenum">
              <a:rPr lang="en-US" altLang="en-US" smtClean="0"/>
              <a:pPr/>
              <a:t>10</a:t>
            </a:fld>
            <a:endParaRPr lang="en-US" altLang="en-US"/>
          </a:p>
        </p:txBody>
      </p:sp>
    </p:spTree>
    <p:extLst>
      <p:ext uri="{BB962C8B-B14F-4D97-AF65-F5344CB8AC3E}">
        <p14:creationId xmlns:p14="http://schemas.microsoft.com/office/powerpoint/2010/main" val="2069438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zooming out from the previous slide we can see the air being discharged down to the floor of the building where it moves along the floor. As it loses its velocity the heated air rises to the ceiling resulting in air rotation. This can be very effective at creating even heating and minimizing stratification, however we need to make sure we meet 2 key requirements:</a:t>
            </a:r>
          </a:p>
          <a:p>
            <a:pPr marL="228600" indent="-228600">
              <a:buAutoNum type="arabicParenR"/>
            </a:pPr>
            <a:r>
              <a:rPr lang="en-US" dirty="0"/>
              <a:t>The discharge needs to be directed at the floor, if discharged horizontally out of the diffuser the heat will stay up at the ceiling causing stratification</a:t>
            </a:r>
          </a:p>
          <a:p>
            <a:pPr marL="228600" indent="-228600">
              <a:buAutoNum type="arabicParenR"/>
            </a:pPr>
            <a:r>
              <a:rPr lang="en-US" dirty="0"/>
              <a:t>The air needs to be directed into an open area in the facility which can be difficult in warehouse applications with the racking.</a:t>
            </a:r>
          </a:p>
        </p:txBody>
      </p:sp>
      <p:sp>
        <p:nvSpPr>
          <p:cNvPr id="4" name="Slide Number Placeholder 3"/>
          <p:cNvSpPr>
            <a:spLocks noGrp="1"/>
          </p:cNvSpPr>
          <p:nvPr>
            <p:ph type="sldNum" sz="quarter" idx="5"/>
          </p:nvPr>
        </p:nvSpPr>
        <p:spPr/>
        <p:txBody>
          <a:bodyPr/>
          <a:lstStyle/>
          <a:p>
            <a:fld id="{0D032359-7C2F-4F2E-918D-BD32F84B3EE5}" type="slidenum">
              <a:rPr lang="en-US" altLang="en-US" smtClean="0"/>
              <a:pPr/>
              <a:t>11</a:t>
            </a:fld>
            <a:endParaRPr lang="en-US" altLang="en-US"/>
          </a:p>
        </p:txBody>
      </p:sp>
    </p:spTree>
    <p:extLst>
      <p:ext uri="{BB962C8B-B14F-4D97-AF65-F5344CB8AC3E}">
        <p14:creationId xmlns:p14="http://schemas.microsoft.com/office/powerpoint/2010/main" val="342131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typical warehouse layouts we will see dock doors along the long side of the building. This slide shows a “cross dock” warehouse with docks on both sides of the building. Generally racking will be placed in the center of the facility leaving “speed bays” on either side near the dock doors. These bays are typically 60-70 feet wide between the exterior wall and the first column line in the building and are an excellent open area in the building to distribute the heat. Additionally we want to target the heating to these areas because:</a:t>
            </a:r>
          </a:p>
          <a:p>
            <a:pPr marL="228600" indent="-228600">
              <a:buAutoNum type="arabicParenR"/>
            </a:pPr>
            <a:r>
              <a:rPr lang="en-US" dirty="0"/>
              <a:t>The heat load is concentrated in these areas with all the infiltration through the dock doors</a:t>
            </a:r>
          </a:p>
          <a:p>
            <a:pPr marL="228600" indent="-228600">
              <a:buAutoNum type="arabicParenR"/>
            </a:pPr>
            <a:r>
              <a:rPr lang="en-US" dirty="0"/>
              <a:t>Most of the activity in the warehouse occurs in these areas as people load, unload and stage trucks in these bays.</a:t>
            </a:r>
          </a:p>
          <a:p>
            <a:pPr marL="0" indent="0">
              <a:buNone/>
            </a:pPr>
            <a:endParaRPr lang="en-US" dirty="0"/>
          </a:p>
          <a:p>
            <a:pPr marL="0" indent="0">
              <a:buNone/>
            </a:pPr>
            <a:r>
              <a:rPr lang="en-US" dirty="0"/>
              <a:t>Ideal is to position the units such that the left and right discharge out of the 3 way diffuser is directed down these open bays. The center discharge out of the diffuser is generally directed to the center of the building so that it travels down the aisles between the racks provides some air movement into the center of the building.</a:t>
            </a:r>
          </a:p>
        </p:txBody>
      </p:sp>
      <p:sp>
        <p:nvSpPr>
          <p:cNvPr id="4" name="Slide Number Placeholder 3"/>
          <p:cNvSpPr>
            <a:spLocks noGrp="1"/>
          </p:cNvSpPr>
          <p:nvPr>
            <p:ph type="sldNum" sz="quarter" idx="5"/>
          </p:nvPr>
        </p:nvSpPr>
        <p:spPr/>
        <p:txBody>
          <a:bodyPr/>
          <a:lstStyle/>
          <a:p>
            <a:fld id="{0D032359-7C2F-4F2E-918D-BD32F84B3EE5}" type="slidenum">
              <a:rPr lang="en-US" altLang="en-US" smtClean="0"/>
              <a:pPr/>
              <a:t>12</a:t>
            </a:fld>
            <a:endParaRPr lang="en-US" altLang="en-US"/>
          </a:p>
        </p:txBody>
      </p:sp>
    </p:spTree>
    <p:extLst>
      <p:ext uri="{BB962C8B-B14F-4D97-AF65-F5344CB8AC3E}">
        <p14:creationId xmlns:p14="http://schemas.microsoft.com/office/powerpoint/2010/main" val="2120427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857251"/>
            <a:ext cx="5829300" cy="857250"/>
          </a:xfrm>
        </p:spPr>
        <p:txBody>
          <a:bodyPr>
            <a:normAutofit/>
          </a:bodyPr>
          <a:lstStyle>
            <a:lvl1pPr>
              <a:defRPr sz="2700" b="1"/>
            </a:lvl1pPr>
          </a:lstStyle>
          <a:p>
            <a:r>
              <a:rPr lang="en-US"/>
              <a:t>Click to edit Master title style</a:t>
            </a:r>
            <a:endParaRPr lang="en-US" dirty="0"/>
          </a:p>
        </p:txBody>
      </p:sp>
      <p:sp>
        <p:nvSpPr>
          <p:cNvPr id="3" name="Subtitle 2"/>
          <p:cNvSpPr>
            <a:spLocks noGrp="1"/>
          </p:cNvSpPr>
          <p:nvPr>
            <p:ph type="subTitle" idx="1"/>
          </p:nvPr>
        </p:nvSpPr>
        <p:spPr>
          <a:xfrm>
            <a:off x="1028700" y="1885950"/>
            <a:ext cx="4800600" cy="400050"/>
          </a:xfrm>
        </p:spPr>
        <p:txBody>
          <a:bodyPr/>
          <a:lstStyle>
            <a:lvl1pPr marL="0" indent="0" algn="ctr">
              <a:buNone/>
              <a:defRPr sz="1800" b="0" i="0">
                <a:solidFill>
                  <a:srgbClr val="005A9C"/>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579865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a:t>Click to edit Master title style</a:t>
            </a:r>
            <a:endParaRPr lang="en-US" dirty="0"/>
          </a:p>
        </p:txBody>
      </p:sp>
      <p:sp>
        <p:nvSpPr>
          <p:cNvPr id="6" name="Text Placeholder 5"/>
          <p:cNvSpPr>
            <a:spLocks noGrp="1"/>
          </p:cNvSpPr>
          <p:nvPr>
            <p:ph type="body" sz="quarter" idx="11"/>
          </p:nvPr>
        </p:nvSpPr>
        <p:spPr>
          <a:xfrm>
            <a:off x="342900" y="819150"/>
            <a:ext cx="6172200" cy="327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92170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a:t>Click to edit Master title style</a:t>
            </a:r>
            <a:endParaRPr lang="en-US" dirty="0"/>
          </a:p>
        </p:txBody>
      </p:sp>
      <p:sp>
        <p:nvSpPr>
          <p:cNvPr id="5" name="Content Placeholder 5"/>
          <p:cNvSpPr>
            <a:spLocks noGrp="1"/>
          </p:cNvSpPr>
          <p:nvPr>
            <p:ph sz="quarter" idx="10"/>
          </p:nvPr>
        </p:nvSpPr>
        <p:spPr>
          <a:xfrm>
            <a:off x="342900" y="819150"/>
            <a:ext cx="6172200" cy="327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4061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a:t>Click to edit Master title style</a:t>
            </a:r>
            <a:endParaRPr lang="en-US" dirty="0"/>
          </a:p>
        </p:txBody>
      </p:sp>
      <p:sp>
        <p:nvSpPr>
          <p:cNvPr id="6" name="Content Placeholder 5"/>
          <p:cNvSpPr>
            <a:spLocks noGrp="1"/>
          </p:cNvSpPr>
          <p:nvPr>
            <p:ph sz="quarter" idx="10"/>
          </p:nvPr>
        </p:nvSpPr>
        <p:spPr>
          <a:xfrm>
            <a:off x="342900" y="819150"/>
            <a:ext cx="2971800" cy="327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5"/>
          <p:cNvSpPr>
            <a:spLocks noGrp="1"/>
          </p:cNvSpPr>
          <p:nvPr>
            <p:ph sz="quarter" idx="11"/>
          </p:nvPr>
        </p:nvSpPr>
        <p:spPr>
          <a:xfrm>
            <a:off x="3543300" y="819150"/>
            <a:ext cx="2971800" cy="327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5779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Title 1"/>
          <p:cNvSpPr>
            <a:spLocks noGrp="1"/>
          </p:cNvSpPr>
          <p:nvPr>
            <p:ph type="title"/>
          </p:nvPr>
        </p:nvSpPr>
        <p:spPr>
          <a:xfrm>
            <a:off x="342900" y="171450"/>
            <a:ext cx="6172200" cy="457200"/>
          </a:xfrm>
        </p:spPr>
        <p:txBody>
          <a:bodyPr>
            <a:normAutofit/>
          </a:bodyPr>
          <a:lstStyle>
            <a:lvl1pPr>
              <a:defRPr sz="2400"/>
            </a:lvl1pPr>
          </a:lstStyle>
          <a:p>
            <a:r>
              <a:rPr lang="en-US"/>
              <a:t>Click to edit Master title style</a:t>
            </a:r>
            <a:endParaRPr lang="en-US" dirty="0"/>
          </a:p>
        </p:txBody>
      </p:sp>
      <p:sp>
        <p:nvSpPr>
          <p:cNvPr id="9" name="Picture Placeholder 17"/>
          <p:cNvSpPr>
            <a:spLocks noGrp="1"/>
          </p:cNvSpPr>
          <p:nvPr>
            <p:ph type="pic" sz="quarter" idx="13"/>
          </p:nvPr>
        </p:nvSpPr>
        <p:spPr>
          <a:xfrm>
            <a:off x="3543300" y="819150"/>
            <a:ext cx="2971800" cy="3276600"/>
          </a:xfrm>
        </p:spPr>
        <p:txBody>
          <a:bodyPr/>
          <a:lstStyle/>
          <a:p>
            <a:pPr lvl="0"/>
            <a:r>
              <a:rPr lang="en-US" noProof="0"/>
              <a:t>Click icon to add picture</a:t>
            </a:r>
            <a:endParaRPr lang="en-US" noProof="0" dirty="0"/>
          </a:p>
        </p:txBody>
      </p:sp>
      <p:sp>
        <p:nvSpPr>
          <p:cNvPr id="10" name="Text Placeholder 15"/>
          <p:cNvSpPr>
            <a:spLocks noGrp="1"/>
          </p:cNvSpPr>
          <p:nvPr>
            <p:ph type="body" sz="quarter" idx="12"/>
          </p:nvPr>
        </p:nvSpPr>
        <p:spPr>
          <a:xfrm>
            <a:off x="342900" y="819150"/>
            <a:ext cx="2971800" cy="327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2870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597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a:t>Click to edit Master title style</a:t>
            </a:r>
            <a:endParaRPr lang="en-US" dirty="0"/>
          </a:p>
        </p:txBody>
      </p:sp>
      <p:sp>
        <p:nvSpPr>
          <p:cNvPr id="5" name="Text Placeholder 4"/>
          <p:cNvSpPr>
            <a:spLocks noGrp="1"/>
          </p:cNvSpPr>
          <p:nvPr>
            <p:ph type="body" sz="quarter" idx="11"/>
          </p:nvPr>
        </p:nvSpPr>
        <p:spPr>
          <a:xfrm>
            <a:off x="400050" y="857250"/>
            <a:ext cx="6115050" cy="3429000"/>
          </a:xfrm>
        </p:spPr>
        <p:txBody>
          <a:bodyPr/>
          <a:lstStyle>
            <a:lvl1pPr>
              <a:defRPr sz="2100">
                <a:solidFill>
                  <a:schemeClr val="tx1"/>
                </a:solidFill>
              </a:defRPr>
            </a:lvl1pPr>
            <a:lvl2pPr>
              <a:defRPr sz="1800">
                <a:solidFill>
                  <a:schemeClr val="tx1"/>
                </a:solidFill>
              </a:defRPr>
            </a:lvl2pPr>
            <a:lvl3pPr>
              <a:defRPr sz="1500">
                <a:solidFill>
                  <a:schemeClr val="tx1"/>
                </a:solidFill>
              </a:defRPr>
            </a:lvl3pPr>
          </a:lstStyle>
          <a:p>
            <a:pPr lvl="0"/>
            <a:r>
              <a:rPr lang="en-US"/>
              <a:t>Click to edit Master text styles</a:t>
            </a:r>
          </a:p>
          <a:p>
            <a:pPr lvl="1"/>
            <a:r>
              <a:rPr lang="en-US"/>
              <a:t>Second level</a:t>
            </a:r>
          </a:p>
          <a:p>
            <a:pPr lvl="2"/>
            <a:r>
              <a:rPr lang="en-US"/>
              <a:t>Third level</a:t>
            </a:r>
          </a:p>
        </p:txBody>
      </p:sp>
      <p:sp>
        <p:nvSpPr>
          <p:cNvPr id="4" name="Rectangle 10"/>
          <p:cNvSpPr>
            <a:spLocks noGrp="1" noChangeArrowheads="1"/>
          </p:cNvSpPr>
          <p:nvPr>
            <p:ph type="sldNum" sz="quarter" idx="12"/>
          </p:nvPr>
        </p:nvSpPr>
        <p:spPr/>
        <p:txBody>
          <a:bodyPr/>
          <a:lstStyle>
            <a:lvl1pPr>
              <a:defRPr/>
            </a:lvl1pPr>
          </a:lstStyle>
          <a:p>
            <a:fld id="{A78C191D-5BC6-4F34-9CF3-F033FCB8384B}" type="slidenum">
              <a:rPr lang="en-US" smtClean="0"/>
              <a:t>‹#›</a:t>
            </a:fld>
            <a:endParaRPr lang="en-US"/>
          </a:p>
        </p:txBody>
      </p:sp>
    </p:spTree>
    <p:extLst>
      <p:ext uri="{BB962C8B-B14F-4D97-AF65-F5344CB8AC3E}">
        <p14:creationId xmlns:p14="http://schemas.microsoft.com/office/powerpoint/2010/main" val="136015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42900" y="171450"/>
            <a:ext cx="617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342900" y="742950"/>
            <a:ext cx="6172200"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p:txBody>
      </p:sp>
      <p:pic>
        <p:nvPicPr>
          <p:cNvPr id="1028"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bwMode="auto">
          <a:xfrm>
            <a:off x="1191" y="4414838"/>
            <a:ext cx="6858000"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3"/>
          <p:cNvSpPr txBox="1">
            <a:spLocks/>
          </p:cNvSpPr>
          <p:nvPr/>
        </p:nvSpPr>
        <p:spPr bwMode="auto">
          <a:xfrm>
            <a:off x="6457950" y="4864100"/>
            <a:ext cx="400050" cy="285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8CD56565-8B98-4FA8-865E-5FE2133BEC7E}" type="slidenum">
              <a:rPr lang="en-US" altLang="en-US" sz="675">
                <a:solidFill>
                  <a:schemeClr val="bg1"/>
                </a:solidFill>
                <a:latin typeface="Arial" panose="020B0604020202020204" pitchFamily="34" charset="0"/>
              </a:rPr>
              <a:pPr algn="r" eaLnBrk="1" hangingPunct="1"/>
              <a:t>‹#›</a:t>
            </a:fld>
            <a:endParaRPr lang="en-US" altLang="en-US" sz="675">
              <a:solidFill>
                <a:schemeClr val="bg1"/>
              </a:solidFill>
              <a:latin typeface="Arial" panose="020B0604020202020204" pitchFamily="34" charset="0"/>
            </a:endParaRPr>
          </a:p>
        </p:txBody>
      </p:sp>
      <p:sp>
        <p:nvSpPr>
          <p:cNvPr id="9" name="Text Box 33"/>
          <p:cNvSpPr txBox="1">
            <a:spLocks noChangeArrowheads="1"/>
          </p:cNvSpPr>
          <p:nvPr/>
        </p:nvSpPr>
        <p:spPr bwMode="auto">
          <a:xfrm>
            <a:off x="-38486" y="4968878"/>
            <a:ext cx="1361271" cy="169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r" eaLnBrk="1" hangingPunct="1">
              <a:lnSpc>
                <a:spcPct val="95000"/>
              </a:lnSpc>
              <a:spcBef>
                <a:spcPct val="20000"/>
              </a:spcBef>
              <a:defRPr/>
            </a:pPr>
            <a:r>
              <a:rPr lang="en-US" sz="525" dirty="0">
                <a:solidFill>
                  <a:srgbClr val="FFFFFF"/>
                </a:solidFill>
                <a:latin typeface="Tahoma" pitchFamily="34" charset="0"/>
                <a:cs typeface="+mn-cs"/>
              </a:rPr>
              <a:t>Copyright © 2021 Greenheck Fan Corp.</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Lst>
  <p:hf hdr="0" ftr="0" dt="0"/>
  <p:txStyles>
    <p:titleStyle>
      <a:lvl1pPr algn="ctr" rtl="0" eaLnBrk="1" fontAlgn="base" hangingPunct="1">
        <a:spcBef>
          <a:spcPct val="0"/>
        </a:spcBef>
        <a:spcAft>
          <a:spcPct val="0"/>
        </a:spcAft>
        <a:defRPr sz="2400" b="1" kern="1200">
          <a:solidFill>
            <a:srgbClr val="005A9C"/>
          </a:solidFill>
          <a:latin typeface="Arial"/>
          <a:ea typeface="+mj-ea"/>
          <a:cs typeface="Arial"/>
        </a:defRPr>
      </a:lvl1pPr>
      <a:lvl2pPr algn="ctr" rtl="0" eaLnBrk="1" fontAlgn="base" hangingPunct="1">
        <a:spcBef>
          <a:spcPct val="0"/>
        </a:spcBef>
        <a:spcAft>
          <a:spcPct val="0"/>
        </a:spcAft>
        <a:defRPr sz="2400" b="1">
          <a:solidFill>
            <a:srgbClr val="005A9C"/>
          </a:solidFill>
          <a:latin typeface="Arial" pitchFamily="34" charset="0"/>
          <a:cs typeface="Arial" pitchFamily="34" charset="0"/>
        </a:defRPr>
      </a:lvl2pPr>
      <a:lvl3pPr algn="ctr" rtl="0" eaLnBrk="1" fontAlgn="base" hangingPunct="1">
        <a:spcBef>
          <a:spcPct val="0"/>
        </a:spcBef>
        <a:spcAft>
          <a:spcPct val="0"/>
        </a:spcAft>
        <a:defRPr sz="2400" b="1">
          <a:solidFill>
            <a:srgbClr val="005A9C"/>
          </a:solidFill>
          <a:latin typeface="Arial" pitchFamily="34" charset="0"/>
          <a:cs typeface="Arial" pitchFamily="34" charset="0"/>
        </a:defRPr>
      </a:lvl3pPr>
      <a:lvl4pPr algn="ctr" rtl="0" eaLnBrk="1" fontAlgn="base" hangingPunct="1">
        <a:spcBef>
          <a:spcPct val="0"/>
        </a:spcBef>
        <a:spcAft>
          <a:spcPct val="0"/>
        </a:spcAft>
        <a:defRPr sz="2400" b="1">
          <a:solidFill>
            <a:srgbClr val="005A9C"/>
          </a:solidFill>
          <a:latin typeface="Arial" pitchFamily="34" charset="0"/>
          <a:cs typeface="Arial" pitchFamily="34" charset="0"/>
        </a:defRPr>
      </a:lvl4pPr>
      <a:lvl5pPr algn="ctr" rtl="0" eaLnBrk="1" fontAlgn="base" hangingPunct="1">
        <a:spcBef>
          <a:spcPct val="0"/>
        </a:spcBef>
        <a:spcAft>
          <a:spcPct val="0"/>
        </a:spcAft>
        <a:defRPr sz="2400" b="1">
          <a:solidFill>
            <a:srgbClr val="005A9C"/>
          </a:solidFill>
          <a:latin typeface="Arial" pitchFamily="34" charset="0"/>
          <a:cs typeface="Arial" pitchFamily="34" charset="0"/>
        </a:defRPr>
      </a:lvl5pPr>
      <a:lvl6pPr marL="342900" algn="ctr" rtl="0" eaLnBrk="1" fontAlgn="base" hangingPunct="1">
        <a:spcBef>
          <a:spcPct val="0"/>
        </a:spcBef>
        <a:spcAft>
          <a:spcPct val="0"/>
        </a:spcAft>
        <a:defRPr sz="2100" b="1">
          <a:solidFill>
            <a:srgbClr val="005A9C"/>
          </a:solidFill>
          <a:latin typeface="Arial" pitchFamily="34" charset="0"/>
          <a:cs typeface="Arial" pitchFamily="34" charset="0"/>
        </a:defRPr>
      </a:lvl6pPr>
      <a:lvl7pPr marL="685800" algn="ctr" rtl="0" eaLnBrk="1" fontAlgn="base" hangingPunct="1">
        <a:spcBef>
          <a:spcPct val="0"/>
        </a:spcBef>
        <a:spcAft>
          <a:spcPct val="0"/>
        </a:spcAft>
        <a:defRPr sz="2100" b="1">
          <a:solidFill>
            <a:srgbClr val="005A9C"/>
          </a:solidFill>
          <a:latin typeface="Arial" pitchFamily="34" charset="0"/>
          <a:cs typeface="Arial" pitchFamily="34" charset="0"/>
        </a:defRPr>
      </a:lvl7pPr>
      <a:lvl8pPr marL="1028700" algn="ctr" rtl="0" eaLnBrk="1" fontAlgn="base" hangingPunct="1">
        <a:spcBef>
          <a:spcPct val="0"/>
        </a:spcBef>
        <a:spcAft>
          <a:spcPct val="0"/>
        </a:spcAft>
        <a:defRPr sz="2100" b="1">
          <a:solidFill>
            <a:srgbClr val="005A9C"/>
          </a:solidFill>
          <a:latin typeface="Arial" pitchFamily="34" charset="0"/>
          <a:cs typeface="Arial" pitchFamily="34" charset="0"/>
        </a:defRPr>
      </a:lvl8pPr>
      <a:lvl9pPr marL="1371600" algn="ctr" rtl="0" eaLnBrk="1" fontAlgn="base" hangingPunct="1">
        <a:spcBef>
          <a:spcPct val="0"/>
        </a:spcBef>
        <a:spcAft>
          <a:spcPct val="0"/>
        </a:spcAft>
        <a:defRPr sz="2100" b="1">
          <a:solidFill>
            <a:srgbClr val="005A9C"/>
          </a:solidFill>
          <a:latin typeface="Arial" pitchFamily="34" charset="0"/>
          <a:cs typeface="Arial" pitchFamily="34" charset="0"/>
        </a:defRPr>
      </a:lvl9pPr>
    </p:titleStyle>
    <p:bodyStyle>
      <a:lvl1pPr marL="257175" indent="-257175" algn="l" rtl="0" eaLnBrk="1" fontAlgn="base" hangingPunct="1">
        <a:spcBef>
          <a:spcPct val="20000"/>
        </a:spcBef>
        <a:spcAft>
          <a:spcPct val="0"/>
        </a:spcAft>
        <a:buFont typeface="Arial" panose="020B0604020202020204" pitchFamily="34" charset="0"/>
        <a:buChar char="•"/>
        <a:defRPr sz="2100" kern="1200">
          <a:solidFill>
            <a:schemeClr val="tx1"/>
          </a:solidFill>
          <a:latin typeface="Arial"/>
          <a:ea typeface="+mn-ea"/>
          <a:cs typeface="Arial"/>
        </a:defRPr>
      </a:lvl1pPr>
      <a:lvl2pPr marL="557213" indent="-214313" algn="l" rtl="0" eaLnBrk="1" fontAlgn="base" hangingPunct="1">
        <a:spcBef>
          <a:spcPct val="20000"/>
        </a:spcBef>
        <a:spcAft>
          <a:spcPct val="0"/>
        </a:spcAft>
        <a:buFont typeface="Arial" panose="020B0604020202020204" pitchFamily="34" charset="0"/>
        <a:buChar char="–"/>
        <a:defRPr sz="1800" kern="1200">
          <a:solidFill>
            <a:schemeClr val="tx1"/>
          </a:solidFill>
          <a:latin typeface="Arial"/>
          <a:ea typeface="+mn-ea"/>
          <a:cs typeface="Arial"/>
        </a:defRPr>
      </a:lvl2pPr>
      <a:lvl3pPr marL="8572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Arial"/>
          <a:ea typeface="+mn-ea"/>
          <a:cs typeface="Arial"/>
        </a:defRPr>
      </a:lvl3pPr>
      <a:lvl4pPr marL="12001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Arial" pitchFamily="34" charset="0"/>
        </a:defRPr>
      </a:lvl4pPr>
      <a:lvl5pPr marL="15430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Arial"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mailto:TAP@greenheck.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4.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idx="4294967295"/>
          </p:nvPr>
        </p:nvSpPr>
        <p:spPr>
          <a:xfrm>
            <a:off x="13447" y="1714500"/>
            <a:ext cx="6858000" cy="1257300"/>
          </a:xfrm>
          <a:noFill/>
        </p:spPr>
        <p:txBody>
          <a:bodyPr/>
          <a:lstStyle/>
          <a:p>
            <a:pPr eaLnBrk="1" hangingPunct="1"/>
            <a:r>
              <a:rPr lang="en-US" sz="2850" dirty="0"/>
              <a:t>Warehouse Heating Design with Greenheat</a:t>
            </a:r>
            <a:br>
              <a:rPr lang="en-US" sz="2850" dirty="0"/>
            </a:br>
            <a:br>
              <a:rPr lang="en-US" sz="2850" dirty="0"/>
            </a:br>
            <a:r>
              <a:rPr lang="en-US" sz="1200" b="0" dirty="0"/>
              <a:t>Jennifer Butina – Application Engineer II</a:t>
            </a:r>
            <a:br>
              <a:rPr lang="en-US" sz="1200" b="0" dirty="0"/>
            </a:br>
            <a:r>
              <a:rPr lang="en-US" sz="1200" b="0" dirty="0"/>
              <a:t>Taylor Dane – Principal Application Engineer</a:t>
            </a:r>
            <a:endParaRPr lang="en-US" sz="2850" b="0" dirty="0"/>
          </a:p>
        </p:txBody>
      </p:sp>
    </p:spTree>
    <p:extLst>
      <p:ext uri="{BB962C8B-B14F-4D97-AF65-F5344CB8AC3E}">
        <p14:creationId xmlns:p14="http://schemas.microsoft.com/office/powerpoint/2010/main" val="112604752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 Velocity Discharge</a:t>
            </a:r>
          </a:p>
        </p:txBody>
      </p:sp>
      <p:sp>
        <p:nvSpPr>
          <p:cNvPr id="3" name="Text Placeholder 2"/>
          <p:cNvSpPr>
            <a:spLocks noGrp="1"/>
          </p:cNvSpPr>
          <p:nvPr>
            <p:ph type="body" sz="quarter" idx="11"/>
          </p:nvPr>
        </p:nvSpPr>
        <p:spPr/>
        <p:txBody>
          <a:bodyPr/>
          <a:lstStyle/>
          <a:p>
            <a:r>
              <a:rPr lang="en-US" dirty="0"/>
              <a:t>Example – Computational Fluid Dynamics (CFD) Analysis</a:t>
            </a:r>
          </a:p>
          <a:p>
            <a:pPr lvl="1"/>
            <a:r>
              <a:rPr lang="en-US" dirty="0"/>
              <a:t>10,000 CFM supply air</a:t>
            </a:r>
          </a:p>
          <a:p>
            <a:pPr lvl="1"/>
            <a:r>
              <a:rPr lang="en-US" dirty="0"/>
              <a:t>1200 FPM diffuser velocity</a:t>
            </a:r>
          </a:p>
          <a:p>
            <a:pPr lvl="1"/>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25" y="2325931"/>
            <a:ext cx="6707363" cy="2804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a:extLst>
              <a:ext uri="{FF2B5EF4-FFF2-40B4-BE49-F238E27FC236}">
                <a16:creationId xmlns:a16="http://schemas.microsoft.com/office/drawing/2014/main" id="{033B2D3F-F125-4D81-8780-42B35CA52AA6}"/>
              </a:ext>
            </a:extLst>
          </p:cNvPr>
          <p:cNvSpPr txBox="1"/>
          <p:nvPr/>
        </p:nvSpPr>
        <p:spPr>
          <a:xfrm>
            <a:off x="990600" y="3037184"/>
            <a:ext cx="685800" cy="246221"/>
          </a:xfrm>
          <a:prstGeom prst="rect">
            <a:avLst/>
          </a:prstGeom>
          <a:solidFill>
            <a:schemeClr val="bg1"/>
          </a:solidFill>
          <a:ln>
            <a:solidFill>
              <a:schemeClr val="tx1"/>
            </a:solidFill>
          </a:ln>
        </p:spPr>
        <p:txBody>
          <a:bodyPr wrap="square" rtlCol="0">
            <a:spAutoFit/>
          </a:bodyPr>
          <a:lstStyle/>
          <a:p>
            <a:pPr algn="ctr"/>
            <a:r>
              <a:rPr lang="en-US" sz="1000" dirty="0">
                <a:latin typeface="Arial" panose="020B0604020202020204" pitchFamily="34" charset="0"/>
              </a:rPr>
              <a:t>Diffuser</a:t>
            </a:r>
          </a:p>
        </p:txBody>
      </p:sp>
      <p:cxnSp>
        <p:nvCxnSpPr>
          <p:cNvPr id="16" name="Straight Arrow Connector 15">
            <a:extLst>
              <a:ext uri="{FF2B5EF4-FFF2-40B4-BE49-F238E27FC236}">
                <a16:creationId xmlns:a16="http://schemas.microsoft.com/office/drawing/2014/main" id="{1B300F7F-EF42-4664-BBCF-2B60C291A504}"/>
              </a:ext>
            </a:extLst>
          </p:cNvPr>
          <p:cNvCxnSpPr>
            <a:cxnSpLocks/>
          </p:cNvCxnSpPr>
          <p:nvPr/>
        </p:nvCxnSpPr>
        <p:spPr>
          <a:xfrm>
            <a:off x="2275197" y="3641864"/>
            <a:ext cx="438150" cy="45926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506E755-8099-479C-8184-B982EED2D9C3}"/>
              </a:ext>
            </a:extLst>
          </p:cNvPr>
          <p:cNvCxnSpPr>
            <a:cxnSpLocks/>
          </p:cNvCxnSpPr>
          <p:nvPr/>
        </p:nvCxnSpPr>
        <p:spPr>
          <a:xfrm>
            <a:off x="2725470" y="4138839"/>
            <a:ext cx="398730" cy="47401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a16="http://schemas.microsoft.com/office/drawing/2014/main" id="{6FA3898E-929A-4CD8-B4F5-2DE97A4B1A3B}"/>
              </a:ext>
            </a:extLst>
          </p:cNvPr>
          <p:cNvSpPr/>
          <p:nvPr/>
        </p:nvSpPr>
        <p:spPr>
          <a:xfrm>
            <a:off x="3131128" y="4655127"/>
            <a:ext cx="907472" cy="381000"/>
          </a:xfrm>
          <a:custGeom>
            <a:avLst/>
            <a:gdLst>
              <a:gd name="connsiteX0" fmla="*/ 0 w 872836"/>
              <a:gd name="connsiteY0" fmla="*/ 0 h 401782"/>
              <a:gd name="connsiteX1" fmla="*/ 304800 w 872836"/>
              <a:gd name="connsiteY1" fmla="*/ 332510 h 401782"/>
              <a:gd name="connsiteX2" fmla="*/ 872836 w 872836"/>
              <a:gd name="connsiteY2" fmla="*/ 401782 h 401782"/>
              <a:gd name="connsiteX0" fmla="*/ 0 w 907472"/>
              <a:gd name="connsiteY0" fmla="*/ 0 h 381000"/>
              <a:gd name="connsiteX1" fmla="*/ 339436 w 907472"/>
              <a:gd name="connsiteY1" fmla="*/ 311728 h 381000"/>
              <a:gd name="connsiteX2" fmla="*/ 907472 w 907472"/>
              <a:gd name="connsiteY2" fmla="*/ 381000 h 381000"/>
              <a:gd name="connsiteX0" fmla="*/ 0 w 907472"/>
              <a:gd name="connsiteY0" fmla="*/ 0 h 381000"/>
              <a:gd name="connsiteX1" fmla="*/ 339436 w 907472"/>
              <a:gd name="connsiteY1" fmla="*/ 311728 h 381000"/>
              <a:gd name="connsiteX2" fmla="*/ 907472 w 907472"/>
              <a:gd name="connsiteY2" fmla="*/ 381000 h 381000"/>
              <a:gd name="connsiteX0" fmla="*/ 0 w 907472"/>
              <a:gd name="connsiteY0" fmla="*/ 0 h 381000"/>
              <a:gd name="connsiteX1" fmla="*/ 339436 w 907472"/>
              <a:gd name="connsiteY1" fmla="*/ 311728 h 381000"/>
              <a:gd name="connsiteX2" fmla="*/ 907472 w 907472"/>
              <a:gd name="connsiteY2" fmla="*/ 381000 h 381000"/>
            </a:gdLst>
            <a:ahLst/>
            <a:cxnLst>
              <a:cxn ang="0">
                <a:pos x="connsiteX0" y="connsiteY0"/>
              </a:cxn>
              <a:cxn ang="0">
                <a:pos x="connsiteX1" y="connsiteY1"/>
              </a:cxn>
              <a:cxn ang="0">
                <a:pos x="connsiteX2" y="connsiteY2"/>
              </a:cxn>
            </a:cxnLst>
            <a:rect l="l" t="t" r="r" b="b"/>
            <a:pathLst>
              <a:path w="907472" h="381000">
                <a:moveTo>
                  <a:pt x="0" y="0"/>
                </a:moveTo>
                <a:cubicBezTo>
                  <a:pt x="142009" y="174337"/>
                  <a:pt x="193963" y="244764"/>
                  <a:pt x="339436" y="311728"/>
                </a:cubicBezTo>
                <a:cubicBezTo>
                  <a:pt x="484909" y="378692"/>
                  <a:pt x="804718" y="375227"/>
                  <a:pt x="907472" y="381000"/>
                </a:cubicBezTo>
              </a:path>
            </a:pathLst>
          </a:custGeom>
          <a:noFill/>
          <a:ln w="381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a:extLst>
              <a:ext uri="{FF2B5EF4-FFF2-40B4-BE49-F238E27FC236}">
                <a16:creationId xmlns:a16="http://schemas.microsoft.com/office/drawing/2014/main" id="{4177A323-87CD-43F1-A1E6-B3E5DFE50FDD}"/>
              </a:ext>
            </a:extLst>
          </p:cNvPr>
          <p:cNvCxnSpPr>
            <a:cxnSpLocks/>
          </p:cNvCxnSpPr>
          <p:nvPr/>
        </p:nvCxnSpPr>
        <p:spPr>
          <a:xfrm>
            <a:off x="4114800" y="5036127"/>
            <a:ext cx="6858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E80515E-7B2B-4A28-A4D6-6EABA18FF0DB}"/>
              </a:ext>
            </a:extLst>
          </p:cNvPr>
          <p:cNvCxnSpPr>
            <a:cxnSpLocks/>
          </p:cNvCxnSpPr>
          <p:nvPr/>
        </p:nvCxnSpPr>
        <p:spPr>
          <a:xfrm>
            <a:off x="4953000" y="5036127"/>
            <a:ext cx="6858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F0CF9F55-EE71-4563-8FE5-28D20C211694}"/>
              </a:ext>
            </a:extLst>
          </p:cNvPr>
          <p:cNvCxnSpPr>
            <a:cxnSpLocks/>
          </p:cNvCxnSpPr>
          <p:nvPr/>
        </p:nvCxnSpPr>
        <p:spPr>
          <a:xfrm>
            <a:off x="5715000" y="5036127"/>
            <a:ext cx="6858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Freeform: Shape 27">
            <a:extLst>
              <a:ext uri="{FF2B5EF4-FFF2-40B4-BE49-F238E27FC236}">
                <a16:creationId xmlns:a16="http://schemas.microsoft.com/office/drawing/2014/main" id="{67BF30D6-F148-4CC5-94FA-4F0793B219DF}"/>
              </a:ext>
            </a:extLst>
          </p:cNvPr>
          <p:cNvSpPr/>
          <p:nvPr/>
        </p:nvSpPr>
        <p:spPr>
          <a:xfrm>
            <a:off x="1777238" y="2459182"/>
            <a:ext cx="432562" cy="1108363"/>
          </a:xfrm>
          <a:custGeom>
            <a:avLst/>
            <a:gdLst>
              <a:gd name="connsiteX0" fmla="*/ 9998 w 432562"/>
              <a:gd name="connsiteY0" fmla="*/ 0 h 1108363"/>
              <a:gd name="connsiteX1" fmla="*/ 9998 w 432562"/>
              <a:gd name="connsiteY1" fmla="*/ 547254 h 1108363"/>
              <a:gd name="connsiteX2" fmla="*/ 113907 w 432562"/>
              <a:gd name="connsiteY2" fmla="*/ 768927 h 1108363"/>
              <a:gd name="connsiteX3" fmla="*/ 432562 w 432562"/>
              <a:gd name="connsiteY3" fmla="*/ 1108363 h 1108363"/>
            </a:gdLst>
            <a:ahLst/>
            <a:cxnLst>
              <a:cxn ang="0">
                <a:pos x="connsiteX0" y="connsiteY0"/>
              </a:cxn>
              <a:cxn ang="0">
                <a:pos x="connsiteX1" y="connsiteY1"/>
              </a:cxn>
              <a:cxn ang="0">
                <a:pos x="connsiteX2" y="connsiteY2"/>
              </a:cxn>
              <a:cxn ang="0">
                <a:pos x="connsiteX3" y="connsiteY3"/>
              </a:cxn>
            </a:cxnLst>
            <a:rect l="l" t="t" r="r" b="b"/>
            <a:pathLst>
              <a:path w="432562" h="1108363">
                <a:moveTo>
                  <a:pt x="9998" y="0"/>
                </a:moveTo>
                <a:cubicBezTo>
                  <a:pt x="1339" y="209550"/>
                  <a:pt x="-7320" y="419100"/>
                  <a:pt x="9998" y="547254"/>
                </a:cubicBezTo>
                <a:cubicBezTo>
                  <a:pt x="27316" y="675408"/>
                  <a:pt x="43480" y="675409"/>
                  <a:pt x="113907" y="768927"/>
                </a:cubicBezTo>
                <a:cubicBezTo>
                  <a:pt x="184334" y="862445"/>
                  <a:pt x="292862" y="969818"/>
                  <a:pt x="432562" y="1108363"/>
                </a:cubicBezTo>
              </a:path>
            </a:pathLst>
          </a:custGeom>
          <a:noFill/>
          <a:ln w="381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396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28"/>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nodeType="afterEffect">
                                  <p:stCondLst>
                                    <p:cond delay="500"/>
                                  </p:stCondLst>
                                  <p:childTnLst>
                                    <p:set>
                                      <p:cBhvr>
                                        <p:cTn id="16" dur="1" fill="hold">
                                          <p:stCondLst>
                                            <p:cond delay="0"/>
                                          </p:stCondLst>
                                        </p:cTn>
                                        <p:tgtEl>
                                          <p:spTgt spid="16"/>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nodeType="afterEffect">
                                  <p:stCondLst>
                                    <p:cond delay="500"/>
                                  </p:stCondLst>
                                  <p:childTnLst>
                                    <p:set>
                                      <p:cBhvr>
                                        <p:cTn id="19" dur="1" fill="hold">
                                          <p:stCondLst>
                                            <p:cond delay="0"/>
                                          </p:stCondLst>
                                        </p:cTn>
                                        <p:tgtEl>
                                          <p:spTgt spid="17"/>
                                        </p:tgtEl>
                                        <p:attrNameLst>
                                          <p:attrName>style.visibility</p:attrName>
                                        </p:attrNameLst>
                                      </p:cBhvr>
                                      <p:to>
                                        <p:strVal val="visible"/>
                                      </p:to>
                                    </p:set>
                                  </p:childTnLst>
                                </p:cTn>
                              </p:par>
                            </p:childTnLst>
                          </p:cTn>
                        </p:par>
                        <p:par>
                          <p:cTn id="20" fill="hold">
                            <p:stCondLst>
                              <p:cond delay="1500"/>
                            </p:stCondLst>
                            <p:childTnLst>
                              <p:par>
                                <p:cTn id="21" presetID="1" presetClass="entr" presetSubtype="0" fill="hold" grpId="0" nodeType="afterEffect">
                                  <p:stCondLst>
                                    <p:cond delay="500"/>
                                  </p:stCondLst>
                                  <p:childTnLst>
                                    <p:set>
                                      <p:cBhvr>
                                        <p:cTn id="22" dur="1" fill="hold">
                                          <p:stCondLst>
                                            <p:cond delay="0"/>
                                          </p:stCondLst>
                                        </p:cTn>
                                        <p:tgtEl>
                                          <p:spTgt spid="22"/>
                                        </p:tgtEl>
                                        <p:attrNameLst>
                                          <p:attrName>style.visibility</p:attrName>
                                        </p:attrNameLst>
                                      </p:cBhvr>
                                      <p:to>
                                        <p:strVal val="visible"/>
                                      </p:to>
                                    </p:set>
                                  </p:childTnLst>
                                </p:cTn>
                              </p:par>
                            </p:childTnLst>
                          </p:cTn>
                        </p:par>
                        <p:par>
                          <p:cTn id="23" fill="hold">
                            <p:stCondLst>
                              <p:cond delay="2000"/>
                            </p:stCondLst>
                            <p:childTnLst>
                              <p:par>
                                <p:cTn id="24" presetID="1" presetClass="entr" presetSubtype="0" fill="hold" nodeType="afterEffect">
                                  <p:stCondLst>
                                    <p:cond delay="500"/>
                                  </p:stCondLst>
                                  <p:childTnLst>
                                    <p:set>
                                      <p:cBhvr>
                                        <p:cTn id="25" dur="1" fill="hold">
                                          <p:stCondLst>
                                            <p:cond delay="0"/>
                                          </p:stCondLst>
                                        </p:cTn>
                                        <p:tgtEl>
                                          <p:spTgt spid="23"/>
                                        </p:tgtEl>
                                        <p:attrNameLst>
                                          <p:attrName>style.visibility</p:attrName>
                                        </p:attrNameLst>
                                      </p:cBhvr>
                                      <p:to>
                                        <p:strVal val="visible"/>
                                      </p:to>
                                    </p:set>
                                  </p:childTnLst>
                                </p:cTn>
                              </p:par>
                            </p:childTnLst>
                          </p:cTn>
                        </p:par>
                        <p:par>
                          <p:cTn id="26" fill="hold">
                            <p:stCondLst>
                              <p:cond delay="2500"/>
                            </p:stCondLst>
                            <p:childTnLst>
                              <p:par>
                                <p:cTn id="27" presetID="1" presetClass="entr" presetSubtype="0" fill="hold" nodeType="afterEffect">
                                  <p:stCondLst>
                                    <p:cond delay="600"/>
                                  </p:stCondLst>
                                  <p:childTnLst>
                                    <p:set>
                                      <p:cBhvr>
                                        <p:cTn id="28" dur="1" fill="hold">
                                          <p:stCondLst>
                                            <p:cond delay="0"/>
                                          </p:stCondLst>
                                        </p:cTn>
                                        <p:tgtEl>
                                          <p:spTgt spid="26"/>
                                        </p:tgtEl>
                                        <p:attrNameLst>
                                          <p:attrName>style.visibility</p:attrName>
                                        </p:attrNameLst>
                                      </p:cBhvr>
                                      <p:to>
                                        <p:strVal val="visible"/>
                                      </p:to>
                                    </p:set>
                                  </p:childTnLst>
                                </p:cTn>
                              </p:par>
                            </p:childTnLst>
                          </p:cTn>
                        </p:par>
                        <p:par>
                          <p:cTn id="29" fill="hold">
                            <p:stCondLst>
                              <p:cond delay="3100"/>
                            </p:stCondLst>
                            <p:childTnLst>
                              <p:par>
                                <p:cTn id="30" presetID="1" presetClass="entr" presetSubtype="0" fill="hold" nodeType="afterEffect">
                                  <p:stCondLst>
                                    <p:cond delay="500"/>
                                  </p:stCondLst>
                                  <p:childTnLst>
                                    <p:set>
                                      <p:cBhvr>
                                        <p:cTn id="31"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2"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 Velocity Discharge</a:t>
            </a:r>
          </a:p>
        </p:txBody>
      </p:sp>
      <p:sp>
        <p:nvSpPr>
          <p:cNvPr id="3" name="Text Placeholder 2"/>
          <p:cNvSpPr>
            <a:spLocks noGrp="1"/>
          </p:cNvSpPr>
          <p:nvPr>
            <p:ph type="body" sz="quarter" idx="11"/>
          </p:nvPr>
        </p:nvSpPr>
        <p:spPr/>
        <p:txBody>
          <a:bodyPr/>
          <a:lstStyle/>
          <a:p>
            <a:r>
              <a:rPr lang="en-US" dirty="0"/>
              <a:t>Example – Computational Fluid Dynamics (CFD) Analysis</a:t>
            </a:r>
          </a:p>
          <a:p>
            <a:pPr lvl="1"/>
            <a:r>
              <a:rPr lang="en-US" dirty="0"/>
              <a:t>10,000 CFM supply air</a:t>
            </a:r>
          </a:p>
          <a:p>
            <a:pPr lvl="1"/>
            <a:r>
              <a:rPr lang="en-US" dirty="0"/>
              <a:t>1200 FPM diffuser velocity</a:t>
            </a:r>
          </a:p>
          <a:p>
            <a:pPr lvl="1"/>
            <a:endParaRPr 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40" y="2703297"/>
            <a:ext cx="6836735" cy="116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p:nvPr/>
        </p:nvCxnSpPr>
        <p:spPr>
          <a:xfrm>
            <a:off x="65125" y="4017746"/>
            <a:ext cx="6743700" cy="0"/>
          </a:xfrm>
          <a:prstGeom prst="straightConnector1">
            <a:avLst/>
          </a:prstGeom>
          <a:ln w="381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761807" y="3999139"/>
            <a:ext cx="1371600" cy="369332"/>
          </a:xfrm>
          <a:prstGeom prst="rect">
            <a:avLst/>
          </a:prstGeom>
          <a:noFill/>
        </p:spPr>
        <p:txBody>
          <a:bodyPr wrap="square" rtlCol="0">
            <a:spAutoFit/>
          </a:bodyPr>
          <a:lstStyle/>
          <a:p>
            <a:pPr algn="ctr"/>
            <a:r>
              <a:rPr lang="en-US" dirty="0">
                <a:latin typeface="Arial" panose="020B0604020202020204" pitchFamily="34" charset="0"/>
              </a:rPr>
              <a:t>325ft</a:t>
            </a:r>
          </a:p>
        </p:txBody>
      </p:sp>
      <p:cxnSp>
        <p:nvCxnSpPr>
          <p:cNvPr id="31" name="Straight Arrow Connector 30">
            <a:extLst>
              <a:ext uri="{FF2B5EF4-FFF2-40B4-BE49-F238E27FC236}">
                <a16:creationId xmlns:a16="http://schemas.microsoft.com/office/drawing/2014/main" id="{C688CA93-5B2D-4A14-8B8C-0B574601D845}"/>
              </a:ext>
            </a:extLst>
          </p:cNvPr>
          <p:cNvCxnSpPr/>
          <p:nvPr/>
        </p:nvCxnSpPr>
        <p:spPr>
          <a:xfrm>
            <a:off x="618912" y="3077369"/>
            <a:ext cx="228600" cy="381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Freeform: Shape 31">
            <a:extLst>
              <a:ext uri="{FF2B5EF4-FFF2-40B4-BE49-F238E27FC236}">
                <a16:creationId xmlns:a16="http://schemas.microsoft.com/office/drawing/2014/main" id="{526F3A38-00DA-4BA0-A708-E6C79888A2C6}"/>
              </a:ext>
            </a:extLst>
          </p:cNvPr>
          <p:cNvSpPr/>
          <p:nvPr/>
        </p:nvSpPr>
        <p:spPr>
          <a:xfrm>
            <a:off x="865909" y="3486150"/>
            <a:ext cx="533400" cy="299175"/>
          </a:xfrm>
          <a:custGeom>
            <a:avLst/>
            <a:gdLst>
              <a:gd name="connsiteX0" fmla="*/ 0 w 533400"/>
              <a:gd name="connsiteY0" fmla="*/ 0 h 297873"/>
              <a:gd name="connsiteX1" fmla="*/ 138546 w 533400"/>
              <a:gd name="connsiteY1" fmla="*/ 256309 h 297873"/>
              <a:gd name="connsiteX2" fmla="*/ 533400 w 533400"/>
              <a:gd name="connsiteY2" fmla="*/ 297873 h 297873"/>
              <a:gd name="connsiteX0" fmla="*/ 0 w 533400"/>
              <a:gd name="connsiteY0" fmla="*/ 0 h 297873"/>
              <a:gd name="connsiteX1" fmla="*/ 180109 w 533400"/>
              <a:gd name="connsiteY1" fmla="*/ 256309 h 297873"/>
              <a:gd name="connsiteX2" fmla="*/ 533400 w 533400"/>
              <a:gd name="connsiteY2" fmla="*/ 297873 h 297873"/>
              <a:gd name="connsiteX0" fmla="*/ 0 w 533400"/>
              <a:gd name="connsiteY0" fmla="*/ 0 h 297873"/>
              <a:gd name="connsiteX1" fmla="*/ 180109 w 533400"/>
              <a:gd name="connsiteY1" fmla="*/ 256309 h 297873"/>
              <a:gd name="connsiteX2" fmla="*/ 533400 w 533400"/>
              <a:gd name="connsiteY2" fmla="*/ 297873 h 297873"/>
              <a:gd name="connsiteX0" fmla="*/ 0 w 533400"/>
              <a:gd name="connsiteY0" fmla="*/ 0 h 297873"/>
              <a:gd name="connsiteX1" fmla="*/ 180109 w 533400"/>
              <a:gd name="connsiteY1" fmla="*/ 256309 h 297873"/>
              <a:gd name="connsiteX2" fmla="*/ 533400 w 533400"/>
              <a:gd name="connsiteY2" fmla="*/ 297873 h 297873"/>
              <a:gd name="connsiteX0" fmla="*/ 0 w 533400"/>
              <a:gd name="connsiteY0" fmla="*/ 0 h 304669"/>
              <a:gd name="connsiteX1" fmla="*/ 173181 w 533400"/>
              <a:gd name="connsiteY1" fmla="*/ 277091 h 304669"/>
              <a:gd name="connsiteX2" fmla="*/ 533400 w 533400"/>
              <a:gd name="connsiteY2" fmla="*/ 297873 h 304669"/>
              <a:gd name="connsiteX0" fmla="*/ 0 w 533400"/>
              <a:gd name="connsiteY0" fmla="*/ 0 h 299175"/>
              <a:gd name="connsiteX1" fmla="*/ 173181 w 533400"/>
              <a:gd name="connsiteY1" fmla="*/ 277091 h 299175"/>
              <a:gd name="connsiteX2" fmla="*/ 533400 w 533400"/>
              <a:gd name="connsiteY2" fmla="*/ 297873 h 299175"/>
            </a:gdLst>
            <a:ahLst/>
            <a:cxnLst>
              <a:cxn ang="0">
                <a:pos x="connsiteX0" y="connsiteY0"/>
              </a:cxn>
              <a:cxn ang="0">
                <a:pos x="connsiteX1" y="connsiteY1"/>
              </a:cxn>
              <a:cxn ang="0">
                <a:pos x="connsiteX2" y="connsiteY2"/>
              </a:cxn>
            </a:cxnLst>
            <a:rect l="l" t="t" r="r" b="b"/>
            <a:pathLst>
              <a:path w="533400" h="299175">
                <a:moveTo>
                  <a:pt x="0" y="0"/>
                </a:moveTo>
                <a:cubicBezTo>
                  <a:pt x="73314" y="131041"/>
                  <a:pt x="84281" y="172028"/>
                  <a:pt x="173181" y="277091"/>
                </a:cubicBezTo>
                <a:cubicBezTo>
                  <a:pt x="303645" y="312882"/>
                  <a:pt x="439882" y="293255"/>
                  <a:pt x="533400" y="297873"/>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Arrow Connector 33">
            <a:extLst>
              <a:ext uri="{FF2B5EF4-FFF2-40B4-BE49-F238E27FC236}">
                <a16:creationId xmlns:a16="http://schemas.microsoft.com/office/drawing/2014/main" id="{F06A655B-FD8A-4872-BEB2-F426464BC5A4}"/>
              </a:ext>
            </a:extLst>
          </p:cNvPr>
          <p:cNvCxnSpPr>
            <a:cxnSpLocks/>
          </p:cNvCxnSpPr>
          <p:nvPr/>
        </p:nvCxnSpPr>
        <p:spPr>
          <a:xfrm>
            <a:off x="1399309" y="3790950"/>
            <a:ext cx="59421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1AB69CDE-6DD4-464A-993C-178FE75935AF}"/>
              </a:ext>
            </a:extLst>
          </p:cNvPr>
          <p:cNvCxnSpPr>
            <a:cxnSpLocks/>
          </p:cNvCxnSpPr>
          <p:nvPr/>
        </p:nvCxnSpPr>
        <p:spPr>
          <a:xfrm>
            <a:off x="2072790" y="3790950"/>
            <a:ext cx="59421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270169BF-319F-4205-8DE6-6A5DB70AE6E3}"/>
              </a:ext>
            </a:extLst>
          </p:cNvPr>
          <p:cNvCxnSpPr>
            <a:cxnSpLocks/>
          </p:cNvCxnSpPr>
          <p:nvPr/>
        </p:nvCxnSpPr>
        <p:spPr>
          <a:xfrm>
            <a:off x="2725470" y="3790950"/>
            <a:ext cx="59421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51CF1CF5-94F1-4A20-B0EA-F417B8E258F9}"/>
              </a:ext>
            </a:extLst>
          </p:cNvPr>
          <p:cNvCxnSpPr>
            <a:cxnSpLocks/>
          </p:cNvCxnSpPr>
          <p:nvPr/>
        </p:nvCxnSpPr>
        <p:spPr>
          <a:xfrm>
            <a:off x="3418806" y="3787057"/>
            <a:ext cx="59421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F511A256-5B4C-4735-B67D-1320B62BDA39}"/>
              </a:ext>
            </a:extLst>
          </p:cNvPr>
          <p:cNvCxnSpPr>
            <a:cxnSpLocks/>
          </p:cNvCxnSpPr>
          <p:nvPr/>
        </p:nvCxnSpPr>
        <p:spPr>
          <a:xfrm>
            <a:off x="4114800" y="3785325"/>
            <a:ext cx="59421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D4DD9C57-A56C-481F-892A-19E56A4A2AEA}"/>
              </a:ext>
            </a:extLst>
          </p:cNvPr>
          <p:cNvSpPr/>
          <p:nvPr/>
        </p:nvSpPr>
        <p:spPr>
          <a:xfrm>
            <a:off x="4800600" y="3685309"/>
            <a:ext cx="928255" cy="98720"/>
          </a:xfrm>
          <a:custGeom>
            <a:avLst/>
            <a:gdLst>
              <a:gd name="connsiteX0" fmla="*/ 0 w 928255"/>
              <a:gd name="connsiteY0" fmla="*/ 90055 h 98720"/>
              <a:gd name="connsiteX1" fmla="*/ 457200 w 928255"/>
              <a:gd name="connsiteY1" fmla="*/ 90055 h 98720"/>
              <a:gd name="connsiteX2" fmla="*/ 928255 w 928255"/>
              <a:gd name="connsiteY2" fmla="*/ 0 h 98720"/>
            </a:gdLst>
            <a:ahLst/>
            <a:cxnLst>
              <a:cxn ang="0">
                <a:pos x="connsiteX0" y="connsiteY0"/>
              </a:cxn>
              <a:cxn ang="0">
                <a:pos x="connsiteX1" y="connsiteY1"/>
              </a:cxn>
              <a:cxn ang="0">
                <a:pos x="connsiteX2" y="connsiteY2"/>
              </a:cxn>
            </a:cxnLst>
            <a:rect l="l" t="t" r="r" b="b"/>
            <a:pathLst>
              <a:path w="928255" h="98720">
                <a:moveTo>
                  <a:pt x="0" y="90055"/>
                </a:moveTo>
                <a:cubicBezTo>
                  <a:pt x="151245" y="97559"/>
                  <a:pt x="302491" y="105064"/>
                  <a:pt x="457200" y="90055"/>
                </a:cubicBezTo>
                <a:cubicBezTo>
                  <a:pt x="611909" y="75046"/>
                  <a:pt x="770082" y="37523"/>
                  <a:pt x="928255" y="0"/>
                </a:cubicBezTo>
              </a:path>
            </a:pathLst>
          </a:custGeom>
          <a:noFill/>
          <a:ln w="285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EAA17B4-BBE2-4612-B56F-3C37E1814EE3}"/>
              </a:ext>
            </a:extLst>
          </p:cNvPr>
          <p:cNvSpPr/>
          <p:nvPr/>
        </p:nvSpPr>
        <p:spPr>
          <a:xfrm>
            <a:off x="5763491" y="3325091"/>
            <a:ext cx="436418" cy="332509"/>
          </a:xfrm>
          <a:custGeom>
            <a:avLst/>
            <a:gdLst>
              <a:gd name="connsiteX0" fmla="*/ 0 w 436418"/>
              <a:gd name="connsiteY0" fmla="*/ 332509 h 332509"/>
              <a:gd name="connsiteX1" fmla="*/ 173182 w 436418"/>
              <a:gd name="connsiteY1" fmla="*/ 270164 h 332509"/>
              <a:gd name="connsiteX2" fmla="*/ 325582 w 436418"/>
              <a:gd name="connsiteY2" fmla="*/ 166254 h 332509"/>
              <a:gd name="connsiteX3" fmla="*/ 436418 w 436418"/>
              <a:gd name="connsiteY3" fmla="*/ 0 h 332509"/>
            </a:gdLst>
            <a:ahLst/>
            <a:cxnLst>
              <a:cxn ang="0">
                <a:pos x="connsiteX0" y="connsiteY0"/>
              </a:cxn>
              <a:cxn ang="0">
                <a:pos x="connsiteX1" y="connsiteY1"/>
              </a:cxn>
              <a:cxn ang="0">
                <a:pos x="connsiteX2" y="connsiteY2"/>
              </a:cxn>
              <a:cxn ang="0">
                <a:pos x="connsiteX3" y="connsiteY3"/>
              </a:cxn>
            </a:cxnLst>
            <a:rect l="l" t="t" r="r" b="b"/>
            <a:pathLst>
              <a:path w="436418" h="332509">
                <a:moveTo>
                  <a:pt x="0" y="332509"/>
                </a:moveTo>
                <a:cubicBezTo>
                  <a:pt x="59459" y="315191"/>
                  <a:pt x="118918" y="297873"/>
                  <a:pt x="173182" y="270164"/>
                </a:cubicBezTo>
                <a:cubicBezTo>
                  <a:pt x="227446" y="242455"/>
                  <a:pt x="281709" y="211281"/>
                  <a:pt x="325582" y="166254"/>
                </a:cubicBezTo>
                <a:cubicBezTo>
                  <a:pt x="369455" y="121227"/>
                  <a:pt x="406400" y="63500"/>
                  <a:pt x="436418" y="0"/>
                </a:cubicBezTo>
              </a:path>
            </a:pathLst>
          </a:custGeom>
          <a:noFill/>
          <a:ln w="285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194225E0-AE3C-49D1-AA4D-C1F58BAD07D2}"/>
              </a:ext>
            </a:extLst>
          </p:cNvPr>
          <p:cNvSpPr/>
          <p:nvPr/>
        </p:nvSpPr>
        <p:spPr>
          <a:xfrm>
            <a:off x="6102927" y="2895600"/>
            <a:ext cx="145511" cy="374073"/>
          </a:xfrm>
          <a:custGeom>
            <a:avLst/>
            <a:gdLst>
              <a:gd name="connsiteX0" fmla="*/ 96982 w 145511"/>
              <a:gd name="connsiteY0" fmla="*/ 374073 h 374073"/>
              <a:gd name="connsiteX1" fmla="*/ 145473 w 145511"/>
              <a:gd name="connsiteY1" fmla="*/ 200891 h 374073"/>
              <a:gd name="connsiteX2" fmla="*/ 90055 w 145511"/>
              <a:gd name="connsiteY2" fmla="*/ 69273 h 374073"/>
              <a:gd name="connsiteX3" fmla="*/ 0 w 145511"/>
              <a:gd name="connsiteY3" fmla="*/ 0 h 374073"/>
            </a:gdLst>
            <a:ahLst/>
            <a:cxnLst>
              <a:cxn ang="0">
                <a:pos x="connsiteX0" y="connsiteY0"/>
              </a:cxn>
              <a:cxn ang="0">
                <a:pos x="connsiteX1" y="connsiteY1"/>
              </a:cxn>
              <a:cxn ang="0">
                <a:pos x="connsiteX2" y="connsiteY2"/>
              </a:cxn>
              <a:cxn ang="0">
                <a:pos x="connsiteX3" y="connsiteY3"/>
              </a:cxn>
            </a:cxnLst>
            <a:rect l="l" t="t" r="r" b="b"/>
            <a:pathLst>
              <a:path w="145511" h="374073">
                <a:moveTo>
                  <a:pt x="96982" y="374073"/>
                </a:moveTo>
                <a:cubicBezTo>
                  <a:pt x="121805" y="312882"/>
                  <a:pt x="146628" y="251691"/>
                  <a:pt x="145473" y="200891"/>
                </a:cubicBezTo>
                <a:cubicBezTo>
                  <a:pt x="144319" y="150091"/>
                  <a:pt x="114300" y="102755"/>
                  <a:pt x="90055" y="69273"/>
                </a:cubicBezTo>
                <a:cubicBezTo>
                  <a:pt x="65810" y="35791"/>
                  <a:pt x="55418" y="25400"/>
                  <a:pt x="0" y="0"/>
                </a:cubicBezTo>
              </a:path>
            </a:pathLst>
          </a:custGeom>
          <a:noFill/>
          <a:ln w="285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13679C2-807B-476D-AB6D-70FB21D03567}"/>
              </a:ext>
            </a:extLst>
          </p:cNvPr>
          <p:cNvSpPr/>
          <p:nvPr/>
        </p:nvSpPr>
        <p:spPr>
          <a:xfrm>
            <a:off x="5548745" y="2770688"/>
            <a:ext cx="491837" cy="83348"/>
          </a:xfrm>
          <a:custGeom>
            <a:avLst/>
            <a:gdLst>
              <a:gd name="connsiteX0" fmla="*/ 491837 w 491837"/>
              <a:gd name="connsiteY0" fmla="*/ 83348 h 83348"/>
              <a:gd name="connsiteX1" fmla="*/ 353291 w 491837"/>
              <a:gd name="connsiteY1" fmla="*/ 27930 h 83348"/>
              <a:gd name="connsiteX2" fmla="*/ 0 w 491837"/>
              <a:gd name="connsiteY2" fmla="*/ 221 h 83348"/>
            </a:gdLst>
            <a:ahLst/>
            <a:cxnLst>
              <a:cxn ang="0">
                <a:pos x="connsiteX0" y="connsiteY0"/>
              </a:cxn>
              <a:cxn ang="0">
                <a:pos x="connsiteX1" y="connsiteY1"/>
              </a:cxn>
              <a:cxn ang="0">
                <a:pos x="connsiteX2" y="connsiteY2"/>
              </a:cxn>
            </a:cxnLst>
            <a:rect l="l" t="t" r="r" b="b"/>
            <a:pathLst>
              <a:path w="491837" h="83348">
                <a:moveTo>
                  <a:pt x="491837" y="83348"/>
                </a:moveTo>
                <a:cubicBezTo>
                  <a:pt x="463550" y="62566"/>
                  <a:pt x="435264" y="41785"/>
                  <a:pt x="353291" y="27930"/>
                </a:cubicBezTo>
                <a:cubicBezTo>
                  <a:pt x="271318" y="14075"/>
                  <a:pt x="124691" y="-2088"/>
                  <a:pt x="0" y="221"/>
                </a:cubicBezTo>
              </a:path>
            </a:pathLst>
          </a:custGeom>
          <a:noFill/>
          <a:ln w="285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a:extLst>
              <a:ext uri="{FF2B5EF4-FFF2-40B4-BE49-F238E27FC236}">
                <a16:creationId xmlns:a16="http://schemas.microsoft.com/office/drawing/2014/main" id="{60B116C9-2380-456D-A3A2-4DE4D22C148D}"/>
              </a:ext>
            </a:extLst>
          </p:cNvPr>
          <p:cNvCxnSpPr/>
          <p:nvPr/>
        </p:nvCxnSpPr>
        <p:spPr>
          <a:xfrm flipH="1">
            <a:off x="4876800" y="2770688"/>
            <a:ext cx="609600"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5321BC72-E86A-4EFC-BA73-1EC16AA5B58B}"/>
              </a:ext>
            </a:extLst>
          </p:cNvPr>
          <p:cNvCxnSpPr/>
          <p:nvPr/>
        </p:nvCxnSpPr>
        <p:spPr>
          <a:xfrm flipH="1">
            <a:off x="4201391" y="2770688"/>
            <a:ext cx="609600"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7E1764A5-338F-4B17-8507-2F68B40AB3FF}"/>
              </a:ext>
            </a:extLst>
          </p:cNvPr>
          <p:cNvCxnSpPr/>
          <p:nvPr/>
        </p:nvCxnSpPr>
        <p:spPr>
          <a:xfrm flipH="1">
            <a:off x="3584864" y="2777505"/>
            <a:ext cx="609600"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6" name="Freeform: Shape 55">
            <a:extLst>
              <a:ext uri="{FF2B5EF4-FFF2-40B4-BE49-F238E27FC236}">
                <a16:creationId xmlns:a16="http://schemas.microsoft.com/office/drawing/2014/main" id="{B6175FEF-E040-4423-BBB0-9D372DA72499}"/>
              </a:ext>
            </a:extLst>
          </p:cNvPr>
          <p:cNvSpPr/>
          <p:nvPr/>
        </p:nvSpPr>
        <p:spPr>
          <a:xfrm>
            <a:off x="2805545" y="2777836"/>
            <a:ext cx="678873" cy="138546"/>
          </a:xfrm>
          <a:custGeom>
            <a:avLst/>
            <a:gdLst>
              <a:gd name="connsiteX0" fmla="*/ 678873 w 678873"/>
              <a:gd name="connsiteY0" fmla="*/ 0 h 138546"/>
              <a:gd name="connsiteX1" fmla="*/ 346364 w 678873"/>
              <a:gd name="connsiteY1" fmla="*/ 34637 h 138546"/>
              <a:gd name="connsiteX2" fmla="*/ 0 w 678873"/>
              <a:gd name="connsiteY2" fmla="*/ 138546 h 138546"/>
            </a:gdLst>
            <a:ahLst/>
            <a:cxnLst>
              <a:cxn ang="0">
                <a:pos x="connsiteX0" y="connsiteY0"/>
              </a:cxn>
              <a:cxn ang="0">
                <a:pos x="connsiteX1" y="connsiteY1"/>
              </a:cxn>
              <a:cxn ang="0">
                <a:pos x="connsiteX2" y="connsiteY2"/>
              </a:cxn>
            </a:cxnLst>
            <a:rect l="l" t="t" r="r" b="b"/>
            <a:pathLst>
              <a:path w="678873" h="138546">
                <a:moveTo>
                  <a:pt x="678873" y="0"/>
                </a:moveTo>
                <a:cubicBezTo>
                  <a:pt x="569191" y="5773"/>
                  <a:pt x="459509" y="11546"/>
                  <a:pt x="346364" y="34637"/>
                </a:cubicBezTo>
                <a:cubicBezTo>
                  <a:pt x="233219" y="57728"/>
                  <a:pt x="110836" y="91210"/>
                  <a:pt x="0" y="138546"/>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2BA89902-050D-4B82-BC54-C9289BC77541}"/>
              </a:ext>
            </a:extLst>
          </p:cNvPr>
          <p:cNvSpPr/>
          <p:nvPr/>
        </p:nvSpPr>
        <p:spPr>
          <a:xfrm>
            <a:off x="2306782" y="2944091"/>
            <a:ext cx="408709" cy="360218"/>
          </a:xfrm>
          <a:custGeom>
            <a:avLst/>
            <a:gdLst>
              <a:gd name="connsiteX0" fmla="*/ 408709 w 408709"/>
              <a:gd name="connsiteY0" fmla="*/ 0 h 360218"/>
              <a:gd name="connsiteX1" fmla="*/ 159327 w 408709"/>
              <a:gd name="connsiteY1" fmla="*/ 131618 h 360218"/>
              <a:gd name="connsiteX2" fmla="*/ 0 w 408709"/>
              <a:gd name="connsiteY2" fmla="*/ 360218 h 360218"/>
            </a:gdLst>
            <a:ahLst/>
            <a:cxnLst>
              <a:cxn ang="0">
                <a:pos x="connsiteX0" y="connsiteY0"/>
              </a:cxn>
              <a:cxn ang="0">
                <a:pos x="connsiteX1" y="connsiteY1"/>
              </a:cxn>
              <a:cxn ang="0">
                <a:pos x="connsiteX2" y="connsiteY2"/>
              </a:cxn>
            </a:cxnLst>
            <a:rect l="l" t="t" r="r" b="b"/>
            <a:pathLst>
              <a:path w="408709" h="360218">
                <a:moveTo>
                  <a:pt x="408709" y="0"/>
                </a:moveTo>
                <a:cubicBezTo>
                  <a:pt x="318077" y="35791"/>
                  <a:pt x="227445" y="71582"/>
                  <a:pt x="159327" y="131618"/>
                </a:cubicBezTo>
                <a:cubicBezTo>
                  <a:pt x="91209" y="191654"/>
                  <a:pt x="30018" y="290945"/>
                  <a:pt x="0" y="360218"/>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16D47031-BA7E-49A6-9585-1DA2B7B87DB0}"/>
              </a:ext>
            </a:extLst>
          </p:cNvPr>
          <p:cNvSpPr/>
          <p:nvPr/>
        </p:nvSpPr>
        <p:spPr>
          <a:xfrm>
            <a:off x="2240481" y="3345873"/>
            <a:ext cx="433446" cy="353291"/>
          </a:xfrm>
          <a:custGeom>
            <a:avLst/>
            <a:gdLst>
              <a:gd name="connsiteX0" fmla="*/ 31664 w 433446"/>
              <a:gd name="connsiteY0" fmla="*/ 0 h 353291"/>
              <a:gd name="connsiteX1" fmla="*/ 3955 w 433446"/>
              <a:gd name="connsiteY1" fmla="*/ 187036 h 353291"/>
              <a:gd name="connsiteX2" fmla="*/ 107864 w 433446"/>
              <a:gd name="connsiteY2" fmla="*/ 304800 h 353291"/>
              <a:gd name="connsiteX3" fmla="*/ 433446 w 433446"/>
              <a:gd name="connsiteY3" fmla="*/ 353291 h 353291"/>
            </a:gdLst>
            <a:ahLst/>
            <a:cxnLst>
              <a:cxn ang="0">
                <a:pos x="connsiteX0" y="connsiteY0"/>
              </a:cxn>
              <a:cxn ang="0">
                <a:pos x="connsiteX1" y="connsiteY1"/>
              </a:cxn>
              <a:cxn ang="0">
                <a:pos x="connsiteX2" y="connsiteY2"/>
              </a:cxn>
              <a:cxn ang="0">
                <a:pos x="connsiteX3" y="connsiteY3"/>
              </a:cxn>
            </a:cxnLst>
            <a:rect l="l" t="t" r="r" b="b"/>
            <a:pathLst>
              <a:path w="433446" h="353291">
                <a:moveTo>
                  <a:pt x="31664" y="0"/>
                </a:moveTo>
                <a:cubicBezTo>
                  <a:pt x="11459" y="68118"/>
                  <a:pt x="-8745" y="136236"/>
                  <a:pt x="3955" y="187036"/>
                </a:cubicBezTo>
                <a:cubicBezTo>
                  <a:pt x="16655" y="237836"/>
                  <a:pt x="36282" y="277091"/>
                  <a:pt x="107864" y="304800"/>
                </a:cubicBezTo>
                <a:cubicBezTo>
                  <a:pt x="179446" y="332509"/>
                  <a:pt x="306446" y="342900"/>
                  <a:pt x="433446" y="353291"/>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C3BA19F7-CC3A-4BB8-A6E9-1589DD7E1EDC}"/>
              </a:ext>
            </a:extLst>
          </p:cNvPr>
          <p:cNvSpPr txBox="1"/>
          <p:nvPr/>
        </p:nvSpPr>
        <p:spPr>
          <a:xfrm>
            <a:off x="3588327" y="3159359"/>
            <a:ext cx="1371600" cy="246221"/>
          </a:xfrm>
          <a:prstGeom prst="rect">
            <a:avLst/>
          </a:prstGeom>
          <a:solidFill>
            <a:schemeClr val="bg1"/>
          </a:solidFill>
          <a:ln>
            <a:solidFill>
              <a:schemeClr val="tx1"/>
            </a:solidFill>
          </a:ln>
        </p:spPr>
        <p:txBody>
          <a:bodyPr wrap="square" rtlCol="0">
            <a:spAutoFit/>
          </a:bodyPr>
          <a:lstStyle/>
          <a:p>
            <a:pPr algn="ctr"/>
            <a:r>
              <a:rPr lang="en-US" sz="1000" dirty="0">
                <a:latin typeface="Arial" panose="020B0604020202020204" pitchFamily="34" charset="0"/>
              </a:rPr>
              <a:t>Creates air rotation</a:t>
            </a:r>
          </a:p>
        </p:txBody>
      </p:sp>
    </p:spTree>
    <p:extLst>
      <p:ext uri="{BB962C8B-B14F-4D97-AF65-F5344CB8AC3E}">
        <p14:creationId xmlns:p14="http://schemas.microsoft.com/office/powerpoint/2010/main" val="238652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32"/>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34"/>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36"/>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500"/>
                                  </p:stCondLst>
                                  <p:childTnLst>
                                    <p:set>
                                      <p:cBhvr>
                                        <p:cTn id="18" dur="1" fill="hold">
                                          <p:stCondLst>
                                            <p:cond delay="0"/>
                                          </p:stCondLst>
                                        </p:cTn>
                                        <p:tgtEl>
                                          <p:spTgt spid="37"/>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nodeType="afterEffect">
                                  <p:stCondLst>
                                    <p:cond delay="500"/>
                                  </p:stCondLst>
                                  <p:childTnLst>
                                    <p:set>
                                      <p:cBhvr>
                                        <p:cTn id="21" dur="1" fill="hold">
                                          <p:stCondLst>
                                            <p:cond delay="0"/>
                                          </p:stCondLst>
                                        </p:cTn>
                                        <p:tgtEl>
                                          <p:spTgt spid="38"/>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nodeType="afterEffect">
                                  <p:stCondLst>
                                    <p:cond delay="500"/>
                                  </p:stCondLst>
                                  <p:childTnLst>
                                    <p:set>
                                      <p:cBhvr>
                                        <p:cTn id="24" dur="1" fill="hold">
                                          <p:stCondLst>
                                            <p:cond delay="0"/>
                                          </p:stCondLst>
                                        </p:cTn>
                                        <p:tgtEl>
                                          <p:spTgt spid="39"/>
                                        </p:tgtEl>
                                        <p:attrNameLst>
                                          <p:attrName>style.visibility</p:attrName>
                                        </p:attrNameLst>
                                      </p:cBhvr>
                                      <p:to>
                                        <p:strVal val="visible"/>
                                      </p:to>
                                    </p:set>
                                  </p:childTnLst>
                                </p:cTn>
                              </p:par>
                            </p:childTnLst>
                          </p:cTn>
                        </p:par>
                        <p:par>
                          <p:cTn id="25" fill="hold">
                            <p:stCondLst>
                              <p:cond delay="3000"/>
                            </p:stCondLst>
                            <p:childTnLst>
                              <p:par>
                                <p:cTn id="26" presetID="1" presetClass="entr" presetSubtype="0" fill="hold" grpId="0" nodeType="afterEffect">
                                  <p:stCondLst>
                                    <p:cond delay="500"/>
                                  </p:stCondLst>
                                  <p:childTnLst>
                                    <p:set>
                                      <p:cBhvr>
                                        <p:cTn id="27" dur="1" fill="hold">
                                          <p:stCondLst>
                                            <p:cond delay="0"/>
                                          </p:stCondLst>
                                        </p:cTn>
                                        <p:tgtEl>
                                          <p:spTgt spid="40"/>
                                        </p:tgtEl>
                                        <p:attrNameLst>
                                          <p:attrName>style.visibility</p:attrName>
                                        </p:attrNameLst>
                                      </p:cBhvr>
                                      <p:to>
                                        <p:strVal val="visible"/>
                                      </p:to>
                                    </p:set>
                                  </p:childTnLst>
                                </p:cTn>
                              </p:par>
                            </p:childTnLst>
                          </p:cTn>
                        </p:par>
                        <p:par>
                          <p:cTn id="28" fill="hold">
                            <p:stCondLst>
                              <p:cond delay="3500"/>
                            </p:stCondLst>
                            <p:childTnLst>
                              <p:par>
                                <p:cTn id="29" presetID="1" presetClass="entr" presetSubtype="0" fill="hold" grpId="0" nodeType="afterEffect">
                                  <p:stCondLst>
                                    <p:cond delay="500"/>
                                  </p:stCondLst>
                                  <p:childTnLst>
                                    <p:set>
                                      <p:cBhvr>
                                        <p:cTn id="30" dur="1" fill="hold">
                                          <p:stCondLst>
                                            <p:cond delay="0"/>
                                          </p:stCondLst>
                                        </p:cTn>
                                        <p:tgtEl>
                                          <p:spTgt spid="47"/>
                                        </p:tgtEl>
                                        <p:attrNameLst>
                                          <p:attrName>style.visibility</p:attrName>
                                        </p:attrNameLst>
                                      </p:cBhvr>
                                      <p:to>
                                        <p:strVal val="visible"/>
                                      </p:to>
                                    </p:set>
                                  </p:childTnLst>
                                </p:cTn>
                              </p:par>
                            </p:childTnLst>
                          </p:cTn>
                        </p:par>
                        <p:par>
                          <p:cTn id="31" fill="hold">
                            <p:stCondLst>
                              <p:cond delay="4000"/>
                            </p:stCondLst>
                            <p:childTnLst>
                              <p:par>
                                <p:cTn id="32" presetID="1" presetClass="entr" presetSubtype="0" fill="hold" grpId="0" nodeType="afterEffect">
                                  <p:stCondLst>
                                    <p:cond delay="500"/>
                                  </p:stCondLst>
                                  <p:childTnLst>
                                    <p:set>
                                      <p:cBhvr>
                                        <p:cTn id="33" dur="1" fill="hold">
                                          <p:stCondLst>
                                            <p:cond delay="0"/>
                                          </p:stCondLst>
                                        </p:cTn>
                                        <p:tgtEl>
                                          <p:spTgt spid="48"/>
                                        </p:tgtEl>
                                        <p:attrNameLst>
                                          <p:attrName>style.visibility</p:attrName>
                                        </p:attrNameLst>
                                      </p:cBhvr>
                                      <p:to>
                                        <p:strVal val="visible"/>
                                      </p:to>
                                    </p:set>
                                  </p:childTnLst>
                                </p:cTn>
                              </p:par>
                            </p:childTnLst>
                          </p:cTn>
                        </p:par>
                        <p:par>
                          <p:cTn id="34" fill="hold">
                            <p:stCondLst>
                              <p:cond delay="4500"/>
                            </p:stCondLst>
                            <p:childTnLst>
                              <p:par>
                                <p:cTn id="35" presetID="1" presetClass="entr" presetSubtype="0" fill="hold" grpId="0" nodeType="afterEffect">
                                  <p:stCondLst>
                                    <p:cond delay="500"/>
                                  </p:stCondLst>
                                  <p:childTnLst>
                                    <p:set>
                                      <p:cBhvr>
                                        <p:cTn id="36" dur="1" fill="hold">
                                          <p:stCondLst>
                                            <p:cond delay="0"/>
                                          </p:stCondLst>
                                        </p:cTn>
                                        <p:tgtEl>
                                          <p:spTgt spid="49"/>
                                        </p:tgtEl>
                                        <p:attrNameLst>
                                          <p:attrName>style.visibility</p:attrName>
                                        </p:attrNameLst>
                                      </p:cBhvr>
                                      <p:to>
                                        <p:strVal val="visible"/>
                                      </p:to>
                                    </p:set>
                                  </p:childTnLst>
                                </p:cTn>
                              </p:par>
                            </p:childTnLst>
                          </p:cTn>
                        </p:par>
                        <p:par>
                          <p:cTn id="37" fill="hold">
                            <p:stCondLst>
                              <p:cond delay="5000"/>
                            </p:stCondLst>
                            <p:childTnLst>
                              <p:par>
                                <p:cTn id="38" presetID="1" presetClass="entr" presetSubtype="0" fill="hold" nodeType="afterEffect">
                                  <p:stCondLst>
                                    <p:cond delay="500"/>
                                  </p:stCondLst>
                                  <p:childTnLst>
                                    <p:set>
                                      <p:cBhvr>
                                        <p:cTn id="39" dur="1" fill="hold">
                                          <p:stCondLst>
                                            <p:cond delay="0"/>
                                          </p:stCondLst>
                                        </p:cTn>
                                        <p:tgtEl>
                                          <p:spTgt spid="53"/>
                                        </p:tgtEl>
                                        <p:attrNameLst>
                                          <p:attrName>style.visibility</p:attrName>
                                        </p:attrNameLst>
                                      </p:cBhvr>
                                      <p:to>
                                        <p:strVal val="visible"/>
                                      </p:to>
                                    </p:set>
                                  </p:childTnLst>
                                </p:cTn>
                              </p:par>
                            </p:childTnLst>
                          </p:cTn>
                        </p:par>
                        <p:par>
                          <p:cTn id="40" fill="hold">
                            <p:stCondLst>
                              <p:cond delay="5500"/>
                            </p:stCondLst>
                            <p:childTnLst>
                              <p:par>
                                <p:cTn id="41" presetID="1" presetClass="entr" presetSubtype="0" fill="hold" nodeType="afterEffect">
                                  <p:stCondLst>
                                    <p:cond delay="500"/>
                                  </p:stCondLst>
                                  <p:childTnLst>
                                    <p:set>
                                      <p:cBhvr>
                                        <p:cTn id="42" dur="1" fill="hold">
                                          <p:stCondLst>
                                            <p:cond delay="0"/>
                                          </p:stCondLst>
                                        </p:cTn>
                                        <p:tgtEl>
                                          <p:spTgt spid="54"/>
                                        </p:tgtEl>
                                        <p:attrNameLst>
                                          <p:attrName>style.visibility</p:attrName>
                                        </p:attrNameLst>
                                      </p:cBhvr>
                                      <p:to>
                                        <p:strVal val="visible"/>
                                      </p:to>
                                    </p:set>
                                  </p:childTnLst>
                                </p:cTn>
                              </p:par>
                            </p:childTnLst>
                          </p:cTn>
                        </p:par>
                        <p:par>
                          <p:cTn id="43" fill="hold">
                            <p:stCondLst>
                              <p:cond delay="6000"/>
                            </p:stCondLst>
                            <p:childTnLst>
                              <p:par>
                                <p:cTn id="44" presetID="1" presetClass="entr" presetSubtype="0" fill="hold" nodeType="afterEffect">
                                  <p:stCondLst>
                                    <p:cond delay="500"/>
                                  </p:stCondLst>
                                  <p:childTnLst>
                                    <p:set>
                                      <p:cBhvr>
                                        <p:cTn id="45" dur="1" fill="hold">
                                          <p:stCondLst>
                                            <p:cond delay="0"/>
                                          </p:stCondLst>
                                        </p:cTn>
                                        <p:tgtEl>
                                          <p:spTgt spid="55"/>
                                        </p:tgtEl>
                                        <p:attrNameLst>
                                          <p:attrName>style.visibility</p:attrName>
                                        </p:attrNameLst>
                                      </p:cBhvr>
                                      <p:to>
                                        <p:strVal val="visible"/>
                                      </p:to>
                                    </p:set>
                                  </p:childTnLst>
                                </p:cTn>
                              </p:par>
                            </p:childTnLst>
                          </p:cTn>
                        </p:par>
                        <p:par>
                          <p:cTn id="46" fill="hold">
                            <p:stCondLst>
                              <p:cond delay="6500"/>
                            </p:stCondLst>
                            <p:childTnLst>
                              <p:par>
                                <p:cTn id="47" presetID="1" presetClass="entr" presetSubtype="0" fill="hold" grpId="0" nodeType="afterEffect">
                                  <p:stCondLst>
                                    <p:cond delay="500"/>
                                  </p:stCondLst>
                                  <p:childTnLst>
                                    <p:set>
                                      <p:cBhvr>
                                        <p:cTn id="48" dur="1" fill="hold">
                                          <p:stCondLst>
                                            <p:cond delay="0"/>
                                          </p:stCondLst>
                                        </p:cTn>
                                        <p:tgtEl>
                                          <p:spTgt spid="56"/>
                                        </p:tgtEl>
                                        <p:attrNameLst>
                                          <p:attrName>style.visibility</p:attrName>
                                        </p:attrNameLst>
                                      </p:cBhvr>
                                      <p:to>
                                        <p:strVal val="visible"/>
                                      </p:to>
                                    </p:set>
                                  </p:childTnLst>
                                </p:cTn>
                              </p:par>
                            </p:childTnLst>
                          </p:cTn>
                        </p:par>
                        <p:par>
                          <p:cTn id="49" fill="hold">
                            <p:stCondLst>
                              <p:cond delay="7000"/>
                            </p:stCondLst>
                            <p:childTnLst>
                              <p:par>
                                <p:cTn id="50" presetID="1" presetClass="entr" presetSubtype="0" fill="hold" grpId="0" nodeType="afterEffect">
                                  <p:stCondLst>
                                    <p:cond delay="500"/>
                                  </p:stCondLst>
                                  <p:childTnLst>
                                    <p:set>
                                      <p:cBhvr>
                                        <p:cTn id="51" dur="1" fill="hold">
                                          <p:stCondLst>
                                            <p:cond delay="0"/>
                                          </p:stCondLst>
                                        </p:cTn>
                                        <p:tgtEl>
                                          <p:spTgt spid="57"/>
                                        </p:tgtEl>
                                        <p:attrNameLst>
                                          <p:attrName>style.visibility</p:attrName>
                                        </p:attrNameLst>
                                      </p:cBhvr>
                                      <p:to>
                                        <p:strVal val="visible"/>
                                      </p:to>
                                    </p:set>
                                  </p:childTnLst>
                                </p:cTn>
                              </p:par>
                            </p:childTnLst>
                          </p:cTn>
                        </p:par>
                        <p:par>
                          <p:cTn id="52" fill="hold">
                            <p:stCondLst>
                              <p:cond delay="7500"/>
                            </p:stCondLst>
                            <p:childTnLst>
                              <p:par>
                                <p:cTn id="53" presetID="1" presetClass="entr" presetSubtype="0" fill="hold" grpId="0" nodeType="afterEffect">
                                  <p:stCondLst>
                                    <p:cond delay="500"/>
                                  </p:stCondLst>
                                  <p:childTnLst>
                                    <p:set>
                                      <p:cBhvr>
                                        <p:cTn id="54" dur="1" fill="hold">
                                          <p:stCondLst>
                                            <p:cond delay="0"/>
                                          </p:stCondLst>
                                        </p:cTn>
                                        <p:tgtEl>
                                          <p:spTgt spid="58"/>
                                        </p:tgtEl>
                                        <p:attrNameLst>
                                          <p:attrName>style.visibility</p:attrName>
                                        </p:attrNameLst>
                                      </p:cBhvr>
                                      <p:to>
                                        <p:strVal val="visible"/>
                                      </p:to>
                                    </p:set>
                                  </p:childTnLst>
                                </p:cTn>
                              </p:par>
                            </p:childTnLst>
                          </p:cTn>
                        </p:par>
                        <p:par>
                          <p:cTn id="55" fill="hold">
                            <p:stCondLst>
                              <p:cond delay="8000"/>
                            </p:stCondLst>
                            <p:childTnLst>
                              <p:par>
                                <p:cTn id="56" presetID="1" presetClass="entr" presetSubtype="0" fill="hold" grpId="0" nodeType="afterEffect">
                                  <p:stCondLst>
                                    <p:cond delay="500"/>
                                  </p:stCondLst>
                                  <p:childTnLst>
                                    <p:set>
                                      <p:cBhvr>
                                        <p:cTn id="57" dur="1" fill="hold">
                                          <p:stCondLst>
                                            <p:cond delay="0"/>
                                          </p:stCondLst>
                                        </p:cTn>
                                        <p:tgtEl>
                                          <p:spTgt spid="59"/>
                                        </p:tgtEl>
                                        <p:attrNameLst>
                                          <p:attrName>style.visibility</p:attrName>
                                        </p:attrNameLst>
                                      </p:cBhvr>
                                      <p:to>
                                        <p:strVal val="visible"/>
                                      </p:to>
                                    </p:set>
                                  </p:childTnLst>
                                </p:cTn>
                              </p:par>
                            </p:childTnLst>
                          </p:cTn>
                        </p:par>
                        <p:par>
                          <p:cTn id="58" fill="hold">
                            <p:stCondLst>
                              <p:cond delay="8500"/>
                            </p:stCondLst>
                            <p:childTnLst>
                              <p:par>
                                <p:cTn id="59" presetID="10" presetClass="entr" presetSubtype="0" fill="hold" nodeType="afterEffect">
                                  <p:stCondLst>
                                    <p:cond delay="50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500"/>
                                        <p:tgtEl>
                                          <p:spTgt spid="9"/>
                                        </p:tgtEl>
                                      </p:cBhvr>
                                    </p:animEffect>
                                  </p:childTnLst>
                                </p:cTn>
                              </p:par>
                              <p:par>
                                <p:cTn id="62" presetID="10" presetClass="entr" presetSubtype="0" fill="hold" grpId="0" nodeType="withEffect">
                                  <p:stCondLst>
                                    <p:cond delay="500"/>
                                  </p:stCondLst>
                                  <p:childTnLst>
                                    <p:set>
                                      <p:cBhvr>
                                        <p:cTn id="63" dur="1" fill="hold">
                                          <p:stCondLst>
                                            <p:cond delay="0"/>
                                          </p:stCondLst>
                                        </p:cTn>
                                        <p:tgtEl>
                                          <p:spTgt spid="10"/>
                                        </p:tgtEl>
                                        <p:attrNameLst>
                                          <p:attrName>style.visibility</p:attrName>
                                        </p:attrNameLst>
                                      </p:cBhvr>
                                      <p:to>
                                        <p:strVal val="visible"/>
                                      </p:to>
                                    </p:set>
                                    <p:animEffect transition="in" filter="fade">
                                      <p:cBhvr>
                                        <p:cTn id="6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2" grpId="0" animBg="1"/>
      <p:bldP spid="40" grpId="0" animBg="1"/>
      <p:bldP spid="47" grpId="0" animBg="1"/>
      <p:bldP spid="48" grpId="0" animBg="1"/>
      <p:bldP spid="49" grpId="0" animBg="1"/>
      <p:bldP spid="56" grpId="0" animBg="1"/>
      <p:bldP spid="57" grpId="0" animBg="1"/>
      <p:bldP spid="58" grpId="0" animBg="1"/>
      <p:bldP spid="5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69B72-7017-484D-8EAC-A003B3CC8100}"/>
              </a:ext>
            </a:extLst>
          </p:cNvPr>
          <p:cNvSpPr>
            <a:spLocks noGrp="1"/>
          </p:cNvSpPr>
          <p:nvPr>
            <p:ph type="title"/>
          </p:nvPr>
        </p:nvSpPr>
        <p:spPr/>
        <p:txBody>
          <a:bodyPr/>
          <a:lstStyle/>
          <a:p>
            <a:r>
              <a:rPr lang="en-US" dirty="0"/>
              <a:t>Typical Warehouse Layout</a:t>
            </a:r>
          </a:p>
        </p:txBody>
      </p:sp>
      <p:pic>
        <p:nvPicPr>
          <p:cNvPr id="5" name="Picture 4">
            <a:extLst>
              <a:ext uri="{FF2B5EF4-FFF2-40B4-BE49-F238E27FC236}">
                <a16:creationId xmlns:a16="http://schemas.microsoft.com/office/drawing/2014/main" id="{142AB750-B3F2-484A-8F98-8824F4F05E72}"/>
              </a:ext>
            </a:extLst>
          </p:cNvPr>
          <p:cNvPicPr>
            <a:picLocks noChangeAspect="1"/>
          </p:cNvPicPr>
          <p:nvPr/>
        </p:nvPicPr>
        <p:blipFill>
          <a:blip r:embed="rId3"/>
          <a:stretch>
            <a:fillRect/>
          </a:stretch>
        </p:blipFill>
        <p:spPr>
          <a:xfrm>
            <a:off x="571500" y="1360573"/>
            <a:ext cx="5554600" cy="2422354"/>
          </a:xfrm>
          <a:prstGeom prst="rect">
            <a:avLst/>
          </a:prstGeom>
        </p:spPr>
      </p:pic>
      <p:grpSp>
        <p:nvGrpSpPr>
          <p:cNvPr id="9" name="Group 8">
            <a:extLst>
              <a:ext uri="{FF2B5EF4-FFF2-40B4-BE49-F238E27FC236}">
                <a16:creationId xmlns:a16="http://schemas.microsoft.com/office/drawing/2014/main" id="{444BC0C1-8979-4CC6-828C-340E4D27ECF7}"/>
              </a:ext>
            </a:extLst>
          </p:cNvPr>
          <p:cNvGrpSpPr/>
          <p:nvPr/>
        </p:nvGrpSpPr>
        <p:grpSpPr>
          <a:xfrm>
            <a:off x="1454426" y="1951774"/>
            <a:ext cx="3763841" cy="1306720"/>
            <a:chOff x="1939235" y="1745115"/>
            <a:chExt cx="5018454" cy="1742293"/>
          </a:xfrm>
          <a:solidFill>
            <a:srgbClr val="4F81BD">
              <a:alpha val="25098"/>
            </a:srgbClr>
          </a:solidFill>
        </p:grpSpPr>
        <p:sp>
          <p:nvSpPr>
            <p:cNvPr id="6" name="Rectangle 5">
              <a:extLst>
                <a:ext uri="{FF2B5EF4-FFF2-40B4-BE49-F238E27FC236}">
                  <a16:creationId xmlns:a16="http://schemas.microsoft.com/office/drawing/2014/main" id="{F1B17FF3-27D0-478D-B78B-07F280F998D8}"/>
                </a:ext>
              </a:extLst>
            </p:cNvPr>
            <p:cNvSpPr/>
            <p:nvPr/>
          </p:nvSpPr>
          <p:spPr>
            <a:xfrm>
              <a:off x="1939235" y="1745115"/>
              <a:ext cx="4985247" cy="33065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3DD188B-CC8F-44BE-B957-498FF9C2E565}"/>
                </a:ext>
              </a:extLst>
            </p:cNvPr>
            <p:cNvSpPr/>
            <p:nvPr/>
          </p:nvSpPr>
          <p:spPr>
            <a:xfrm>
              <a:off x="1972442" y="3156754"/>
              <a:ext cx="4985247" cy="33065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9832A741-E07B-4C1D-B4A7-9FD6C5A23FCD}"/>
              </a:ext>
            </a:extLst>
          </p:cNvPr>
          <p:cNvGrpSpPr/>
          <p:nvPr/>
        </p:nvGrpSpPr>
        <p:grpSpPr>
          <a:xfrm>
            <a:off x="1564214" y="2213487"/>
            <a:ext cx="3595764" cy="759199"/>
            <a:chOff x="2085619" y="2094066"/>
            <a:chExt cx="4794352" cy="1012265"/>
          </a:xfrm>
        </p:grpSpPr>
        <p:sp>
          <p:nvSpPr>
            <p:cNvPr id="16" name="Rectangle 15">
              <a:extLst>
                <a:ext uri="{FF2B5EF4-FFF2-40B4-BE49-F238E27FC236}">
                  <a16:creationId xmlns:a16="http://schemas.microsoft.com/office/drawing/2014/main" id="{76CF69D0-C0AA-4483-AF85-915CB4839EE3}"/>
                </a:ext>
              </a:extLst>
            </p:cNvPr>
            <p:cNvSpPr/>
            <p:nvPr/>
          </p:nvSpPr>
          <p:spPr>
            <a:xfrm>
              <a:off x="6432741" y="2109683"/>
              <a:ext cx="93261" cy="430272"/>
            </a:xfrm>
            <a:prstGeom prst="rect">
              <a:avLst/>
            </a:prstGeom>
            <a:pattFill prst="dkDn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1D5847B-B9DE-487A-BEE8-71B3C9FFCBFE}"/>
                </a:ext>
              </a:extLst>
            </p:cNvPr>
            <p:cNvSpPr/>
            <p:nvPr/>
          </p:nvSpPr>
          <p:spPr>
            <a:xfrm>
              <a:off x="6432741" y="2675611"/>
              <a:ext cx="93261" cy="430272"/>
            </a:xfrm>
            <a:prstGeom prst="rect">
              <a:avLst/>
            </a:prstGeom>
            <a:pattFill prst="dkDn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7D8D530-AAA7-48B0-87B8-440EE29EBA15}"/>
                </a:ext>
              </a:extLst>
            </p:cNvPr>
            <p:cNvSpPr/>
            <p:nvPr/>
          </p:nvSpPr>
          <p:spPr>
            <a:xfrm>
              <a:off x="6610079" y="2109683"/>
              <a:ext cx="93261" cy="430272"/>
            </a:xfrm>
            <a:prstGeom prst="rect">
              <a:avLst/>
            </a:prstGeom>
            <a:pattFill prst="dkDn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8E33089-6752-400C-AA4F-7BAE169C4610}"/>
                </a:ext>
              </a:extLst>
            </p:cNvPr>
            <p:cNvSpPr/>
            <p:nvPr/>
          </p:nvSpPr>
          <p:spPr>
            <a:xfrm>
              <a:off x="6610079" y="2675611"/>
              <a:ext cx="93261" cy="430272"/>
            </a:xfrm>
            <a:prstGeom prst="rect">
              <a:avLst/>
            </a:prstGeom>
            <a:pattFill prst="dkDn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1D8AD56-8E91-42E5-805D-FB4A0890CB1B}"/>
                </a:ext>
              </a:extLst>
            </p:cNvPr>
            <p:cNvSpPr/>
            <p:nvPr/>
          </p:nvSpPr>
          <p:spPr>
            <a:xfrm>
              <a:off x="6786710" y="2109683"/>
              <a:ext cx="93261" cy="430272"/>
            </a:xfrm>
            <a:prstGeom prst="rect">
              <a:avLst/>
            </a:prstGeom>
            <a:pattFill prst="dkDn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02B83AA-CF3C-4AE8-897A-8DC8BB760366}"/>
                </a:ext>
              </a:extLst>
            </p:cNvPr>
            <p:cNvSpPr/>
            <p:nvPr/>
          </p:nvSpPr>
          <p:spPr>
            <a:xfrm>
              <a:off x="6786710" y="2675611"/>
              <a:ext cx="93261" cy="430272"/>
            </a:xfrm>
            <a:prstGeom prst="rect">
              <a:avLst/>
            </a:prstGeom>
            <a:pattFill prst="dkDn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9F7F45C-3CFB-441C-B713-413435B9CFD1}"/>
                </a:ext>
              </a:extLst>
            </p:cNvPr>
            <p:cNvSpPr/>
            <p:nvPr/>
          </p:nvSpPr>
          <p:spPr>
            <a:xfrm>
              <a:off x="5896136" y="2109683"/>
              <a:ext cx="93261" cy="430272"/>
            </a:xfrm>
            <a:prstGeom prst="rect">
              <a:avLst/>
            </a:prstGeom>
            <a:pattFill prst="dkDn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5055C02-D1AA-441F-902A-5E527FEE288C}"/>
                </a:ext>
              </a:extLst>
            </p:cNvPr>
            <p:cNvSpPr/>
            <p:nvPr/>
          </p:nvSpPr>
          <p:spPr>
            <a:xfrm>
              <a:off x="5896136" y="2675611"/>
              <a:ext cx="93261" cy="430272"/>
            </a:xfrm>
            <a:prstGeom prst="rect">
              <a:avLst/>
            </a:prstGeom>
            <a:pattFill prst="dkDn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F6FC714-0F11-42FA-837F-7FD06BF4E77B}"/>
                </a:ext>
              </a:extLst>
            </p:cNvPr>
            <p:cNvSpPr/>
            <p:nvPr/>
          </p:nvSpPr>
          <p:spPr>
            <a:xfrm>
              <a:off x="6073473" y="2109683"/>
              <a:ext cx="93261" cy="430272"/>
            </a:xfrm>
            <a:prstGeom prst="rect">
              <a:avLst/>
            </a:prstGeom>
            <a:pattFill prst="dkDn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46BCF9B-F697-4D9B-A122-7067EA65E85C}"/>
                </a:ext>
              </a:extLst>
            </p:cNvPr>
            <p:cNvSpPr/>
            <p:nvPr/>
          </p:nvSpPr>
          <p:spPr>
            <a:xfrm>
              <a:off x="6073473" y="2675611"/>
              <a:ext cx="93261" cy="430272"/>
            </a:xfrm>
            <a:prstGeom prst="rect">
              <a:avLst/>
            </a:prstGeom>
            <a:pattFill prst="dkDn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3D63BA9-CFF8-40BA-8A67-144DE32D2CE5}"/>
                </a:ext>
              </a:extLst>
            </p:cNvPr>
            <p:cNvSpPr/>
            <p:nvPr/>
          </p:nvSpPr>
          <p:spPr>
            <a:xfrm>
              <a:off x="6250105" y="2109683"/>
              <a:ext cx="93261" cy="430272"/>
            </a:xfrm>
            <a:prstGeom prst="rect">
              <a:avLst/>
            </a:prstGeom>
            <a:pattFill prst="dkDn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F564CCC-109B-4AAD-A330-8C8E6550B1B5}"/>
                </a:ext>
              </a:extLst>
            </p:cNvPr>
            <p:cNvSpPr/>
            <p:nvPr/>
          </p:nvSpPr>
          <p:spPr>
            <a:xfrm>
              <a:off x="6250105" y="2675611"/>
              <a:ext cx="93261" cy="430272"/>
            </a:xfrm>
            <a:prstGeom prst="rect">
              <a:avLst/>
            </a:prstGeom>
            <a:pattFill prst="dkDn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5A92EF9-9450-47E0-8ABC-D7882B0539F2}"/>
                </a:ext>
              </a:extLst>
            </p:cNvPr>
            <p:cNvSpPr/>
            <p:nvPr/>
          </p:nvSpPr>
          <p:spPr>
            <a:xfrm>
              <a:off x="5336120" y="2104553"/>
              <a:ext cx="93261" cy="430272"/>
            </a:xfrm>
            <a:prstGeom prst="rect">
              <a:avLst/>
            </a:prstGeom>
            <a:pattFill prst="dkDn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7B7B3DB-5CA7-42CE-BDA3-470EF954CA12}"/>
                </a:ext>
              </a:extLst>
            </p:cNvPr>
            <p:cNvSpPr/>
            <p:nvPr/>
          </p:nvSpPr>
          <p:spPr>
            <a:xfrm>
              <a:off x="5336120" y="2670480"/>
              <a:ext cx="93261" cy="430272"/>
            </a:xfrm>
            <a:prstGeom prst="rect">
              <a:avLst/>
            </a:prstGeom>
            <a:pattFill prst="dkDn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204CA37-3FD8-4AC9-A20A-72D07AFF9334}"/>
                </a:ext>
              </a:extLst>
            </p:cNvPr>
            <p:cNvSpPr/>
            <p:nvPr/>
          </p:nvSpPr>
          <p:spPr>
            <a:xfrm>
              <a:off x="5513458" y="2104553"/>
              <a:ext cx="93261" cy="430272"/>
            </a:xfrm>
            <a:prstGeom prst="rect">
              <a:avLst/>
            </a:prstGeom>
            <a:pattFill prst="dkDn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9726FA58-E7F8-4F44-B2B3-9ACE76B0812F}"/>
                </a:ext>
              </a:extLst>
            </p:cNvPr>
            <p:cNvSpPr/>
            <p:nvPr/>
          </p:nvSpPr>
          <p:spPr>
            <a:xfrm>
              <a:off x="5513458" y="2670480"/>
              <a:ext cx="93261" cy="430272"/>
            </a:xfrm>
            <a:prstGeom prst="rect">
              <a:avLst/>
            </a:prstGeom>
            <a:pattFill prst="dkDn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265372F-BC8E-420C-8532-17AF68C7A8FA}"/>
                </a:ext>
              </a:extLst>
            </p:cNvPr>
            <p:cNvSpPr/>
            <p:nvPr/>
          </p:nvSpPr>
          <p:spPr>
            <a:xfrm>
              <a:off x="5690089" y="2104553"/>
              <a:ext cx="93261" cy="430272"/>
            </a:xfrm>
            <a:prstGeom prst="rect">
              <a:avLst/>
            </a:prstGeom>
            <a:pattFill prst="dkDn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11FE9D4-9471-4F97-955C-5A334BF2431C}"/>
                </a:ext>
              </a:extLst>
            </p:cNvPr>
            <p:cNvSpPr/>
            <p:nvPr/>
          </p:nvSpPr>
          <p:spPr>
            <a:xfrm>
              <a:off x="5690089" y="2670480"/>
              <a:ext cx="93261" cy="430272"/>
            </a:xfrm>
            <a:prstGeom prst="rect">
              <a:avLst/>
            </a:prstGeom>
            <a:pattFill prst="dkDn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59D33714-DD44-4C87-B11B-BA38FDBCDCD9}"/>
                </a:ext>
              </a:extLst>
            </p:cNvPr>
            <p:cNvSpPr/>
            <p:nvPr/>
          </p:nvSpPr>
          <p:spPr>
            <a:xfrm>
              <a:off x="4799514" y="2104553"/>
              <a:ext cx="93261" cy="430272"/>
            </a:xfrm>
            <a:prstGeom prst="rect">
              <a:avLst/>
            </a:prstGeom>
            <a:pattFill prst="dkDn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01A72FC5-8E67-4518-AFA1-867AE503C4D2}"/>
                </a:ext>
              </a:extLst>
            </p:cNvPr>
            <p:cNvSpPr/>
            <p:nvPr/>
          </p:nvSpPr>
          <p:spPr>
            <a:xfrm>
              <a:off x="4799514" y="2670480"/>
              <a:ext cx="93261" cy="430272"/>
            </a:xfrm>
            <a:prstGeom prst="rect">
              <a:avLst/>
            </a:prstGeom>
            <a:pattFill prst="dkDn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12FF7B1C-790C-4CB8-8B9A-92C63900D29C}"/>
                </a:ext>
              </a:extLst>
            </p:cNvPr>
            <p:cNvSpPr/>
            <p:nvPr/>
          </p:nvSpPr>
          <p:spPr>
            <a:xfrm>
              <a:off x="4976853" y="2104553"/>
              <a:ext cx="93261" cy="430272"/>
            </a:xfrm>
            <a:prstGeom prst="rect">
              <a:avLst/>
            </a:prstGeom>
            <a:pattFill prst="dkDn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8B3101E-C6EC-4D9B-A4C4-6325D059A9D4}"/>
                </a:ext>
              </a:extLst>
            </p:cNvPr>
            <p:cNvSpPr/>
            <p:nvPr/>
          </p:nvSpPr>
          <p:spPr>
            <a:xfrm>
              <a:off x="4976853" y="2670480"/>
              <a:ext cx="93261" cy="430272"/>
            </a:xfrm>
            <a:prstGeom prst="rect">
              <a:avLst/>
            </a:prstGeom>
            <a:pattFill prst="dkDn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024CF9F-701E-4BEB-AC68-2507331728A5}"/>
                </a:ext>
              </a:extLst>
            </p:cNvPr>
            <p:cNvSpPr/>
            <p:nvPr/>
          </p:nvSpPr>
          <p:spPr>
            <a:xfrm>
              <a:off x="5153483" y="2104553"/>
              <a:ext cx="93261" cy="430272"/>
            </a:xfrm>
            <a:prstGeom prst="rect">
              <a:avLst/>
            </a:prstGeom>
            <a:pattFill prst="dkDn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6A16CBE1-2154-4052-97F5-DFDA9E0CA289}"/>
                </a:ext>
              </a:extLst>
            </p:cNvPr>
            <p:cNvSpPr/>
            <p:nvPr/>
          </p:nvSpPr>
          <p:spPr>
            <a:xfrm>
              <a:off x="5153483" y="2670480"/>
              <a:ext cx="93261" cy="430272"/>
            </a:xfrm>
            <a:prstGeom prst="rect">
              <a:avLst/>
            </a:prstGeom>
            <a:pattFill prst="dkDn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0B08C961-248B-4174-825B-E63C09812812}"/>
                </a:ext>
              </a:extLst>
            </p:cNvPr>
            <p:cNvSpPr/>
            <p:nvPr/>
          </p:nvSpPr>
          <p:spPr>
            <a:xfrm>
              <a:off x="4258669" y="2106784"/>
              <a:ext cx="93261" cy="430272"/>
            </a:xfrm>
            <a:prstGeom prst="rect">
              <a:avLst/>
            </a:prstGeom>
            <a:pattFill prst="dkDn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320D1D5B-3E5A-444A-8A4B-E8EEAFE91EDD}"/>
                </a:ext>
              </a:extLst>
            </p:cNvPr>
            <p:cNvSpPr/>
            <p:nvPr/>
          </p:nvSpPr>
          <p:spPr>
            <a:xfrm>
              <a:off x="4258669" y="2672710"/>
              <a:ext cx="93261" cy="430272"/>
            </a:xfrm>
            <a:prstGeom prst="rect">
              <a:avLst/>
            </a:prstGeom>
            <a:pattFill prst="dkDn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E983654D-7B93-468E-B223-F7A76DD72412}"/>
                </a:ext>
              </a:extLst>
            </p:cNvPr>
            <p:cNvSpPr/>
            <p:nvPr/>
          </p:nvSpPr>
          <p:spPr>
            <a:xfrm>
              <a:off x="4436007" y="2106784"/>
              <a:ext cx="93261" cy="430272"/>
            </a:xfrm>
            <a:prstGeom prst="rect">
              <a:avLst/>
            </a:prstGeom>
            <a:pattFill prst="dkDn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2EAD179-2919-4661-8357-A8359B91CBE7}"/>
                </a:ext>
              </a:extLst>
            </p:cNvPr>
            <p:cNvSpPr/>
            <p:nvPr/>
          </p:nvSpPr>
          <p:spPr>
            <a:xfrm>
              <a:off x="4436007" y="2672710"/>
              <a:ext cx="93261" cy="430272"/>
            </a:xfrm>
            <a:prstGeom prst="rect">
              <a:avLst/>
            </a:prstGeom>
            <a:pattFill prst="dkDn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9D22135-5D7C-4339-AD95-02B80939200B}"/>
                </a:ext>
              </a:extLst>
            </p:cNvPr>
            <p:cNvSpPr/>
            <p:nvPr/>
          </p:nvSpPr>
          <p:spPr>
            <a:xfrm>
              <a:off x="4612639" y="2106784"/>
              <a:ext cx="93261" cy="430272"/>
            </a:xfrm>
            <a:prstGeom prst="rect">
              <a:avLst/>
            </a:prstGeom>
            <a:pattFill prst="dkDn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F56562D9-384C-4A69-B708-57408D0797C5}"/>
                </a:ext>
              </a:extLst>
            </p:cNvPr>
            <p:cNvSpPr/>
            <p:nvPr/>
          </p:nvSpPr>
          <p:spPr>
            <a:xfrm>
              <a:off x="4612639" y="2672710"/>
              <a:ext cx="93261" cy="430272"/>
            </a:xfrm>
            <a:prstGeom prst="rect">
              <a:avLst/>
            </a:prstGeom>
            <a:pattFill prst="dkDn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430CCC2-191B-409C-8037-38F5D0522FAD}"/>
                </a:ext>
              </a:extLst>
            </p:cNvPr>
            <p:cNvSpPr/>
            <p:nvPr/>
          </p:nvSpPr>
          <p:spPr>
            <a:xfrm>
              <a:off x="3722064" y="2106784"/>
              <a:ext cx="93261" cy="430272"/>
            </a:xfrm>
            <a:prstGeom prst="rect">
              <a:avLst/>
            </a:prstGeom>
            <a:pattFill prst="dkDn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87EE842E-6353-427C-9E3C-DD0353AD63F6}"/>
                </a:ext>
              </a:extLst>
            </p:cNvPr>
            <p:cNvSpPr/>
            <p:nvPr/>
          </p:nvSpPr>
          <p:spPr>
            <a:xfrm>
              <a:off x="3722064" y="2672710"/>
              <a:ext cx="93261" cy="430272"/>
            </a:xfrm>
            <a:prstGeom prst="rect">
              <a:avLst/>
            </a:prstGeom>
            <a:pattFill prst="dkDn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594601DB-0BDE-410E-A32F-DA8ADFE4AA92}"/>
                </a:ext>
              </a:extLst>
            </p:cNvPr>
            <p:cNvSpPr/>
            <p:nvPr/>
          </p:nvSpPr>
          <p:spPr>
            <a:xfrm>
              <a:off x="3899401" y="2106784"/>
              <a:ext cx="93261" cy="430272"/>
            </a:xfrm>
            <a:prstGeom prst="rect">
              <a:avLst/>
            </a:prstGeom>
            <a:pattFill prst="dkDn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EECB636F-5395-49D9-AC44-FC0C0240A549}"/>
                </a:ext>
              </a:extLst>
            </p:cNvPr>
            <p:cNvSpPr/>
            <p:nvPr/>
          </p:nvSpPr>
          <p:spPr>
            <a:xfrm>
              <a:off x="3899401" y="2672710"/>
              <a:ext cx="93261" cy="430272"/>
            </a:xfrm>
            <a:prstGeom prst="rect">
              <a:avLst/>
            </a:prstGeom>
            <a:pattFill prst="dkDn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D8145340-102A-4FE1-B04D-01A5CBEACBC5}"/>
                </a:ext>
              </a:extLst>
            </p:cNvPr>
            <p:cNvSpPr/>
            <p:nvPr/>
          </p:nvSpPr>
          <p:spPr>
            <a:xfrm>
              <a:off x="4076032" y="2106784"/>
              <a:ext cx="93261" cy="430272"/>
            </a:xfrm>
            <a:prstGeom prst="rect">
              <a:avLst/>
            </a:prstGeom>
            <a:pattFill prst="dkDn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02B68FDD-50CF-41AA-A050-DFBDD8271154}"/>
                </a:ext>
              </a:extLst>
            </p:cNvPr>
            <p:cNvSpPr/>
            <p:nvPr/>
          </p:nvSpPr>
          <p:spPr>
            <a:xfrm>
              <a:off x="4076032" y="2672710"/>
              <a:ext cx="93261" cy="430272"/>
            </a:xfrm>
            <a:prstGeom prst="rect">
              <a:avLst/>
            </a:prstGeom>
            <a:pattFill prst="dkDn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427DBEF0-B2AD-4435-B0AA-AB60B9EC4B28}"/>
                </a:ext>
              </a:extLst>
            </p:cNvPr>
            <p:cNvSpPr/>
            <p:nvPr/>
          </p:nvSpPr>
          <p:spPr>
            <a:xfrm>
              <a:off x="3174775" y="2094066"/>
              <a:ext cx="93261" cy="430272"/>
            </a:xfrm>
            <a:prstGeom prst="rect">
              <a:avLst/>
            </a:prstGeom>
            <a:pattFill prst="dkDn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3936A45E-F3A8-451F-9A03-FFC2F3E4BCD8}"/>
                </a:ext>
              </a:extLst>
            </p:cNvPr>
            <p:cNvSpPr/>
            <p:nvPr/>
          </p:nvSpPr>
          <p:spPr>
            <a:xfrm>
              <a:off x="3174775" y="2659992"/>
              <a:ext cx="93261" cy="430272"/>
            </a:xfrm>
            <a:prstGeom prst="rect">
              <a:avLst/>
            </a:prstGeom>
            <a:pattFill prst="dkDn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B011D127-8A9D-4AB5-BD34-7703BCB97F47}"/>
                </a:ext>
              </a:extLst>
            </p:cNvPr>
            <p:cNvSpPr/>
            <p:nvPr/>
          </p:nvSpPr>
          <p:spPr>
            <a:xfrm>
              <a:off x="3352113" y="2094066"/>
              <a:ext cx="93261" cy="430272"/>
            </a:xfrm>
            <a:prstGeom prst="rect">
              <a:avLst/>
            </a:prstGeom>
            <a:pattFill prst="dkDn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B88EEB9-099E-4477-9C09-538D4C84F7CD}"/>
                </a:ext>
              </a:extLst>
            </p:cNvPr>
            <p:cNvSpPr/>
            <p:nvPr/>
          </p:nvSpPr>
          <p:spPr>
            <a:xfrm>
              <a:off x="3352113" y="2659992"/>
              <a:ext cx="93261" cy="430272"/>
            </a:xfrm>
            <a:prstGeom prst="rect">
              <a:avLst/>
            </a:prstGeom>
            <a:pattFill prst="dkDn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AFFD68BB-0B6D-439E-AC8A-A08991C913DC}"/>
                </a:ext>
              </a:extLst>
            </p:cNvPr>
            <p:cNvSpPr/>
            <p:nvPr/>
          </p:nvSpPr>
          <p:spPr>
            <a:xfrm>
              <a:off x="3528743" y="2094066"/>
              <a:ext cx="93261" cy="430272"/>
            </a:xfrm>
            <a:prstGeom prst="rect">
              <a:avLst/>
            </a:prstGeom>
            <a:pattFill prst="dkDn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F5AFC50A-7646-418E-9867-58060EB43515}"/>
                </a:ext>
              </a:extLst>
            </p:cNvPr>
            <p:cNvSpPr/>
            <p:nvPr/>
          </p:nvSpPr>
          <p:spPr>
            <a:xfrm>
              <a:off x="3528743" y="2659992"/>
              <a:ext cx="93261" cy="430272"/>
            </a:xfrm>
            <a:prstGeom prst="rect">
              <a:avLst/>
            </a:prstGeom>
            <a:pattFill prst="dkDn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EFB96BD1-0713-413B-BBED-07E5DD2A94F7}"/>
                </a:ext>
              </a:extLst>
            </p:cNvPr>
            <p:cNvSpPr/>
            <p:nvPr/>
          </p:nvSpPr>
          <p:spPr>
            <a:xfrm>
              <a:off x="2638169" y="2094066"/>
              <a:ext cx="93261" cy="430272"/>
            </a:xfrm>
            <a:prstGeom prst="rect">
              <a:avLst/>
            </a:prstGeom>
            <a:pattFill prst="dkDn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03105EB6-2AC5-4830-9D9D-69EFDAF83067}"/>
                </a:ext>
              </a:extLst>
            </p:cNvPr>
            <p:cNvSpPr/>
            <p:nvPr/>
          </p:nvSpPr>
          <p:spPr>
            <a:xfrm>
              <a:off x="2638169" y="2659992"/>
              <a:ext cx="93261" cy="430272"/>
            </a:xfrm>
            <a:prstGeom prst="rect">
              <a:avLst/>
            </a:prstGeom>
            <a:pattFill prst="dkDn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19F1414A-9717-4E52-A42D-EC4911197243}"/>
                </a:ext>
              </a:extLst>
            </p:cNvPr>
            <p:cNvSpPr/>
            <p:nvPr/>
          </p:nvSpPr>
          <p:spPr>
            <a:xfrm>
              <a:off x="2815507" y="2094066"/>
              <a:ext cx="93261" cy="430272"/>
            </a:xfrm>
            <a:prstGeom prst="rect">
              <a:avLst/>
            </a:prstGeom>
            <a:pattFill prst="dkDn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522718D8-54FA-4B5C-A089-277C8FD45FDD}"/>
                </a:ext>
              </a:extLst>
            </p:cNvPr>
            <p:cNvSpPr/>
            <p:nvPr/>
          </p:nvSpPr>
          <p:spPr>
            <a:xfrm>
              <a:off x="2815507" y="2659992"/>
              <a:ext cx="93261" cy="430272"/>
            </a:xfrm>
            <a:prstGeom prst="rect">
              <a:avLst/>
            </a:prstGeom>
            <a:pattFill prst="dkDn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7030ED46-D19E-48DA-B6FB-736B2D1B8295}"/>
                </a:ext>
              </a:extLst>
            </p:cNvPr>
            <p:cNvSpPr/>
            <p:nvPr/>
          </p:nvSpPr>
          <p:spPr>
            <a:xfrm>
              <a:off x="2992138" y="2094066"/>
              <a:ext cx="93261" cy="430272"/>
            </a:xfrm>
            <a:prstGeom prst="rect">
              <a:avLst/>
            </a:prstGeom>
            <a:pattFill prst="dkDn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B0010614-560B-4160-A0B0-603B47A9371B}"/>
                </a:ext>
              </a:extLst>
            </p:cNvPr>
            <p:cNvSpPr/>
            <p:nvPr/>
          </p:nvSpPr>
          <p:spPr>
            <a:xfrm>
              <a:off x="2992138" y="2659992"/>
              <a:ext cx="93261" cy="430272"/>
            </a:xfrm>
            <a:prstGeom prst="rect">
              <a:avLst/>
            </a:prstGeom>
            <a:pattFill prst="dkDn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77B5ED2D-2625-4033-8C8A-A2A694C30187}"/>
                </a:ext>
              </a:extLst>
            </p:cNvPr>
            <p:cNvSpPr/>
            <p:nvPr/>
          </p:nvSpPr>
          <p:spPr>
            <a:xfrm>
              <a:off x="2085619" y="2110132"/>
              <a:ext cx="93261" cy="430272"/>
            </a:xfrm>
            <a:prstGeom prst="rect">
              <a:avLst/>
            </a:prstGeom>
            <a:pattFill prst="dkDn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D86AE2CE-FECE-4EF4-9A11-C1430885FD8F}"/>
                </a:ext>
              </a:extLst>
            </p:cNvPr>
            <p:cNvSpPr/>
            <p:nvPr/>
          </p:nvSpPr>
          <p:spPr>
            <a:xfrm>
              <a:off x="2085619" y="2676059"/>
              <a:ext cx="93261" cy="430272"/>
            </a:xfrm>
            <a:prstGeom prst="rect">
              <a:avLst/>
            </a:prstGeom>
            <a:pattFill prst="dkDn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23DBA45E-FF5E-42BE-B850-358CAB39A749}"/>
                </a:ext>
              </a:extLst>
            </p:cNvPr>
            <p:cNvSpPr/>
            <p:nvPr/>
          </p:nvSpPr>
          <p:spPr>
            <a:xfrm>
              <a:off x="2262958" y="2110132"/>
              <a:ext cx="93261" cy="430272"/>
            </a:xfrm>
            <a:prstGeom prst="rect">
              <a:avLst/>
            </a:prstGeom>
            <a:pattFill prst="dkDn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04C5AC2D-D7D3-47EF-B6E1-D28B6903D207}"/>
                </a:ext>
              </a:extLst>
            </p:cNvPr>
            <p:cNvSpPr/>
            <p:nvPr/>
          </p:nvSpPr>
          <p:spPr>
            <a:xfrm>
              <a:off x="2262958" y="2676059"/>
              <a:ext cx="93261" cy="430272"/>
            </a:xfrm>
            <a:prstGeom prst="rect">
              <a:avLst/>
            </a:prstGeom>
            <a:pattFill prst="dkDn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36370BEB-24EE-4619-83D6-3D31769D03CC}"/>
                </a:ext>
              </a:extLst>
            </p:cNvPr>
            <p:cNvSpPr/>
            <p:nvPr/>
          </p:nvSpPr>
          <p:spPr>
            <a:xfrm>
              <a:off x="2439588" y="2110132"/>
              <a:ext cx="93261" cy="430272"/>
            </a:xfrm>
            <a:prstGeom prst="rect">
              <a:avLst/>
            </a:prstGeom>
            <a:pattFill prst="dkDn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44FF1E44-02AC-44E9-94F0-F85A0BB56089}"/>
                </a:ext>
              </a:extLst>
            </p:cNvPr>
            <p:cNvSpPr/>
            <p:nvPr/>
          </p:nvSpPr>
          <p:spPr>
            <a:xfrm>
              <a:off x="2439588" y="2676059"/>
              <a:ext cx="93261" cy="430272"/>
            </a:xfrm>
            <a:prstGeom prst="rect">
              <a:avLst/>
            </a:prstGeom>
            <a:pattFill prst="dkDn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5D15C60C-D65C-4B74-9D96-A2E8A466292A}"/>
              </a:ext>
            </a:extLst>
          </p:cNvPr>
          <p:cNvSpPr txBox="1"/>
          <p:nvPr/>
        </p:nvSpPr>
        <p:spPr>
          <a:xfrm>
            <a:off x="2948459" y="2427145"/>
            <a:ext cx="838557" cy="338554"/>
          </a:xfrm>
          <a:prstGeom prst="rect">
            <a:avLst/>
          </a:prstGeom>
          <a:solidFill>
            <a:schemeClr val="bg1"/>
          </a:solidFill>
          <a:ln>
            <a:solidFill>
              <a:schemeClr val="tx1"/>
            </a:solidFill>
          </a:ln>
        </p:spPr>
        <p:txBody>
          <a:bodyPr wrap="square" rtlCol="0">
            <a:spAutoFit/>
          </a:bodyPr>
          <a:lstStyle/>
          <a:p>
            <a:pPr algn="ctr"/>
            <a:r>
              <a:rPr lang="en-US" sz="1600" dirty="0"/>
              <a:t>Racking</a:t>
            </a:r>
            <a:endParaRPr lang="en-US" dirty="0"/>
          </a:p>
        </p:txBody>
      </p:sp>
      <p:sp>
        <p:nvSpPr>
          <p:cNvPr id="69" name="TextBox 68">
            <a:extLst>
              <a:ext uri="{FF2B5EF4-FFF2-40B4-BE49-F238E27FC236}">
                <a16:creationId xmlns:a16="http://schemas.microsoft.com/office/drawing/2014/main" id="{D7394DEF-3DA4-4E0A-A14D-DCB2BF5CE0CA}"/>
              </a:ext>
            </a:extLst>
          </p:cNvPr>
          <p:cNvSpPr txBox="1"/>
          <p:nvPr/>
        </p:nvSpPr>
        <p:spPr>
          <a:xfrm>
            <a:off x="311840" y="2279260"/>
            <a:ext cx="984736" cy="738664"/>
          </a:xfrm>
          <a:prstGeom prst="rect">
            <a:avLst/>
          </a:prstGeom>
          <a:solidFill>
            <a:schemeClr val="bg1"/>
          </a:solidFill>
          <a:ln>
            <a:solidFill>
              <a:schemeClr val="tx1"/>
            </a:solidFill>
          </a:ln>
        </p:spPr>
        <p:txBody>
          <a:bodyPr wrap="square" rtlCol="0">
            <a:spAutoFit/>
          </a:bodyPr>
          <a:lstStyle/>
          <a:p>
            <a:pPr algn="ctr"/>
            <a:r>
              <a:rPr lang="en-US" sz="1050" dirty="0"/>
              <a:t>Heat load concentrated near dock doors</a:t>
            </a:r>
          </a:p>
        </p:txBody>
      </p:sp>
      <p:cxnSp>
        <p:nvCxnSpPr>
          <p:cNvPr id="17" name="Straight Arrow Connector 16">
            <a:extLst>
              <a:ext uri="{FF2B5EF4-FFF2-40B4-BE49-F238E27FC236}">
                <a16:creationId xmlns:a16="http://schemas.microsoft.com/office/drawing/2014/main" id="{69FD419A-3D3A-4F54-8BD6-827D7E3F252A}"/>
              </a:ext>
            </a:extLst>
          </p:cNvPr>
          <p:cNvCxnSpPr/>
          <p:nvPr/>
        </p:nvCxnSpPr>
        <p:spPr>
          <a:xfrm flipV="1">
            <a:off x="1285652" y="2199765"/>
            <a:ext cx="175894" cy="862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7046CD08-D8A5-4F20-9197-8AA479ACC8AE}"/>
              </a:ext>
            </a:extLst>
          </p:cNvPr>
          <p:cNvCxnSpPr>
            <a:endCxn id="7" idx="1"/>
          </p:cNvCxnSpPr>
          <p:nvPr/>
        </p:nvCxnSpPr>
        <p:spPr>
          <a:xfrm>
            <a:off x="1291729" y="2993558"/>
            <a:ext cx="187603" cy="14094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2634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7D02B-2536-42DA-9EBE-4CCC093F93B7}"/>
              </a:ext>
            </a:extLst>
          </p:cNvPr>
          <p:cNvSpPr>
            <a:spLocks noGrp="1"/>
          </p:cNvSpPr>
          <p:nvPr>
            <p:ph type="title"/>
          </p:nvPr>
        </p:nvSpPr>
        <p:spPr/>
        <p:txBody>
          <a:bodyPr/>
          <a:lstStyle/>
          <a:p>
            <a:r>
              <a:rPr lang="en-US" dirty="0"/>
              <a:t>Typical Layouts</a:t>
            </a:r>
          </a:p>
        </p:txBody>
      </p:sp>
      <p:pic>
        <p:nvPicPr>
          <p:cNvPr id="5" name="Picture 4">
            <a:extLst>
              <a:ext uri="{FF2B5EF4-FFF2-40B4-BE49-F238E27FC236}">
                <a16:creationId xmlns:a16="http://schemas.microsoft.com/office/drawing/2014/main" id="{BA11C718-6FB6-43B5-BAEC-3650B72768B1}"/>
              </a:ext>
            </a:extLst>
          </p:cNvPr>
          <p:cNvPicPr>
            <a:picLocks noChangeAspect="1"/>
          </p:cNvPicPr>
          <p:nvPr/>
        </p:nvPicPr>
        <p:blipFill>
          <a:blip r:embed="rId3"/>
          <a:stretch>
            <a:fillRect/>
          </a:stretch>
        </p:blipFill>
        <p:spPr>
          <a:xfrm>
            <a:off x="0" y="1047750"/>
            <a:ext cx="6858000" cy="2873753"/>
          </a:xfrm>
          <a:prstGeom prst="rect">
            <a:avLst/>
          </a:prstGeom>
        </p:spPr>
      </p:pic>
      <p:sp>
        <p:nvSpPr>
          <p:cNvPr id="15" name="Oval 14">
            <a:extLst>
              <a:ext uri="{FF2B5EF4-FFF2-40B4-BE49-F238E27FC236}">
                <a16:creationId xmlns:a16="http://schemas.microsoft.com/office/drawing/2014/main" id="{A2A1CB06-5682-4439-9B18-880181B09311}"/>
              </a:ext>
            </a:extLst>
          </p:cNvPr>
          <p:cNvSpPr/>
          <p:nvPr/>
        </p:nvSpPr>
        <p:spPr>
          <a:xfrm>
            <a:off x="1219200" y="1581150"/>
            <a:ext cx="3048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D3587A6-D678-420D-A8DF-9EEFAD0B929A}"/>
              </a:ext>
            </a:extLst>
          </p:cNvPr>
          <p:cNvSpPr/>
          <p:nvPr/>
        </p:nvSpPr>
        <p:spPr>
          <a:xfrm>
            <a:off x="3026664" y="1581150"/>
            <a:ext cx="3048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AF888A1-F8ED-4034-A932-E63DDC01A82F}"/>
              </a:ext>
            </a:extLst>
          </p:cNvPr>
          <p:cNvSpPr/>
          <p:nvPr/>
        </p:nvSpPr>
        <p:spPr>
          <a:xfrm>
            <a:off x="4956187" y="1581150"/>
            <a:ext cx="3048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6FCD72B-6967-4A8E-AD05-F214EBA94BB0}"/>
              </a:ext>
            </a:extLst>
          </p:cNvPr>
          <p:cNvSpPr/>
          <p:nvPr/>
        </p:nvSpPr>
        <p:spPr>
          <a:xfrm>
            <a:off x="4956187" y="3200400"/>
            <a:ext cx="3048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45BC142-71E7-4BC6-A3C8-65781422F751}"/>
              </a:ext>
            </a:extLst>
          </p:cNvPr>
          <p:cNvSpPr/>
          <p:nvPr/>
        </p:nvSpPr>
        <p:spPr>
          <a:xfrm>
            <a:off x="3026664" y="3200400"/>
            <a:ext cx="3048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E6C958C2-38B7-4CD7-A7FD-7BE23D5C1F81}"/>
              </a:ext>
            </a:extLst>
          </p:cNvPr>
          <p:cNvSpPr/>
          <p:nvPr/>
        </p:nvSpPr>
        <p:spPr>
          <a:xfrm>
            <a:off x="1219200" y="3200400"/>
            <a:ext cx="3048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5455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0F278-62D8-4819-A38F-E1DBDCB7BD82}"/>
              </a:ext>
            </a:extLst>
          </p:cNvPr>
          <p:cNvSpPr>
            <a:spLocks noGrp="1"/>
          </p:cNvSpPr>
          <p:nvPr>
            <p:ph type="title"/>
          </p:nvPr>
        </p:nvSpPr>
        <p:spPr/>
        <p:txBody>
          <a:bodyPr/>
          <a:lstStyle/>
          <a:p>
            <a:r>
              <a:rPr lang="en-US" dirty="0"/>
              <a:t>Typical Layouts</a:t>
            </a:r>
          </a:p>
        </p:txBody>
      </p:sp>
      <p:pic>
        <p:nvPicPr>
          <p:cNvPr id="4" name="Picture 1">
            <a:extLst>
              <a:ext uri="{FF2B5EF4-FFF2-40B4-BE49-F238E27FC236}">
                <a16:creationId xmlns:a16="http://schemas.microsoft.com/office/drawing/2014/main" id="{F66E2444-5340-45AF-9355-82302B08EE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1150"/>
            <a:ext cx="6858000" cy="170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6561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Warehouse Design Summary</a:t>
            </a:r>
          </a:p>
        </p:txBody>
      </p:sp>
      <p:sp>
        <p:nvSpPr>
          <p:cNvPr id="3" name="Text Placeholder 2"/>
          <p:cNvSpPr>
            <a:spLocks noGrp="1"/>
          </p:cNvSpPr>
          <p:nvPr>
            <p:ph type="body" sz="quarter" idx="11"/>
          </p:nvPr>
        </p:nvSpPr>
        <p:spPr>
          <a:xfrm>
            <a:off x="400050" y="857250"/>
            <a:ext cx="4476750" cy="3429000"/>
          </a:xfrm>
        </p:spPr>
        <p:txBody>
          <a:bodyPr/>
          <a:lstStyle/>
          <a:p>
            <a:r>
              <a:rPr lang="en-US" sz="1600" dirty="0">
                <a:latin typeface="Arial" panose="020B0604020202020204" pitchFamily="34" charset="0"/>
                <a:cs typeface="Arial" panose="020B0604020202020204" pitchFamily="34" charset="0"/>
              </a:rPr>
              <a:t>Accurate heat loads are critical to providing the most cost effective system</a:t>
            </a:r>
          </a:p>
          <a:p>
            <a:pPr lvl="1"/>
            <a:r>
              <a:rPr lang="en-US" sz="1200" dirty="0">
                <a:latin typeface="Arial" panose="020B0604020202020204" pitchFamily="34" charset="0"/>
                <a:cs typeface="Arial" panose="020B0604020202020204" pitchFamily="34" charset="0"/>
              </a:rPr>
              <a:t>Calculation is only as accurate as the information provided</a:t>
            </a:r>
          </a:p>
          <a:p>
            <a:r>
              <a:rPr lang="en-US" sz="1600" dirty="0">
                <a:latin typeface="Arial" panose="020B0604020202020204" pitchFamily="34" charset="0"/>
                <a:cs typeface="Arial" panose="020B0604020202020204" pitchFamily="34" charset="0"/>
              </a:rPr>
              <a:t>Usable heat &gt; skin load</a:t>
            </a:r>
          </a:p>
          <a:p>
            <a:r>
              <a:rPr lang="en-US" sz="1600" dirty="0">
                <a:latin typeface="Arial" panose="020B0604020202020204" pitchFamily="34" charset="0"/>
                <a:cs typeface="Arial" panose="020B0604020202020204" pitchFamily="34" charset="0"/>
              </a:rPr>
              <a:t>Total heat output &gt; total load</a:t>
            </a:r>
          </a:p>
          <a:p>
            <a:r>
              <a:rPr lang="en-US" sz="1600" dirty="0">
                <a:latin typeface="Arial" panose="020B0604020202020204" pitchFamily="34" charset="0"/>
                <a:cs typeface="Arial" panose="020B0604020202020204" pitchFamily="34" charset="0"/>
              </a:rPr>
              <a:t>Direct air to the floor in open areas of the building</a:t>
            </a:r>
          </a:p>
          <a:p>
            <a:pPr lvl="1"/>
            <a:r>
              <a:rPr lang="en-US" sz="1400" dirty="0">
                <a:latin typeface="Arial" panose="020B0604020202020204" pitchFamily="34" charset="0"/>
                <a:cs typeface="Arial" panose="020B0604020202020204" pitchFamily="34" charset="0"/>
              </a:rPr>
              <a:t>Generally placed in the speed bays of a warehouse</a:t>
            </a:r>
          </a:p>
          <a:p>
            <a:r>
              <a:rPr lang="en-US" sz="1600" dirty="0">
                <a:latin typeface="Arial" panose="020B0604020202020204" pitchFamily="34" charset="0"/>
                <a:cs typeface="Arial" panose="020B0604020202020204" pitchFamily="34" charset="0"/>
              </a:rPr>
              <a:t>~100,000 ft</a:t>
            </a:r>
            <a:r>
              <a:rPr lang="en-US" sz="1600" baseline="30000" dirty="0">
                <a:latin typeface="Arial" panose="020B0604020202020204" pitchFamily="34" charset="0"/>
                <a:cs typeface="Arial" panose="020B0604020202020204" pitchFamily="34" charset="0"/>
              </a:rPr>
              <a:t>2</a:t>
            </a:r>
            <a:r>
              <a:rPr lang="en-US" sz="1600" dirty="0">
                <a:latin typeface="Arial" panose="020B0604020202020204" pitchFamily="34" charset="0"/>
                <a:cs typeface="Arial" panose="020B0604020202020204" pitchFamily="34" charset="0"/>
              </a:rPr>
              <a:t>/unit is a good rule of thumb</a:t>
            </a:r>
          </a:p>
          <a:p>
            <a:pPr lvl="1"/>
            <a:r>
              <a:rPr lang="en-US" sz="1200" dirty="0">
                <a:latin typeface="Arial" panose="020B0604020202020204" pitchFamily="34" charset="0"/>
                <a:cs typeface="Arial" panose="020B0604020202020204" pitchFamily="34" charset="0"/>
              </a:rPr>
              <a:t>Reduce this for smaller buildings &lt;300,000 ft</a:t>
            </a:r>
            <a:r>
              <a:rPr lang="en-US" sz="1200" baseline="30000" dirty="0">
                <a:latin typeface="Arial" panose="020B0604020202020204" pitchFamily="34" charset="0"/>
                <a:cs typeface="Arial" panose="020B0604020202020204" pitchFamily="34" charset="0"/>
              </a:rPr>
              <a:t>2</a:t>
            </a:r>
            <a:endParaRPr lang="en-US" sz="1200" dirty="0">
              <a:latin typeface="Arial" panose="020B0604020202020204" pitchFamily="34" charset="0"/>
              <a:cs typeface="Arial" panose="020B0604020202020204" pitchFamily="34" charset="0"/>
            </a:endParaRPr>
          </a:p>
          <a:p>
            <a:pPr lvl="1"/>
            <a:r>
              <a:rPr lang="en-US" sz="1200" dirty="0">
                <a:latin typeface="Arial" panose="020B0604020202020204" pitchFamily="34" charset="0"/>
                <a:cs typeface="Arial" panose="020B0604020202020204" pitchFamily="34" charset="0"/>
              </a:rPr>
              <a:t>Can Increase this for large buildings &gt;600,000 ft</a:t>
            </a:r>
            <a:r>
              <a:rPr lang="en-US" sz="1200" baseline="30000" dirty="0">
                <a:latin typeface="Arial" panose="020B0604020202020204" pitchFamily="34" charset="0"/>
                <a:cs typeface="Arial" panose="020B0604020202020204" pitchFamily="34" charset="0"/>
              </a:rPr>
              <a:t>2</a:t>
            </a:r>
          </a:p>
          <a:p>
            <a:pPr lvl="1"/>
            <a:r>
              <a:rPr lang="en-US" sz="1200" dirty="0">
                <a:latin typeface="Arial" panose="020B0604020202020204" pitchFamily="34" charset="0"/>
                <a:cs typeface="Arial" panose="020B0604020202020204" pitchFamily="34" charset="0"/>
              </a:rPr>
              <a:t>CAPS will provide a recommendation for min QTY</a:t>
            </a:r>
          </a:p>
          <a:p>
            <a:pPr marL="342900" lvl="1" indent="0">
              <a:buNone/>
            </a:pPr>
            <a:endParaRPr lang="en-US" sz="1600" dirty="0">
              <a:latin typeface="Arial" panose="020B060402020202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E1988401-1AFB-40F4-852F-3E588DA038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733550"/>
            <a:ext cx="2076864" cy="1287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154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0CFA5-4EB6-44E7-A4C8-5836CC1AB0F6}"/>
              </a:ext>
            </a:extLst>
          </p:cNvPr>
          <p:cNvSpPr>
            <a:spLocks noGrp="1"/>
          </p:cNvSpPr>
          <p:nvPr>
            <p:ph type="title"/>
          </p:nvPr>
        </p:nvSpPr>
        <p:spPr/>
        <p:txBody>
          <a:bodyPr/>
          <a:lstStyle/>
          <a:p>
            <a:r>
              <a:rPr lang="en-US" dirty="0"/>
              <a:t>Questions?</a:t>
            </a:r>
          </a:p>
        </p:txBody>
      </p:sp>
      <p:sp>
        <p:nvSpPr>
          <p:cNvPr id="3" name="Text Placeholder 2">
            <a:extLst>
              <a:ext uri="{FF2B5EF4-FFF2-40B4-BE49-F238E27FC236}">
                <a16:creationId xmlns:a16="http://schemas.microsoft.com/office/drawing/2014/main" id="{775CF0FA-E7A7-41CC-A363-607C0152FE8C}"/>
              </a:ext>
            </a:extLst>
          </p:cNvPr>
          <p:cNvSpPr>
            <a:spLocks noGrp="1"/>
          </p:cNvSpPr>
          <p:nvPr>
            <p:ph type="body" sz="quarter" idx="11"/>
          </p:nvPr>
        </p:nvSpPr>
        <p:spPr>
          <a:xfrm>
            <a:off x="342900" y="1428750"/>
            <a:ext cx="6172200" cy="1295400"/>
          </a:xfrm>
        </p:spPr>
        <p:txBody>
          <a:bodyPr/>
          <a:lstStyle/>
          <a:p>
            <a:pPr marL="0" indent="0" algn="ctr">
              <a:buNone/>
            </a:pPr>
            <a:r>
              <a:rPr lang="en-US" dirty="0"/>
              <a:t>Contact TAP Customer Support</a:t>
            </a:r>
          </a:p>
          <a:p>
            <a:pPr marL="0" indent="0" algn="ctr">
              <a:buNone/>
            </a:pPr>
            <a:r>
              <a:rPr lang="en-US" dirty="0">
                <a:hlinkClick r:id="rId2"/>
              </a:rPr>
              <a:t>TAP@greenheck.com</a:t>
            </a:r>
            <a:endParaRPr lang="en-US" dirty="0"/>
          </a:p>
          <a:p>
            <a:pPr marL="0" indent="0" algn="ctr">
              <a:buNone/>
            </a:pPr>
            <a:r>
              <a:rPr lang="en-US" dirty="0"/>
              <a:t>1-800-240-0870</a:t>
            </a:r>
          </a:p>
        </p:txBody>
      </p:sp>
    </p:spTree>
    <p:extLst>
      <p:ext uri="{BB962C8B-B14F-4D97-AF65-F5344CB8AC3E}">
        <p14:creationId xmlns:p14="http://schemas.microsoft.com/office/powerpoint/2010/main" val="219234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AE25A-8834-429C-A44A-6718121C75EC}"/>
              </a:ext>
            </a:extLst>
          </p:cNvPr>
          <p:cNvSpPr>
            <a:spLocks noGrp="1"/>
          </p:cNvSpPr>
          <p:nvPr>
            <p:ph type="title"/>
          </p:nvPr>
        </p:nvSpPr>
        <p:spPr/>
        <p:txBody>
          <a:bodyPr/>
          <a:lstStyle/>
          <a:p>
            <a:r>
              <a:rPr lang="en-US" dirty="0"/>
              <a:t>What is “Greenheat”?</a:t>
            </a:r>
          </a:p>
        </p:txBody>
      </p:sp>
      <p:sp>
        <p:nvSpPr>
          <p:cNvPr id="3" name="Text Placeholder 2">
            <a:extLst>
              <a:ext uri="{FF2B5EF4-FFF2-40B4-BE49-F238E27FC236}">
                <a16:creationId xmlns:a16="http://schemas.microsoft.com/office/drawing/2014/main" id="{3D922148-7107-45D5-8696-16B2E5F72D66}"/>
              </a:ext>
            </a:extLst>
          </p:cNvPr>
          <p:cNvSpPr>
            <a:spLocks noGrp="1"/>
          </p:cNvSpPr>
          <p:nvPr>
            <p:ph type="body" sz="quarter" idx="11"/>
          </p:nvPr>
        </p:nvSpPr>
        <p:spPr>
          <a:xfrm>
            <a:off x="342900" y="819150"/>
            <a:ext cx="3390900" cy="3276600"/>
          </a:xfrm>
        </p:spPr>
        <p:txBody>
          <a:bodyPr/>
          <a:lstStyle/>
          <a:p>
            <a:r>
              <a:rPr lang="en-US" sz="1600" dirty="0"/>
              <a:t>Model DGX make-up air units optimized for space heating</a:t>
            </a:r>
          </a:p>
          <a:p>
            <a:pPr lvl="1"/>
            <a:r>
              <a:rPr lang="en-US" sz="1200" dirty="0"/>
              <a:t>Direct gas fired heating (92% efficient)</a:t>
            </a:r>
          </a:p>
          <a:p>
            <a:pPr lvl="1"/>
            <a:r>
              <a:rPr lang="en-US" sz="1200" dirty="0"/>
              <a:t>100% outside air</a:t>
            </a:r>
          </a:p>
          <a:p>
            <a:pPr lvl="1"/>
            <a:r>
              <a:rPr lang="en-US" sz="1200" dirty="0"/>
              <a:t>140F max temp rise and leaving air temp</a:t>
            </a:r>
          </a:p>
          <a:p>
            <a:pPr lvl="1"/>
            <a:r>
              <a:rPr lang="en-US" sz="1200" dirty="0"/>
              <a:t>Fixed sizes that optimize cost per BTU</a:t>
            </a:r>
          </a:p>
          <a:p>
            <a:endParaRPr lang="en-US" sz="800" dirty="0"/>
          </a:p>
          <a:p>
            <a:r>
              <a:rPr lang="en-US" sz="1600" dirty="0"/>
              <a:t>How do they work?</a:t>
            </a:r>
          </a:p>
          <a:p>
            <a:pPr lvl="1"/>
            <a:r>
              <a:rPr lang="en-US" sz="1200" dirty="0"/>
              <a:t>Generally cycle on demand like a unit heater or home furnace</a:t>
            </a:r>
          </a:p>
          <a:p>
            <a:pPr lvl="1"/>
            <a:r>
              <a:rPr lang="en-US" sz="1200" dirty="0"/>
              <a:t>Outside air pressurizes the building to offset cold air infiltration</a:t>
            </a:r>
          </a:p>
          <a:p>
            <a:pPr lvl="1"/>
            <a:r>
              <a:rPr lang="en-US" sz="1200" dirty="0"/>
              <a:t>High temperature heats the building</a:t>
            </a:r>
          </a:p>
          <a:p>
            <a:pPr lvl="1"/>
            <a:endParaRPr lang="en-US" sz="1500" dirty="0"/>
          </a:p>
          <a:p>
            <a:endParaRPr lang="en-US" dirty="0"/>
          </a:p>
        </p:txBody>
      </p:sp>
      <p:pic>
        <p:nvPicPr>
          <p:cNvPr id="5" name="Picture 4">
            <a:extLst>
              <a:ext uri="{FF2B5EF4-FFF2-40B4-BE49-F238E27FC236}">
                <a16:creationId xmlns:a16="http://schemas.microsoft.com/office/drawing/2014/main" id="{35C81423-9233-4F31-9212-46050B57FAB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0859" r="22283"/>
          <a:stretch/>
        </p:blipFill>
        <p:spPr>
          <a:xfrm>
            <a:off x="3962400" y="1200150"/>
            <a:ext cx="2667001" cy="2355138"/>
          </a:xfrm>
          <a:prstGeom prst="rect">
            <a:avLst/>
          </a:prstGeom>
        </p:spPr>
      </p:pic>
    </p:spTree>
    <p:extLst>
      <p:ext uri="{BB962C8B-B14F-4D97-AF65-F5344CB8AC3E}">
        <p14:creationId xmlns:p14="http://schemas.microsoft.com/office/powerpoint/2010/main" val="140352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 name="Picture 2" descr="https://encrypted-tbn1.gstatic.com/images?q=tbn:ANd9GcQUf2o1pew1aSq_pL3N1uLnXD9DJghxFNXfBZwvEOd7r12fP8eFMpoh22fi"/>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9020" l="0" r="100000">
                        <a14:foregroundMark x1="55392" y1="43137" x2="55392" y2="43137"/>
                      </a14:backgroundRemoval>
                    </a14:imgEffect>
                  </a14:imgLayer>
                </a14:imgProps>
              </a:ext>
              <a:ext uri="{28A0092B-C50C-407E-A947-70E740481C1C}">
                <a14:useLocalDpi xmlns:a14="http://schemas.microsoft.com/office/drawing/2010/main" val="0"/>
              </a:ext>
            </a:extLst>
          </a:blip>
          <a:srcRect/>
          <a:stretch>
            <a:fillRect/>
          </a:stretch>
        </p:blipFill>
        <p:spPr bwMode="auto">
          <a:xfrm rot="5400000">
            <a:off x="2180570" y="1378486"/>
            <a:ext cx="562452" cy="5624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Space Heating Design</a:t>
            </a:r>
          </a:p>
        </p:txBody>
      </p:sp>
      <p:cxnSp>
        <p:nvCxnSpPr>
          <p:cNvPr id="17" name="Straight Connector 16"/>
          <p:cNvCxnSpPr/>
          <p:nvPr/>
        </p:nvCxnSpPr>
        <p:spPr>
          <a:xfrm rot="1800000">
            <a:off x="141374" y="3141087"/>
            <a:ext cx="12573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314451" y="2883912"/>
            <a:ext cx="0" cy="5715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225596" y="2255262"/>
            <a:ext cx="0" cy="5715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9000000" flipV="1">
            <a:off x="1188115" y="2983926"/>
            <a:ext cx="18859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9000000" flipV="1">
            <a:off x="99261" y="2355275"/>
            <a:ext cx="188595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9000000" flipV="1">
            <a:off x="1188115" y="2412425"/>
            <a:ext cx="18859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9000000" flipV="1">
            <a:off x="99262" y="1783776"/>
            <a:ext cx="1885950"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2947730" y="1940938"/>
            <a:ext cx="0" cy="5715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1855777" y="1312288"/>
            <a:ext cx="0" cy="5715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800000">
            <a:off x="1771554" y="2198112"/>
            <a:ext cx="12573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225597" y="2226688"/>
            <a:ext cx="538085" cy="285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770024" y="2226689"/>
            <a:ext cx="544426" cy="6572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1855777" y="1283713"/>
            <a:ext cx="538085" cy="285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400204" y="1283714"/>
            <a:ext cx="544426" cy="6572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25596" y="2240976"/>
            <a:ext cx="1088853" cy="6429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855777" y="1312288"/>
            <a:ext cx="1088853" cy="62865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1670112" y="2983925"/>
            <a:ext cx="0" cy="2605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9000000" flipV="1">
            <a:off x="1660925" y="2956459"/>
            <a:ext cx="1371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1784551" y="2922170"/>
            <a:ext cx="0" cy="2605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1891129" y="2866712"/>
            <a:ext cx="0" cy="2605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9000000" flipV="1">
            <a:off x="1881941" y="2839246"/>
            <a:ext cx="1371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2005568" y="2804957"/>
            <a:ext cx="0" cy="2605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2123755" y="2736460"/>
            <a:ext cx="0" cy="2605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9000000" flipV="1">
            <a:off x="2114567" y="2708994"/>
            <a:ext cx="1371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2238194" y="2674704"/>
            <a:ext cx="0" cy="2605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2343011" y="2602769"/>
            <a:ext cx="0" cy="2605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9000000" flipV="1">
            <a:off x="2333824" y="2575302"/>
            <a:ext cx="1371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2457450" y="2541013"/>
            <a:ext cx="0" cy="2605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2557978" y="2486804"/>
            <a:ext cx="0" cy="2605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9000000" flipV="1">
            <a:off x="2548790" y="2459337"/>
            <a:ext cx="1371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V="1">
            <a:off x="2672417" y="2425048"/>
            <a:ext cx="0" cy="2605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descr="https://encrypted-tbn1.gstatic.com/images?q=tbn:ANd9GcQUf2o1pew1aSq_pL3N1uLnXD9DJghxFNXfBZwvEOd7r12fP8eFMpoh22fi"/>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9020" l="0" r="100000">
                        <a14:foregroundMark x1="55392" y1="43137" x2="55392" y2="43137"/>
                      </a14:backgroundRemoval>
                    </a14:imgEffect>
                  </a14:imgLayer>
                </a14:imgProps>
              </a:ext>
              <a:ext uri="{28A0092B-C50C-407E-A947-70E740481C1C}">
                <a14:useLocalDpi xmlns:a14="http://schemas.microsoft.com/office/drawing/2010/main" val="0"/>
              </a:ext>
            </a:extLst>
          </a:blip>
          <a:srcRect/>
          <a:stretch>
            <a:fillRect/>
          </a:stretch>
        </p:blipFill>
        <p:spPr bwMode="auto">
          <a:xfrm rot="5400000">
            <a:off x="494639" y="2863273"/>
            <a:ext cx="404072" cy="404072"/>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2" descr="https://encrypted-tbn1.gstatic.com/images?q=tbn:ANd9GcQUf2o1pew1aSq_pL3N1uLnXD9DJghxFNXfBZwvEOd7r12fP8eFMpoh22fi"/>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9020" l="0" r="100000">
                        <a14:foregroundMark x1="55392" y1="43137" x2="55392" y2="43137"/>
                      </a14:backgroundRemoval>
                    </a14:imgEffect>
                  </a14:imgLayer>
                </a14:imgProps>
              </a:ext>
              <a:ext uri="{28A0092B-C50C-407E-A947-70E740481C1C}">
                <a14:useLocalDpi xmlns:a14="http://schemas.microsoft.com/office/drawing/2010/main" val="0"/>
              </a:ext>
            </a:extLst>
          </a:blip>
          <a:srcRect/>
          <a:stretch>
            <a:fillRect/>
          </a:stretch>
        </p:blipFill>
        <p:spPr bwMode="auto">
          <a:xfrm rot="11641571">
            <a:off x="867436" y="1632530"/>
            <a:ext cx="404072" cy="404072"/>
          </a:xfrm>
          <a:prstGeom prst="rect">
            <a:avLst/>
          </a:prstGeom>
          <a:noFill/>
          <a:extLst>
            <a:ext uri="{909E8E84-426E-40DD-AFC4-6F175D3DCCD1}">
              <a14:hiddenFill xmlns:a14="http://schemas.microsoft.com/office/drawing/2010/main">
                <a:solidFill>
                  <a:srgbClr val="FFFFFF"/>
                </a:solidFill>
              </a14:hiddenFill>
            </a:ext>
          </a:extLst>
        </p:spPr>
      </p:pic>
      <p:cxnSp>
        <p:nvCxnSpPr>
          <p:cNvPr id="58" name="Straight Connector 57"/>
          <p:cNvCxnSpPr/>
          <p:nvPr/>
        </p:nvCxnSpPr>
        <p:spPr>
          <a:xfrm flipV="1">
            <a:off x="763681" y="1283713"/>
            <a:ext cx="1636523" cy="9429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284248" y="971550"/>
            <a:ext cx="1163549" cy="954107"/>
          </a:xfrm>
          <a:prstGeom prst="rect">
            <a:avLst/>
          </a:prstGeom>
          <a:noFill/>
        </p:spPr>
        <p:txBody>
          <a:bodyPr wrap="square" rtlCol="0">
            <a:spAutoFit/>
          </a:bodyPr>
          <a:lstStyle/>
          <a:p>
            <a:r>
              <a:rPr lang="en-US" sz="1400" dirty="0">
                <a:solidFill>
                  <a:prstClr val="black"/>
                </a:solidFill>
              </a:rPr>
              <a:t>Roof Conduction Losses</a:t>
            </a:r>
          </a:p>
          <a:p>
            <a:endParaRPr lang="en-US" sz="1400" dirty="0">
              <a:solidFill>
                <a:prstClr val="black"/>
              </a:solidFill>
            </a:endParaRPr>
          </a:p>
        </p:txBody>
      </p:sp>
      <p:sp>
        <p:nvSpPr>
          <p:cNvPr id="98" name="TextBox 97"/>
          <p:cNvSpPr txBox="1"/>
          <p:nvPr/>
        </p:nvSpPr>
        <p:spPr>
          <a:xfrm>
            <a:off x="73618" y="3235561"/>
            <a:ext cx="1182181" cy="954107"/>
          </a:xfrm>
          <a:prstGeom prst="rect">
            <a:avLst/>
          </a:prstGeom>
          <a:noFill/>
        </p:spPr>
        <p:txBody>
          <a:bodyPr wrap="square" rtlCol="0">
            <a:spAutoFit/>
          </a:bodyPr>
          <a:lstStyle/>
          <a:p>
            <a:r>
              <a:rPr lang="en-US" sz="1400" dirty="0">
                <a:solidFill>
                  <a:prstClr val="black"/>
                </a:solidFill>
              </a:rPr>
              <a:t>Wall &amp; Door Conduction Losses</a:t>
            </a:r>
          </a:p>
          <a:p>
            <a:endParaRPr lang="en-US" sz="1400" dirty="0">
              <a:solidFill>
                <a:prstClr val="black"/>
              </a:solidFill>
            </a:endParaRPr>
          </a:p>
        </p:txBody>
      </p:sp>
      <p:sp>
        <p:nvSpPr>
          <p:cNvPr id="99" name="AutoShape 6" descr="data:image/jpeg;base64,/9j/4AAQSkZJRgABAQAAAQABAAD/2wCEAAkGBg8GDxAQBxEWDxAQFg8SFA4QFBQRFRASFBAVFBQVFxIZHCYeGBkjGRIUHy8iIycpOCwuFR4xNTAqNSYrLCkBCQoKDgwOGg8PGi4kHyQsLCkqLi8qLCw0KiwpLCwpLCwsLCwpLCwtKSksNSwsLCw1LC0sLCwsKSkpLCksKSwsKf/AABEIAOEA4QMBIgACEQEDEQH/xAAcAAEAAgIDAQAAAAAAAAAAAAAAAQYCBwQFCAP/xAA+EAEAAgEDAQcBBAYGCwAAAAAAAQIDBAURBgcSITFBUWFxEyKBkTIzQlJzsiRTkqHB8RQjNUNiY4Kz0eHw/8QAGQEBAAMBAQAAAAAAAAAAAAAAAAIDBAUB/8QAIhEBAAICAwABBQEAAAAAAAAAAAECAxEEITFBEhMUMlEi/9oADAMBAAIRAxEAPwDeIAAAAAAAAAAAAAAAAAAAAAAAAAAAAAAAAAAAAAAAAAAAAAAAAAAAAAAAAAAAAAAAAAAAAAAAAAAAAAAAAAAAAAAAAAAAAAAAAAAAAAAAAAAAAI5BIjlIAAAAAAAAAAAAAAAAAAAAAAAAAADGWSJBqPZO1TLtWbJh3iJzYYyZIjJH6zHEWn+1Efm2hte7Yd4xxl0F4yUn9qvp8THnE/DzjuX6/N/Ey/zy++y79qen8n2m3ZJpPhzXzrePa1fX6+brZOJW8br1LPXJMevSaVK6S7S9Pv8Axj1nGn1E+HdtP3Mk/wDDb/CVzieXMvS1J1aF8TE+MgEHoAAAAAAOh623rL0/ocuo0fd79JxxHfjmPvZK1nw+kqHt3bRmpMRuWnrev72K01n8p5iV1MF71+qqE3iJ1LbPKXR9P9X6PqSP6Bk+/Hniv929f+n1j5h3fKqazWdSn6kB4Ajl0PUHWej6bjjXZOcnnGGn3rz+HpH1e1rNp1EPJnTv0ctSbh20ZskzG26etK+k5bTe35RxDgY+2LcKzzemG0fu9ya/395qjiZZQ+5Vusa22btlw6iYru+KcP8AzMc9+v4x5x/e2BoNwxbnSMmivXJSfK1J5j/0ovivj/aEotE+OSArSARzx5glEqd1H2n6PYpnHhmdTljwmuOY7tZ+b+X4QpOr7Y9fln+jY8WKPaa2yeHzMzDRTjZLxvSE3iFM3L9fm/iZf55cZnmyznta1/O02tPHlzM8ywduPGUXfpPtP1Gyd3FufOoweEczP+sxx8T+1HxKkCF8dbxq0PYmY8elNo3zT77jjLt+SMlZ9vOs+1o9Jc+Jeadp3nPseSMu3ZJx2jz48rR7Wj1htvpLtQwbz3cW58YM88RE/wC7yT8T6T8S5ebi2p3XuF9ckT6vgiLc+SWNaAAAAqPan/srUfXB/wB6rRPL0X1bs8b7o8uDJM1i3dnmvHPNbRaPP6NBbptOXbMlq5KW7sTPFuPR0eJlpWv0zPyoyVmZ3Di4M99Lat9PaaXrPMWrPExPxLavRXajXWd3Bv0xTJ5V1HlW/wAX/dn58mphty4q5Y1Kutpr49RVyRbxr4xPr7oyZYxxM5JiIjxmZ8IiPeZeetp623DZK9zRZ5ikeVLxGSsfSLeTDeOsNdvsd3X57Wp/V1iKVn61r5sH4Nt+9LfuwvfW3alGPvYOnbc28YtqvOK/GP3n5/Llq3LltntNs0za1uZm1p5m0z6zMsUTPHm6GPFXFGoU2tNvUj41y2zzxpqzefePJzqbNrLRz9lPH4wrnlYonW0ox2cd2mwdR6npvJ9pt9+Of0sc+NLx7TH+MOtyYrYJ4zVms+0+DFdE1yV/sI9xLf3SfXGn6orEY5+zzx+lgtPj9a/vQsveeX8eW2G0WxTNbR4xaszExPxMLJpu0rdNNXu11Hej3yUpef7Uw5+ThTvdJW1y/wBbz1244ttx2ya28Y6Vjmb2niP8/hp/rTtMy713sO0c4tP4xN/K+WPr+zX49VU3bfdTvlotuWa2WY8otP3a/SseEOAuw8SKd27lG2SZ8BjkyRjjm88I0+LNr540mOZ+vivyZqY/2lGKzbxmJmJr4W848J+qFqIA9Bje8Ujm08PnfUePdxR3re0en1Wfpjs91G+2i2riYr7MmblVx9R3KyuOZXDsr6nyZaTh1GS+Wvh3K28fs49ot5z9PRtKJ5dD090lg2GsfZVjveHi76I4ci1ptO5aIjUaSAi9AARMc+brtfsWDcImM1Inn14dkA051h2cW0Uzk26Oa/uqBek4p4yRxMekvT+THGWOLxzCl9T9m+HdubYI7tvhrw8q2Pqe4V2xxLSQs25dnOt0Uz9j96Po6/H0RuGaeO7MfSOGz83Hr5V/al02XNGL9L8vVzdj6b1HUl4ilZii6dPdkdrWi24flLaWz7Bh2esV09Yj5Ys3Jtk6jqFlccVV/pjs7wbRWs5qxa3utNdsxVjiKRx9HLGVYrW/dE6fd6zHdiLePEtQ9S9HZ9gtPhNsfpMej0G4mv27HuFZrnrExK3HltjndUbVi3rzMNpdR9lEZJm+3T3Z9lK1fQev0s8Vrz+DoV5tJj/UKZxT8OifHJqYp4R96faP/vBYNN2f6/WTxeJrHx4Lv0z2S00sxfW+M+yGTm/FIexi/qldK9DZ+obxfURMU9m6Nj6Q0+z0iK1iZ48+HbaLb8egrFcFYiI9nJlzpmbTuV0Rp5k3GOM2bj+syfzy47k7l+vzfxMn88uvnPN57uCO/b48Yh37XrSu7SyREzPT65MkYo5vPEM9v2zUb5aK6WsxWfXhZulezfPvNq31sTFfPx/8Nw7F0tg2SsRhpHMerl5uVa/VeoX1xxHqndH9l1NDFb66ObefEtjafSU0sRXFEREez7RHHkljWo4SAAAAAAAAAMZxxbzhjGCseUR+T6AI44SAAAAAI4Yzirb9KIlmAwjFWv6MRDMAQi0skcA0P1D0HnjUTTBzeb2ta1ojiI71pniPzXPpDsxxbdEX1kd63y2B/otO93prHPvw+vHCdr2vO7S8iIjx88Onrpo4xRER8PoQlB6AAAAAAAAAAAAAAAAAAAAAAAAAAAAAAAAAAAAAAAAAAAAAAAAAAAAAAAAAAAAAAAAAAAAAAAAAAAAAAAAAAAAAAAAAAAAAAAAAAAAAAAAAAAAAAAAAAAAAAAAAAAAAAAAAAAAAAAAAAAAAAAAAAAAAAAAAAAAAAAAAAAAAAAAAAAAAAAAAAAAAAAAAA//Z"/>
          <p:cNvSpPr>
            <a:spLocks noChangeAspect="1" noChangeArrowheads="1"/>
          </p:cNvSpPr>
          <p:nvPr/>
        </p:nvSpPr>
        <p:spPr bwMode="auto">
          <a:xfrm>
            <a:off x="116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solidFill>
                <a:prstClr val="black"/>
              </a:solidFill>
            </a:endParaRPr>
          </a:p>
        </p:txBody>
      </p:sp>
      <p:pic>
        <p:nvPicPr>
          <p:cNvPr id="1031" name="Picture 7"/>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9778" b="89778" l="9778" r="94667">
                        <a14:foregroundMark x1="78667" y1="43556" x2="78667" y2="43556"/>
                      </a14:backgroundRemoval>
                    </a14:imgEffect>
                  </a14:imgLayer>
                </a14:imgProps>
              </a:ext>
              <a:ext uri="{28A0092B-C50C-407E-A947-70E740481C1C}">
                <a14:useLocalDpi xmlns:a14="http://schemas.microsoft.com/office/drawing/2010/main" val="0"/>
              </a:ext>
            </a:extLst>
          </a:blip>
          <a:srcRect/>
          <a:stretch>
            <a:fillRect/>
          </a:stretch>
        </p:blipFill>
        <p:spPr bwMode="auto">
          <a:xfrm rot="13971222">
            <a:off x="1645777" y="2999248"/>
            <a:ext cx="366853" cy="366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 name="Picture 7"/>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9778" b="89778" l="9778" r="94667">
                        <a14:foregroundMark x1="78667" y1="43556" x2="78667" y2="43556"/>
                      </a14:backgroundRemoval>
                    </a14:imgEffect>
                  </a14:imgLayer>
                </a14:imgProps>
              </a:ext>
              <a:ext uri="{28A0092B-C50C-407E-A947-70E740481C1C}">
                <a14:useLocalDpi xmlns:a14="http://schemas.microsoft.com/office/drawing/2010/main" val="0"/>
              </a:ext>
            </a:extLst>
          </a:blip>
          <a:srcRect/>
          <a:stretch>
            <a:fillRect/>
          </a:stretch>
        </p:blipFill>
        <p:spPr bwMode="auto">
          <a:xfrm rot="13971222">
            <a:off x="2102444" y="2759097"/>
            <a:ext cx="366853" cy="366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 name="Picture 7"/>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9778" b="89778" l="9778" r="94667">
                        <a14:foregroundMark x1="78667" y1="43556" x2="78667" y2="43556"/>
                      </a14:backgroundRemoval>
                    </a14:imgEffect>
                  </a14:imgLayer>
                </a14:imgProps>
              </a:ext>
              <a:ext uri="{28A0092B-C50C-407E-A947-70E740481C1C}">
                <a14:useLocalDpi xmlns:a14="http://schemas.microsoft.com/office/drawing/2010/main" val="0"/>
              </a:ext>
            </a:extLst>
          </a:blip>
          <a:srcRect/>
          <a:stretch>
            <a:fillRect/>
          </a:stretch>
        </p:blipFill>
        <p:spPr bwMode="auto">
          <a:xfrm rot="13971222">
            <a:off x="2510907" y="2516062"/>
            <a:ext cx="366853" cy="366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0" name="TextBox 99"/>
          <p:cNvSpPr txBox="1"/>
          <p:nvPr/>
        </p:nvSpPr>
        <p:spPr>
          <a:xfrm>
            <a:off x="2098929" y="3052005"/>
            <a:ext cx="1190807" cy="307777"/>
          </a:xfrm>
          <a:prstGeom prst="rect">
            <a:avLst/>
          </a:prstGeom>
          <a:noFill/>
        </p:spPr>
        <p:txBody>
          <a:bodyPr wrap="square" rtlCol="0">
            <a:spAutoFit/>
          </a:bodyPr>
          <a:lstStyle/>
          <a:p>
            <a:r>
              <a:rPr lang="en-US" sz="1400" dirty="0">
                <a:solidFill>
                  <a:prstClr val="black"/>
                </a:solidFill>
              </a:rPr>
              <a:t>Infiltration</a:t>
            </a:r>
          </a:p>
        </p:txBody>
      </p:sp>
      <p:sp>
        <p:nvSpPr>
          <p:cNvPr id="109" name="TextBox 108"/>
          <p:cNvSpPr txBox="1"/>
          <p:nvPr/>
        </p:nvSpPr>
        <p:spPr>
          <a:xfrm>
            <a:off x="2694333" y="1069914"/>
            <a:ext cx="734668" cy="523220"/>
          </a:xfrm>
          <a:prstGeom prst="rect">
            <a:avLst/>
          </a:prstGeom>
          <a:noFill/>
        </p:spPr>
        <p:txBody>
          <a:bodyPr wrap="square" rtlCol="0">
            <a:spAutoFit/>
          </a:bodyPr>
          <a:lstStyle/>
          <a:p>
            <a:r>
              <a:rPr lang="en-US" sz="1400" dirty="0">
                <a:solidFill>
                  <a:prstClr val="black"/>
                </a:solidFill>
              </a:rPr>
              <a:t>Usable Heat</a:t>
            </a:r>
          </a:p>
        </p:txBody>
      </p:sp>
      <p:sp>
        <p:nvSpPr>
          <p:cNvPr id="3" name="TextBox 2"/>
          <p:cNvSpPr txBox="1"/>
          <p:nvPr/>
        </p:nvSpPr>
        <p:spPr>
          <a:xfrm>
            <a:off x="3429000" y="1096514"/>
            <a:ext cx="3429000" cy="3093154"/>
          </a:xfrm>
          <a:prstGeom prst="rect">
            <a:avLst/>
          </a:prstGeom>
          <a:noFill/>
        </p:spPr>
        <p:txBody>
          <a:bodyPr wrap="square" rtlCol="0">
            <a:spAutoFit/>
          </a:bodyPr>
          <a:lstStyle/>
          <a:p>
            <a:r>
              <a:rPr lang="en-US" sz="1500" b="1" u="sng" dirty="0">
                <a:latin typeface="Arial" panose="020B0604020202020204" pitchFamily="34" charset="0"/>
              </a:rPr>
              <a:t>Considerations</a:t>
            </a:r>
          </a:p>
          <a:p>
            <a:pPr marL="214313" indent="-214313">
              <a:buFont typeface="Arial" panose="020B0604020202020204" pitchFamily="34" charset="0"/>
              <a:buChar char="•"/>
            </a:pPr>
            <a:r>
              <a:rPr lang="en-US" sz="1500" b="1" dirty="0">
                <a:latin typeface="Arial" panose="020B0604020202020204" pitchFamily="34" charset="0"/>
              </a:rPr>
              <a:t>Skin Load </a:t>
            </a:r>
            <a:r>
              <a:rPr lang="en-US" sz="1500" dirty="0">
                <a:latin typeface="Arial" panose="020B0604020202020204" pitchFamily="34" charset="0"/>
              </a:rPr>
              <a:t>– conduction losses</a:t>
            </a:r>
          </a:p>
          <a:p>
            <a:pPr marL="214313" indent="-214313">
              <a:buFont typeface="Arial" panose="020B0604020202020204" pitchFamily="34" charset="0"/>
              <a:buChar char="•"/>
            </a:pPr>
            <a:endParaRPr lang="en-US" sz="1500" b="1" dirty="0">
              <a:latin typeface="Arial" panose="020B0604020202020204" pitchFamily="34" charset="0"/>
            </a:endParaRPr>
          </a:p>
          <a:p>
            <a:pPr marL="214313" indent="-214313">
              <a:buFont typeface="Arial" panose="020B0604020202020204" pitchFamily="34" charset="0"/>
              <a:buChar char="•"/>
            </a:pPr>
            <a:r>
              <a:rPr lang="en-US" sz="1500" b="1" dirty="0">
                <a:latin typeface="Arial" panose="020B0604020202020204" pitchFamily="34" charset="0"/>
              </a:rPr>
              <a:t>Usable Heat </a:t>
            </a:r>
            <a:r>
              <a:rPr lang="en-US" sz="1500" dirty="0">
                <a:latin typeface="Arial" panose="020B0604020202020204" pitchFamily="34" charset="0"/>
              </a:rPr>
              <a:t>– energy available to heat the air inside of the building</a:t>
            </a:r>
          </a:p>
          <a:p>
            <a:pPr marL="214313" indent="-214313">
              <a:buFont typeface="Arial" panose="020B0604020202020204" pitchFamily="34" charset="0"/>
              <a:buChar char="•"/>
            </a:pPr>
            <a:endParaRPr lang="en-US" sz="1500" dirty="0">
              <a:latin typeface="Arial" panose="020B0604020202020204" pitchFamily="34" charset="0"/>
            </a:endParaRPr>
          </a:p>
          <a:p>
            <a:pPr marL="214313" indent="-214313">
              <a:buFont typeface="Arial" panose="020B0604020202020204" pitchFamily="34" charset="0"/>
              <a:buChar char="•"/>
            </a:pPr>
            <a:r>
              <a:rPr lang="en-US" sz="1500" b="1" dirty="0">
                <a:latin typeface="Arial" panose="020B0604020202020204" pitchFamily="34" charset="0"/>
              </a:rPr>
              <a:t>Infiltration</a:t>
            </a:r>
            <a:r>
              <a:rPr lang="en-US" sz="1500" dirty="0">
                <a:latin typeface="Arial" panose="020B0604020202020204" pitchFamily="34" charset="0"/>
              </a:rPr>
              <a:t> – cold air gain</a:t>
            </a:r>
          </a:p>
          <a:p>
            <a:pPr marL="214313" indent="-214313">
              <a:buFont typeface="Arial" panose="020B0604020202020204" pitchFamily="34" charset="0"/>
              <a:buChar char="•"/>
            </a:pPr>
            <a:endParaRPr lang="en-US" sz="1500" dirty="0">
              <a:latin typeface="Arial" panose="020B0604020202020204" pitchFamily="34" charset="0"/>
            </a:endParaRPr>
          </a:p>
          <a:p>
            <a:pPr marL="214313" indent="-214313">
              <a:buFont typeface="Arial" panose="020B0604020202020204" pitchFamily="34" charset="0"/>
              <a:buChar char="•"/>
            </a:pPr>
            <a:r>
              <a:rPr lang="en-US" sz="1500" b="1" dirty="0">
                <a:latin typeface="Arial" panose="020B0604020202020204" pitchFamily="34" charset="0"/>
              </a:rPr>
              <a:t>Heat distribution </a:t>
            </a:r>
            <a:r>
              <a:rPr lang="en-US" sz="1500" dirty="0">
                <a:latin typeface="Arial" panose="020B0604020202020204" pitchFamily="34" charset="0"/>
              </a:rPr>
              <a:t>– both across the space and floor to ceiling (stratification)</a:t>
            </a:r>
          </a:p>
          <a:p>
            <a:pPr marL="214313" indent="-214313">
              <a:buFont typeface="Arial" panose="020B0604020202020204" pitchFamily="34" charset="0"/>
              <a:buChar char="•"/>
            </a:pPr>
            <a:endParaRPr lang="en-US" sz="1500" dirty="0">
              <a:latin typeface="Arial" panose="020B0604020202020204" pitchFamily="34" charset="0"/>
            </a:endParaRPr>
          </a:p>
          <a:p>
            <a:pPr marL="214313" indent="-214313">
              <a:buFont typeface="Arial" panose="020B0604020202020204" pitchFamily="34" charset="0"/>
              <a:buChar char="•"/>
            </a:pPr>
            <a:endParaRPr lang="en-US" sz="1500" dirty="0">
              <a:latin typeface="Arial" panose="020B0604020202020204" pitchFamily="34" charset="0"/>
            </a:endParaRPr>
          </a:p>
        </p:txBody>
      </p:sp>
    </p:spTree>
    <p:extLst>
      <p:ext uri="{BB962C8B-B14F-4D97-AF65-F5344CB8AC3E}">
        <p14:creationId xmlns:p14="http://schemas.microsoft.com/office/powerpoint/2010/main" val="377753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3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8" grpId="0"/>
      <p:bldP spid="100" grpId="0"/>
      <p:bldP spid="109"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Skin Load</a:t>
            </a:r>
          </a:p>
        </p:txBody>
      </p:sp>
      <p:sp>
        <p:nvSpPr>
          <p:cNvPr id="3" name="Text Placeholder 2"/>
          <p:cNvSpPr>
            <a:spLocks noGrp="1"/>
          </p:cNvSpPr>
          <p:nvPr>
            <p:ph type="body" sz="quarter" idx="11"/>
          </p:nvPr>
        </p:nvSpPr>
        <p:spPr/>
        <p:txBody>
          <a:bodyPr/>
          <a:lstStyle/>
          <a:p>
            <a:r>
              <a:rPr lang="en-US" sz="1800" dirty="0">
                <a:latin typeface="Arial" panose="020B0604020202020204" pitchFamily="34" charset="0"/>
                <a:cs typeface="Arial" panose="020B0604020202020204" pitchFamily="34" charset="0"/>
              </a:rPr>
              <a:t>Skin load – heat lost by conduction through the exposed building envelope </a:t>
            </a:r>
          </a:p>
          <a:p>
            <a:r>
              <a:rPr lang="en-US" sz="1800" dirty="0">
                <a:latin typeface="Arial" panose="020B0604020202020204" pitchFamily="34" charset="0"/>
                <a:cs typeface="Arial" panose="020B0604020202020204" pitchFamily="34" charset="0"/>
              </a:rPr>
              <a:t>Affected by:</a:t>
            </a:r>
          </a:p>
          <a:p>
            <a:pPr lvl="1"/>
            <a:r>
              <a:rPr lang="en-US" sz="1350" dirty="0">
                <a:latin typeface="Arial" panose="020B0604020202020204" pitchFamily="34" charset="0"/>
                <a:cs typeface="Arial" panose="020B0604020202020204" pitchFamily="34" charset="0"/>
              </a:rPr>
              <a:t>Exposed surface area</a:t>
            </a:r>
          </a:p>
          <a:p>
            <a:pPr lvl="1"/>
            <a:r>
              <a:rPr lang="en-US" sz="1350" dirty="0">
                <a:latin typeface="Arial" panose="020B0604020202020204" pitchFamily="34" charset="0"/>
                <a:cs typeface="Arial" panose="020B0604020202020204" pitchFamily="34" charset="0"/>
              </a:rPr>
              <a:t>Insulation values</a:t>
            </a:r>
          </a:p>
          <a:p>
            <a:pPr lvl="1"/>
            <a:r>
              <a:rPr lang="en-US" sz="1350" dirty="0">
                <a:latin typeface="Arial" panose="020B0604020202020204" pitchFamily="34" charset="0"/>
                <a:cs typeface="Arial" panose="020B0604020202020204" pitchFamily="34" charset="0"/>
              </a:rPr>
              <a:t>Outdoor and indoor temperatures</a:t>
            </a:r>
          </a:p>
        </p:txBody>
      </p:sp>
      <p:sp>
        <p:nvSpPr>
          <p:cNvPr id="4" name="TextBox 3"/>
          <p:cNvSpPr txBox="1"/>
          <p:nvPr/>
        </p:nvSpPr>
        <p:spPr>
          <a:xfrm>
            <a:off x="400050" y="2617306"/>
            <a:ext cx="1885950" cy="1015663"/>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Example:</a:t>
            </a:r>
          </a:p>
          <a:p>
            <a:pPr marL="214313" indent="-214313">
              <a:buFont typeface="Arial" panose="020B0604020202020204" pitchFamily="34" charset="0"/>
              <a:buChar char="•"/>
            </a:pPr>
            <a:r>
              <a:rPr lang="en-US" sz="1200" dirty="0">
                <a:latin typeface="Arial" panose="020B0604020202020204" pitchFamily="34" charset="0"/>
                <a:cs typeface="Arial" panose="020B0604020202020204" pitchFamily="34" charset="0"/>
              </a:rPr>
              <a:t>483,000 ft</a:t>
            </a:r>
            <a:r>
              <a:rPr lang="en-US" sz="1200" baseline="30000" dirty="0">
                <a:latin typeface="Arial" panose="020B0604020202020204" pitchFamily="34" charset="0"/>
                <a:cs typeface="Arial" panose="020B0604020202020204" pitchFamily="34" charset="0"/>
              </a:rPr>
              <a:t>2</a:t>
            </a:r>
          </a:p>
          <a:p>
            <a:pPr marL="214313" indent="-214313">
              <a:buFont typeface="Arial" panose="020B0604020202020204" pitchFamily="34" charset="0"/>
              <a:buChar char="•"/>
            </a:pPr>
            <a:r>
              <a:rPr lang="en-US" sz="1200" dirty="0">
                <a:latin typeface="Arial" panose="020B0604020202020204" pitchFamily="34" charset="0"/>
                <a:cs typeface="Arial" panose="020B0604020202020204" pitchFamily="34" charset="0"/>
              </a:rPr>
              <a:t>Perimeter 2932 </a:t>
            </a:r>
            <a:r>
              <a:rPr lang="en-US" sz="1200" dirty="0" err="1">
                <a:latin typeface="Arial" panose="020B0604020202020204" pitchFamily="34" charset="0"/>
                <a:cs typeface="Arial" panose="020B0604020202020204" pitchFamily="34" charset="0"/>
              </a:rPr>
              <a:t>ft</a:t>
            </a:r>
            <a:endParaRPr lang="en-US" sz="120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US" sz="1200" dirty="0">
                <a:latin typeface="Arial" panose="020B0604020202020204" pitchFamily="34" charset="0"/>
                <a:cs typeface="Arial" panose="020B0604020202020204" pitchFamily="34" charset="0"/>
              </a:rPr>
              <a:t>Height 36 </a:t>
            </a:r>
            <a:r>
              <a:rPr lang="en-US" sz="1200" dirty="0" err="1">
                <a:latin typeface="Arial" panose="020B0604020202020204" pitchFamily="34" charset="0"/>
                <a:cs typeface="Arial" panose="020B0604020202020204" pitchFamily="34" charset="0"/>
              </a:rPr>
              <a:t>ft</a:t>
            </a:r>
            <a:endParaRPr lang="en-US" sz="120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US" sz="1200" dirty="0">
                <a:latin typeface="Arial" panose="020B0604020202020204" pitchFamily="34" charset="0"/>
                <a:cs typeface="Arial" panose="020B0604020202020204" pitchFamily="34" charset="0"/>
              </a:rPr>
              <a:t>0°F Winter Design</a:t>
            </a:r>
          </a:p>
        </p:txBody>
      </p:sp>
      <p:sp>
        <p:nvSpPr>
          <p:cNvPr id="7" name="TextBox 6"/>
          <p:cNvSpPr txBox="1"/>
          <p:nvPr/>
        </p:nvSpPr>
        <p:spPr>
          <a:xfrm>
            <a:off x="2133600" y="2599403"/>
            <a:ext cx="1107282" cy="577081"/>
          </a:xfrm>
          <a:prstGeom prst="rect">
            <a:avLst/>
          </a:prstGeom>
          <a:noFill/>
        </p:spPr>
        <p:txBody>
          <a:bodyPr wrap="square" rtlCol="0">
            <a:spAutoFit/>
          </a:bodyPr>
          <a:lstStyle/>
          <a:p>
            <a:r>
              <a:rPr lang="en-US" sz="1050" dirty="0">
                <a:latin typeface="Arial" panose="020B0604020202020204" pitchFamily="34" charset="0"/>
              </a:rPr>
              <a:t>Case 1:</a:t>
            </a:r>
          </a:p>
          <a:p>
            <a:pPr marL="214313" indent="-214313">
              <a:buFont typeface="Arial" panose="020B0604020202020204" pitchFamily="34" charset="0"/>
              <a:buChar char="•"/>
            </a:pPr>
            <a:r>
              <a:rPr lang="en-US" sz="1050" dirty="0">
                <a:latin typeface="Arial" panose="020B0604020202020204" pitchFamily="34" charset="0"/>
              </a:rPr>
              <a:t>R-15 Roof </a:t>
            </a:r>
          </a:p>
          <a:p>
            <a:pPr marL="214313" indent="-214313">
              <a:buFont typeface="Arial" panose="020B0604020202020204" pitchFamily="34" charset="0"/>
              <a:buChar char="•"/>
            </a:pPr>
            <a:r>
              <a:rPr lang="en-US" sz="1050" dirty="0">
                <a:latin typeface="Arial" panose="020B0604020202020204" pitchFamily="34" charset="0"/>
              </a:rPr>
              <a:t>R-2 Walls</a:t>
            </a:r>
          </a:p>
        </p:txBody>
      </p:sp>
      <p:sp>
        <p:nvSpPr>
          <p:cNvPr id="8" name="TextBox 7"/>
          <p:cNvSpPr txBox="1"/>
          <p:nvPr/>
        </p:nvSpPr>
        <p:spPr>
          <a:xfrm>
            <a:off x="2133600" y="3124319"/>
            <a:ext cx="1771650" cy="577081"/>
          </a:xfrm>
          <a:prstGeom prst="rect">
            <a:avLst/>
          </a:prstGeom>
          <a:noFill/>
        </p:spPr>
        <p:txBody>
          <a:bodyPr wrap="square" rtlCol="0">
            <a:spAutoFit/>
          </a:bodyPr>
          <a:lstStyle/>
          <a:p>
            <a:r>
              <a:rPr lang="en-US" sz="1050" dirty="0">
                <a:latin typeface="Arial" panose="020B0604020202020204" pitchFamily="34" charset="0"/>
              </a:rPr>
              <a:t>Case 2:</a:t>
            </a:r>
          </a:p>
          <a:p>
            <a:pPr marL="214313" indent="-214313">
              <a:buFont typeface="Arial" panose="020B0604020202020204" pitchFamily="34" charset="0"/>
              <a:buChar char="•"/>
            </a:pPr>
            <a:r>
              <a:rPr lang="en-US" sz="1050" dirty="0">
                <a:latin typeface="Arial" panose="020B0604020202020204" pitchFamily="34" charset="0"/>
              </a:rPr>
              <a:t>R-20 Roof</a:t>
            </a:r>
          </a:p>
          <a:p>
            <a:pPr marL="214313" indent="-214313">
              <a:buFont typeface="Arial" panose="020B0604020202020204" pitchFamily="34" charset="0"/>
              <a:buChar char="•"/>
            </a:pPr>
            <a:r>
              <a:rPr lang="en-US" sz="1050" dirty="0">
                <a:latin typeface="Arial" panose="020B0604020202020204" pitchFamily="34" charset="0"/>
              </a:rPr>
              <a:t>R-8 Walls</a:t>
            </a:r>
          </a:p>
        </p:txBody>
      </p:sp>
      <p:graphicFrame>
        <p:nvGraphicFramePr>
          <p:cNvPr id="9" name="Chart 8"/>
          <p:cNvGraphicFramePr>
            <a:graphicFrameLocks/>
          </p:cNvGraphicFramePr>
          <p:nvPr>
            <p:extLst>
              <p:ext uri="{D42A27DB-BD31-4B8C-83A1-F6EECF244321}">
                <p14:modId xmlns:p14="http://schemas.microsoft.com/office/powerpoint/2010/main" val="3548007440"/>
              </p:ext>
            </p:extLst>
          </p:nvPr>
        </p:nvGraphicFramePr>
        <p:xfrm>
          <a:off x="3657600" y="1828800"/>
          <a:ext cx="3086100" cy="245745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9564DC53-97EE-43CE-96CB-9077E425576D}"/>
              </a:ext>
            </a:extLst>
          </p:cNvPr>
          <p:cNvSpPr txBox="1"/>
          <p:nvPr/>
        </p:nvSpPr>
        <p:spPr>
          <a:xfrm>
            <a:off x="193382" y="3709400"/>
            <a:ext cx="3429000" cy="584775"/>
          </a:xfrm>
          <a:prstGeom prst="rect">
            <a:avLst/>
          </a:prstGeom>
          <a:solidFill>
            <a:schemeClr val="accent6">
              <a:lumMod val="20000"/>
              <a:lumOff val="80000"/>
            </a:schemeClr>
          </a:solidFill>
          <a:ln>
            <a:solidFill>
              <a:schemeClr val="tx1"/>
            </a:solidFill>
          </a:ln>
        </p:spPr>
        <p:txBody>
          <a:bodyPr wrap="square" rtlCol="0">
            <a:spAutoFit/>
          </a:bodyPr>
          <a:lstStyle/>
          <a:p>
            <a:pPr algn="ctr"/>
            <a:r>
              <a:rPr lang="en-US" sz="1600" b="1" dirty="0">
                <a:latin typeface="Arial" panose="020B0604020202020204" pitchFamily="34" charset="0"/>
              </a:rPr>
              <a:t>Accurate building information is critical to equipment selection!</a:t>
            </a:r>
          </a:p>
        </p:txBody>
      </p:sp>
    </p:spTree>
    <p:extLst>
      <p:ext uri="{BB962C8B-B14F-4D97-AF65-F5344CB8AC3E}">
        <p14:creationId xmlns:p14="http://schemas.microsoft.com/office/powerpoint/2010/main" val="1166886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Usable Heat</a:t>
            </a:r>
          </a:p>
        </p:txBody>
      </p:sp>
      <p:sp>
        <p:nvSpPr>
          <p:cNvPr id="3" name="Text Placeholder 2"/>
          <p:cNvSpPr>
            <a:spLocks noGrp="1"/>
          </p:cNvSpPr>
          <p:nvPr>
            <p:ph type="body" sz="quarter" idx="11"/>
          </p:nvPr>
        </p:nvSpPr>
        <p:spPr>
          <a:xfrm>
            <a:off x="400050" y="857250"/>
            <a:ext cx="6305550" cy="3429000"/>
          </a:xfrm>
        </p:spPr>
        <p:txBody>
          <a:bodyPr/>
          <a:lstStyle/>
          <a:p>
            <a:r>
              <a:rPr lang="en-US" sz="1800" dirty="0">
                <a:latin typeface="Arial" panose="020B0604020202020204" pitchFamily="34" charset="0"/>
                <a:cs typeface="Arial" panose="020B0604020202020204" pitchFamily="34" charset="0"/>
              </a:rPr>
              <a:t>Total heating capacity of a Greenheat unit includes heating the outside air to space temperature</a:t>
            </a:r>
          </a:p>
          <a:p>
            <a:pPr lvl="1"/>
            <a:r>
              <a:rPr lang="en-US" sz="1400" dirty="0">
                <a:latin typeface="Arial" panose="020B0604020202020204" pitchFamily="34" charset="0"/>
                <a:cs typeface="Arial" panose="020B0604020202020204" pitchFamily="34" charset="0"/>
              </a:rPr>
              <a:t>Air supplied at the same temperature as the space doesn’t heat the building</a:t>
            </a:r>
          </a:p>
          <a:p>
            <a:r>
              <a:rPr lang="en-US" sz="1800" dirty="0">
                <a:latin typeface="Arial" panose="020B0604020202020204" pitchFamily="34" charset="0"/>
                <a:cs typeface="Arial" panose="020B0604020202020204" pitchFamily="34" charset="0"/>
              </a:rPr>
              <a:t>Heating to higher temperature provides heat we can “use” to heat the building</a:t>
            </a:r>
            <a:endParaRPr lang="en-US" sz="15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Example:</a:t>
            </a:r>
          </a:p>
          <a:p>
            <a:pPr lvl="1"/>
            <a:r>
              <a:rPr lang="en-US" sz="1500" dirty="0">
                <a:latin typeface="Arial" panose="020B0604020202020204" pitchFamily="34" charset="0"/>
                <a:cs typeface="Arial" panose="020B0604020202020204" pitchFamily="34" charset="0"/>
              </a:rPr>
              <a:t>60F space temperature</a:t>
            </a:r>
          </a:p>
          <a:p>
            <a:endParaRPr lang="en-US" sz="1800" dirty="0">
              <a:latin typeface="Arial" panose="020B0604020202020204" pitchFamily="34" charset="0"/>
              <a:cs typeface="Arial" panose="020B0604020202020204" pitchFamily="34" charset="0"/>
            </a:endParaRPr>
          </a:p>
        </p:txBody>
      </p:sp>
      <p:graphicFrame>
        <p:nvGraphicFramePr>
          <p:cNvPr id="8" name="Chart 7"/>
          <p:cNvGraphicFramePr>
            <a:graphicFrameLocks/>
          </p:cNvGraphicFramePr>
          <p:nvPr>
            <p:extLst>
              <p:ext uri="{D42A27DB-BD31-4B8C-83A1-F6EECF244321}">
                <p14:modId xmlns:p14="http://schemas.microsoft.com/office/powerpoint/2010/main" val="2931281193"/>
              </p:ext>
            </p:extLst>
          </p:nvPr>
        </p:nvGraphicFramePr>
        <p:xfrm>
          <a:off x="3352800" y="2343150"/>
          <a:ext cx="3429000" cy="20574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1CE00238-48F7-4C1E-ABF5-8A681ADB31FC}"/>
              </a:ext>
            </a:extLst>
          </p:cNvPr>
          <p:cNvSpPr txBox="1"/>
          <p:nvPr/>
        </p:nvSpPr>
        <p:spPr>
          <a:xfrm>
            <a:off x="323850" y="3562350"/>
            <a:ext cx="2876550" cy="369332"/>
          </a:xfrm>
          <a:prstGeom prst="rect">
            <a:avLst/>
          </a:prstGeom>
          <a:solidFill>
            <a:schemeClr val="accent6">
              <a:lumMod val="20000"/>
              <a:lumOff val="80000"/>
            </a:schemeClr>
          </a:solidFill>
          <a:ln>
            <a:solidFill>
              <a:schemeClr val="tx1"/>
            </a:solidFill>
          </a:ln>
        </p:spPr>
        <p:txBody>
          <a:bodyPr wrap="square" rtlCol="0">
            <a:spAutoFit/>
          </a:bodyPr>
          <a:lstStyle/>
          <a:p>
            <a:pPr algn="ctr"/>
            <a:r>
              <a:rPr lang="en-US" b="1" dirty="0">
                <a:latin typeface="Arial" panose="020B0604020202020204" pitchFamily="34" charset="0"/>
              </a:rPr>
              <a:t>Usable Heat &gt; Skin Load</a:t>
            </a:r>
          </a:p>
        </p:txBody>
      </p:sp>
    </p:spTree>
    <p:extLst>
      <p:ext uri="{BB962C8B-B14F-4D97-AF65-F5344CB8AC3E}">
        <p14:creationId xmlns:p14="http://schemas.microsoft.com/office/powerpoint/2010/main" val="2942450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914650" y="2914650"/>
            <a:ext cx="2566434" cy="1371600"/>
          </a:xfrm>
          <a:prstGeom prst="rect">
            <a:avLst/>
          </a:prstGeom>
          <a:gradFill flip="none" rotWithShape="1">
            <a:gsLst>
              <a:gs pos="0">
                <a:srgbClr val="FF9933"/>
              </a:gs>
              <a:gs pos="50000">
                <a:srgbClr val="FFCC66"/>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Infiltration</a:t>
            </a:r>
          </a:p>
        </p:txBody>
      </p:sp>
      <p:sp>
        <p:nvSpPr>
          <p:cNvPr id="3" name="Text Placeholder 2"/>
          <p:cNvSpPr>
            <a:spLocks noGrp="1"/>
          </p:cNvSpPr>
          <p:nvPr>
            <p:ph type="body" sz="quarter" idx="11"/>
          </p:nvPr>
        </p:nvSpPr>
        <p:spPr/>
        <p:txBody>
          <a:bodyPr/>
          <a:lstStyle/>
          <a:p>
            <a:r>
              <a:rPr lang="en-US" sz="1800" dirty="0">
                <a:latin typeface="Arial" panose="020B0604020202020204" pitchFamily="34" charset="0"/>
                <a:cs typeface="Arial" panose="020B0604020202020204" pitchFamily="34" charset="0"/>
              </a:rPr>
              <a:t>Air leaking into the building through doors, windows, cracks, dampers, etc.</a:t>
            </a:r>
          </a:p>
          <a:p>
            <a:r>
              <a:rPr lang="en-US" sz="1800" dirty="0">
                <a:latin typeface="Arial" panose="020B0604020202020204" pitchFamily="34" charset="0"/>
                <a:cs typeface="Arial" panose="020B0604020202020204" pitchFamily="34" charset="0"/>
              </a:rPr>
              <a:t>Effects of infiltration</a:t>
            </a:r>
          </a:p>
          <a:p>
            <a:pPr lvl="1"/>
            <a:r>
              <a:rPr lang="en-US" sz="1500" dirty="0">
                <a:latin typeface="Arial" panose="020B0604020202020204" pitchFamily="34" charset="0"/>
                <a:cs typeface="Arial" panose="020B0604020202020204" pitchFamily="34" charset="0"/>
              </a:rPr>
              <a:t>Increases stratification</a:t>
            </a:r>
          </a:p>
          <a:p>
            <a:pPr lvl="1"/>
            <a:r>
              <a:rPr lang="en-US" sz="1500" dirty="0">
                <a:latin typeface="Arial" panose="020B0604020202020204" pitchFamily="34" charset="0"/>
                <a:cs typeface="Arial" panose="020B0604020202020204" pitchFamily="34" charset="0"/>
              </a:rPr>
              <a:t>Reduces space comfort</a:t>
            </a:r>
          </a:p>
          <a:p>
            <a:pPr lvl="1"/>
            <a:r>
              <a:rPr lang="en-US" sz="1500" dirty="0">
                <a:latin typeface="Arial" panose="020B0604020202020204" pitchFamily="34" charset="0"/>
                <a:cs typeface="Arial" panose="020B0604020202020204" pitchFamily="34" charset="0"/>
              </a:rPr>
              <a:t>Increases heating loads</a:t>
            </a:r>
          </a:p>
          <a:p>
            <a:pPr lvl="1"/>
            <a:endParaRPr lang="en-US" sz="1500" dirty="0">
              <a:latin typeface="Arial" panose="020B0604020202020204" pitchFamily="34" charset="0"/>
              <a:cs typeface="Arial" panose="020B0604020202020204" pitchFamily="34" charset="0"/>
            </a:endParaRPr>
          </a:p>
        </p:txBody>
      </p:sp>
      <p:sp>
        <p:nvSpPr>
          <p:cNvPr id="4" name="Rectangle 3"/>
          <p:cNvSpPr/>
          <p:nvPr/>
        </p:nvSpPr>
        <p:spPr>
          <a:xfrm>
            <a:off x="2857500" y="2914650"/>
            <a:ext cx="57150" cy="857250"/>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857500" y="4286250"/>
            <a:ext cx="2686050" cy="54864"/>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57500" y="2859308"/>
            <a:ext cx="2686050" cy="54864"/>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481084" y="2914650"/>
            <a:ext cx="62466" cy="1371600"/>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914650" y="3343275"/>
            <a:ext cx="57150" cy="51435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2228850" y="3943350"/>
            <a:ext cx="514350" cy="0"/>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343150" y="4057650"/>
            <a:ext cx="514350" cy="0"/>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319891" y="4171950"/>
            <a:ext cx="514350" cy="0"/>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2974458" y="3963286"/>
            <a:ext cx="279105" cy="159489"/>
          </a:xfrm>
          <a:custGeom>
            <a:avLst/>
            <a:gdLst>
              <a:gd name="connsiteX0" fmla="*/ 0 w 372140"/>
              <a:gd name="connsiteY0" fmla="*/ 0 h 212652"/>
              <a:gd name="connsiteX1" fmla="*/ 138223 w 372140"/>
              <a:gd name="connsiteY1" fmla="*/ 116959 h 212652"/>
              <a:gd name="connsiteX2" fmla="*/ 372140 w 372140"/>
              <a:gd name="connsiteY2" fmla="*/ 212652 h 212652"/>
            </a:gdLst>
            <a:ahLst/>
            <a:cxnLst>
              <a:cxn ang="0">
                <a:pos x="connsiteX0" y="connsiteY0"/>
              </a:cxn>
              <a:cxn ang="0">
                <a:pos x="connsiteX1" y="connsiteY1"/>
              </a:cxn>
              <a:cxn ang="0">
                <a:pos x="connsiteX2" y="connsiteY2"/>
              </a:cxn>
            </a:cxnLst>
            <a:rect l="l" t="t" r="r" b="b"/>
            <a:pathLst>
              <a:path w="372140" h="212652">
                <a:moveTo>
                  <a:pt x="0" y="0"/>
                </a:moveTo>
                <a:cubicBezTo>
                  <a:pt x="38100" y="40758"/>
                  <a:pt x="76200" y="81517"/>
                  <a:pt x="138223" y="116959"/>
                </a:cubicBezTo>
                <a:cubicBezTo>
                  <a:pt x="200246" y="152401"/>
                  <a:pt x="285307" y="164806"/>
                  <a:pt x="372140" y="212652"/>
                </a:cubicBezTo>
              </a:path>
            </a:pathLst>
          </a:custGeom>
          <a:noFill/>
          <a:ln w="12700">
            <a:solidFill>
              <a:schemeClr val="accent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7" name="Freeform 16"/>
          <p:cNvSpPr/>
          <p:nvPr/>
        </p:nvSpPr>
        <p:spPr>
          <a:xfrm>
            <a:off x="2966484" y="4130493"/>
            <a:ext cx="406695" cy="113891"/>
          </a:xfrm>
          <a:custGeom>
            <a:avLst/>
            <a:gdLst>
              <a:gd name="connsiteX0" fmla="*/ 0 w 542260"/>
              <a:gd name="connsiteY0" fmla="*/ 341 h 151854"/>
              <a:gd name="connsiteX1" fmla="*/ 202018 w 542260"/>
              <a:gd name="connsiteY1" fmla="*/ 21606 h 151854"/>
              <a:gd name="connsiteX2" fmla="*/ 393404 w 542260"/>
              <a:gd name="connsiteY2" fmla="*/ 138564 h 151854"/>
              <a:gd name="connsiteX3" fmla="*/ 542260 w 542260"/>
              <a:gd name="connsiteY3" fmla="*/ 149197 h 151854"/>
            </a:gdLst>
            <a:ahLst/>
            <a:cxnLst>
              <a:cxn ang="0">
                <a:pos x="connsiteX0" y="connsiteY0"/>
              </a:cxn>
              <a:cxn ang="0">
                <a:pos x="connsiteX1" y="connsiteY1"/>
              </a:cxn>
              <a:cxn ang="0">
                <a:pos x="connsiteX2" y="connsiteY2"/>
              </a:cxn>
              <a:cxn ang="0">
                <a:pos x="connsiteX3" y="connsiteY3"/>
              </a:cxn>
            </a:cxnLst>
            <a:rect l="l" t="t" r="r" b="b"/>
            <a:pathLst>
              <a:path w="542260" h="151854">
                <a:moveTo>
                  <a:pt x="0" y="341"/>
                </a:moveTo>
                <a:cubicBezTo>
                  <a:pt x="68225" y="-545"/>
                  <a:pt x="136451" y="-1431"/>
                  <a:pt x="202018" y="21606"/>
                </a:cubicBezTo>
                <a:cubicBezTo>
                  <a:pt x="267585" y="44643"/>
                  <a:pt x="336697" y="117299"/>
                  <a:pt x="393404" y="138564"/>
                </a:cubicBezTo>
                <a:cubicBezTo>
                  <a:pt x="450111" y="159829"/>
                  <a:pt x="542260" y="149197"/>
                  <a:pt x="542260" y="149197"/>
                </a:cubicBezTo>
              </a:path>
            </a:pathLst>
          </a:custGeom>
          <a:noFill/>
          <a:ln w="12700">
            <a:solidFill>
              <a:schemeClr val="accent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a:off x="3415709" y="4105906"/>
            <a:ext cx="342900" cy="49175"/>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415710" y="4212026"/>
            <a:ext cx="413341" cy="24587"/>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Freeform 26"/>
          <p:cNvSpPr/>
          <p:nvPr/>
        </p:nvSpPr>
        <p:spPr>
          <a:xfrm>
            <a:off x="3907465" y="4153138"/>
            <a:ext cx="382772" cy="17483"/>
          </a:xfrm>
          <a:custGeom>
            <a:avLst/>
            <a:gdLst>
              <a:gd name="connsiteX0" fmla="*/ 0 w 510363"/>
              <a:gd name="connsiteY0" fmla="*/ 2046 h 23311"/>
              <a:gd name="connsiteX1" fmla="*/ 191387 w 510363"/>
              <a:gd name="connsiteY1" fmla="*/ 2046 h 23311"/>
              <a:gd name="connsiteX2" fmla="*/ 510363 w 510363"/>
              <a:gd name="connsiteY2" fmla="*/ 23311 h 23311"/>
            </a:gdLst>
            <a:ahLst/>
            <a:cxnLst>
              <a:cxn ang="0">
                <a:pos x="connsiteX0" y="connsiteY0"/>
              </a:cxn>
              <a:cxn ang="0">
                <a:pos x="connsiteX1" y="connsiteY1"/>
              </a:cxn>
              <a:cxn ang="0">
                <a:pos x="connsiteX2" y="connsiteY2"/>
              </a:cxn>
            </a:cxnLst>
            <a:rect l="l" t="t" r="r" b="b"/>
            <a:pathLst>
              <a:path w="510363" h="23311">
                <a:moveTo>
                  <a:pt x="0" y="2046"/>
                </a:moveTo>
                <a:cubicBezTo>
                  <a:pt x="53163" y="274"/>
                  <a:pt x="106327" y="-1498"/>
                  <a:pt x="191387" y="2046"/>
                </a:cubicBezTo>
                <a:cubicBezTo>
                  <a:pt x="276447" y="5590"/>
                  <a:pt x="407582" y="12679"/>
                  <a:pt x="510363" y="23311"/>
                </a:cubicBezTo>
              </a:path>
            </a:pathLst>
          </a:custGeom>
          <a:noFill/>
          <a:ln w="9525">
            <a:solidFill>
              <a:schemeClr val="accent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400551" y="4207244"/>
            <a:ext cx="382772" cy="17483"/>
          </a:xfrm>
          <a:custGeom>
            <a:avLst/>
            <a:gdLst>
              <a:gd name="connsiteX0" fmla="*/ 0 w 510363"/>
              <a:gd name="connsiteY0" fmla="*/ 2046 h 23311"/>
              <a:gd name="connsiteX1" fmla="*/ 191387 w 510363"/>
              <a:gd name="connsiteY1" fmla="*/ 2046 h 23311"/>
              <a:gd name="connsiteX2" fmla="*/ 510363 w 510363"/>
              <a:gd name="connsiteY2" fmla="*/ 23311 h 23311"/>
            </a:gdLst>
            <a:ahLst/>
            <a:cxnLst>
              <a:cxn ang="0">
                <a:pos x="connsiteX0" y="connsiteY0"/>
              </a:cxn>
              <a:cxn ang="0">
                <a:pos x="connsiteX1" y="connsiteY1"/>
              </a:cxn>
              <a:cxn ang="0">
                <a:pos x="connsiteX2" y="connsiteY2"/>
              </a:cxn>
            </a:cxnLst>
            <a:rect l="l" t="t" r="r" b="b"/>
            <a:pathLst>
              <a:path w="510363" h="23311">
                <a:moveTo>
                  <a:pt x="0" y="2046"/>
                </a:moveTo>
                <a:cubicBezTo>
                  <a:pt x="53163" y="274"/>
                  <a:pt x="106327" y="-1498"/>
                  <a:pt x="191387" y="2046"/>
                </a:cubicBezTo>
                <a:cubicBezTo>
                  <a:pt x="276447" y="5590"/>
                  <a:pt x="407582" y="12679"/>
                  <a:pt x="510363" y="23311"/>
                </a:cubicBezTo>
              </a:path>
            </a:pathLst>
          </a:custGeom>
          <a:noFill/>
          <a:ln w="9525">
            <a:solidFill>
              <a:schemeClr val="accent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3931388" y="4234416"/>
            <a:ext cx="398721" cy="15949"/>
          </a:xfrm>
          <a:custGeom>
            <a:avLst/>
            <a:gdLst>
              <a:gd name="connsiteX0" fmla="*/ 0 w 531628"/>
              <a:gd name="connsiteY0" fmla="*/ 0 h 21265"/>
              <a:gd name="connsiteX1" fmla="*/ 244549 w 531628"/>
              <a:gd name="connsiteY1" fmla="*/ 21265 h 21265"/>
              <a:gd name="connsiteX2" fmla="*/ 531628 w 531628"/>
              <a:gd name="connsiteY2" fmla="*/ 10633 h 21265"/>
            </a:gdLst>
            <a:ahLst/>
            <a:cxnLst>
              <a:cxn ang="0">
                <a:pos x="connsiteX0" y="connsiteY0"/>
              </a:cxn>
              <a:cxn ang="0">
                <a:pos x="connsiteX1" y="connsiteY1"/>
              </a:cxn>
              <a:cxn ang="0">
                <a:pos x="connsiteX2" y="connsiteY2"/>
              </a:cxn>
            </a:cxnLst>
            <a:rect l="l" t="t" r="r" b="b"/>
            <a:pathLst>
              <a:path w="531628" h="21265">
                <a:moveTo>
                  <a:pt x="0" y="0"/>
                </a:moveTo>
                <a:cubicBezTo>
                  <a:pt x="77972" y="9746"/>
                  <a:pt x="155944" y="19493"/>
                  <a:pt x="244549" y="21265"/>
                </a:cubicBezTo>
                <a:cubicBezTo>
                  <a:pt x="333154" y="23037"/>
                  <a:pt x="409354" y="19493"/>
                  <a:pt x="531628" y="10633"/>
                </a:cubicBezTo>
              </a:path>
            </a:pathLst>
          </a:custGeom>
          <a:noFill/>
          <a:ln w="9525">
            <a:solidFill>
              <a:schemeClr val="accent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3205716" y="3851644"/>
            <a:ext cx="191387" cy="143540"/>
          </a:xfrm>
          <a:custGeom>
            <a:avLst/>
            <a:gdLst>
              <a:gd name="connsiteX0" fmla="*/ 0 w 255182"/>
              <a:gd name="connsiteY0" fmla="*/ 191386 h 191386"/>
              <a:gd name="connsiteX1" fmla="*/ 127591 w 255182"/>
              <a:gd name="connsiteY1" fmla="*/ 148855 h 191386"/>
              <a:gd name="connsiteX2" fmla="*/ 255182 w 255182"/>
              <a:gd name="connsiteY2" fmla="*/ 0 h 191386"/>
            </a:gdLst>
            <a:ahLst/>
            <a:cxnLst>
              <a:cxn ang="0">
                <a:pos x="connsiteX0" y="connsiteY0"/>
              </a:cxn>
              <a:cxn ang="0">
                <a:pos x="connsiteX1" y="connsiteY1"/>
              </a:cxn>
              <a:cxn ang="0">
                <a:pos x="connsiteX2" y="connsiteY2"/>
              </a:cxn>
            </a:cxnLst>
            <a:rect l="l" t="t" r="r" b="b"/>
            <a:pathLst>
              <a:path w="255182" h="191386">
                <a:moveTo>
                  <a:pt x="0" y="191386"/>
                </a:moveTo>
                <a:cubicBezTo>
                  <a:pt x="42530" y="186069"/>
                  <a:pt x="85061" y="180753"/>
                  <a:pt x="127591" y="148855"/>
                </a:cubicBezTo>
                <a:cubicBezTo>
                  <a:pt x="170121" y="116957"/>
                  <a:pt x="221512" y="54935"/>
                  <a:pt x="255182" y="0"/>
                </a:cubicBezTo>
              </a:path>
            </a:pathLst>
          </a:custGeom>
          <a:noFill/>
          <a:ln>
            <a:solidFill>
              <a:srgbClr val="FF33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038253" y="3771900"/>
            <a:ext cx="191387" cy="143540"/>
          </a:xfrm>
          <a:custGeom>
            <a:avLst/>
            <a:gdLst>
              <a:gd name="connsiteX0" fmla="*/ 0 w 255182"/>
              <a:gd name="connsiteY0" fmla="*/ 191386 h 191386"/>
              <a:gd name="connsiteX1" fmla="*/ 127591 w 255182"/>
              <a:gd name="connsiteY1" fmla="*/ 148855 h 191386"/>
              <a:gd name="connsiteX2" fmla="*/ 255182 w 255182"/>
              <a:gd name="connsiteY2" fmla="*/ 0 h 191386"/>
            </a:gdLst>
            <a:ahLst/>
            <a:cxnLst>
              <a:cxn ang="0">
                <a:pos x="connsiteX0" y="connsiteY0"/>
              </a:cxn>
              <a:cxn ang="0">
                <a:pos x="connsiteX1" y="connsiteY1"/>
              </a:cxn>
              <a:cxn ang="0">
                <a:pos x="connsiteX2" y="connsiteY2"/>
              </a:cxn>
            </a:cxnLst>
            <a:rect l="l" t="t" r="r" b="b"/>
            <a:pathLst>
              <a:path w="255182" h="191386">
                <a:moveTo>
                  <a:pt x="0" y="191386"/>
                </a:moveTo>
                <a:cubicBezTo>
                  <a:pt x="42530" y="186069"/>
                  <a:pt x="85061" y="180753"/>
                  <a:pt x="127591" y="148855"/>
                </a:cubicBezTo>
                <a:cubicBezTo>
                  <a:pt x="170121" y="116957"/>
                  <a:pt x="221512" y="54935"/>
                  <a:pt x="255182" y="0"/>
                </a:cubicBezTo>
              </a:path>
            </a:pathLst>
          </a:custGeom>
          <a:noFill/>
          <a:ln>
            <a:solidFill>
              <a:srgbClr val="FF33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3436975" y="3771900"/>
            <a:ext cx="66092" cy="239233"/>
          </a:xfrm>
          <a:custGeom>
            <a:avLst/>
            <a:gdLst>
              <a:gd name="connsiteX0" fmla="*/ 0 w 88122"/>
              <a:gd name="connsiteY0" fmla="*/ 318977 h 318977"/>
              <a:gd name="connsiteX1" fmla="*/ 85060 w 88122"/>
              <a:gd name="connsiteY1" fmla="*/ 180753 h 318977"/>
              <a:gd name="connsiteX2" fmla="*/ 63795 w 88122"/>
              <a:gd name="connsiteY2" fmla="*/ 0 h 318977"/>
            </a:gdLst>
            <a:ahLst/>
            <a:cxnLst>
              <a:cxn ang="0">
                <a:pos x="connsiteX0" y="connsiteY0"/>
              </a:cxn>
              <a:cxn ang="0">
                <a:pos x="connsiteX1" y="connsiteY1"/>
              </a:cxn>
              <a:cxn ang="0">
                <a:pos x="connsiteX2" y="connsiteY2"/>
              </a:cxn>
            </a:cxnLst>
            <a:rect l="l" t="t" r="r" b="b"/>
            <a:pathLst>
              <a:path w="88122" h="318977">
                <a:moveTo>
                  <a:pt x="0" y="318977"/>
                </a:moveTo>
                <a:cubicBezTo>
                  <a:pt x="37214" y="276446"/>
                  <a:pt x="74428" y="233916"/>
                  <a:pt x="85060" y="180753"/>
                </a:cubicBezTo>
                <a:cubicBezTo>
                  <a:pt x="95693" y="127590"/>
                  <a:pt x="76200" y="76200"/>
                  <a:pt x="63795" y="0"/>
                </a:cubicBezTo>
              </a:path>
            </a:pathLst>
          </a:custGeom>
          <a:noFill/>
          <a:ln>
            <a:solidFill>
              <a:srgbClr val="FF33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3070151" y="3508745"/>
            <a:ext cx="79319" cy="239232"/>
          </a:xfrm>
          <a:custGeom>
            <a:avLst/>
            <a:gdLst>
              <a:gd name="connsiteX0" fmla="*/ 0 w 105758"/>
              <a:gd name="connsiteY0" fmla="*/ 318976 h 318976"/>
              <a:gd name="connsiteX1" fmla="*/ 95693 w 105758"/>
              <a:gd name="connsiteY1" fmla="*/ 148855 h 318976"/>
              <a:gd name="connsiteX2" fmla="*/ 95693 w 105758"/>
              <a:gd name="connsiteY2" fmla="*/ 0 h 318976"/>
            </a:gdLst>
            <a:ahLst/>
            <a:cxnLst>
              <a:cxn ang="0">
                <a:pos x="connsiteX0" y="connsiteY0"/>
              </a:cxn>
              <a:cxn ang="0">
                <a:pos x="connsiteX1" y="connsiteY1"/>
              </a:cxn>
              <a:cxn ang="0">
                <a:pos x="connsiteX2" y="connsiteY2"/>
              </a:cxn>
            </a:cxnLst>
            <a:rect l="l" t="t" r="r" b="b"/>
            <a:pathLst>
              <a:path w="105758" h="318976">
                <a:moveTo>
                  <a:pt x="0" y="318976"/>
                </a:moveTo>
                <a:cubicBezTo>
                  <a:pt x="39872" y="260497"/>
                  <a:pt x="79744" y="202018"/>
                  <a:pt x="95693" y="148855"/>
                </a:cubicBezTo>
                <a:cubicBezTo>
                  <a:pt x="111642" y="95692"/>
                  <a:pt x="106325" y="70884"/>
                  <a:pt x="95693" y="0"/>
                </a:cubicBezTo>
              </a:path>
            </a:pathLst>
          </a:custGeom>
          <a:noFill/>
          <a:ln>
            <a:solidFill>
              <a:srgbClr val="FF33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3582055" y="3704118"/>
            <a:ext cx="79319" cy="239232"/>
          </a:xfrm>
          <a:custGeom>
            <a:avLst/>
            <a:gdLst>
              <a:gd name="connsiteX0" fmla="*/ 0 w 105758"/>
              <a:gd name="connsiteY0" fmla="*/ 318976 h 318976"/>
              <a:gd name="connsiteX1" fmla="*/ 95693 w 105758"/>
              <a:gd name="connsiteY1" fmla="*/ 148855 h 318976"/>
              <a:gd name="connsiteX2" fmla="*/ 95693 w 105758"/>
              <a:gd name="connsiteY2" fmla="*/ 0 h 318976"/>
            </a:gdLst>
            <a:ahLst/>
            <a:cxnLst>
              <a:cxn ang="0">
                <a:pos x="connsiteX0" y="connsiteY0"/>
              </a:cxn>
              <a:cxn ang="0">
                <a:pos x="connsiteX1" y="connsiteY1"/>
              </a:cxn>
              <a:cxn ang="0">
                <a:pos x="connsiteX2" y="connsiteY2"/>
              </a:cxn>
            </a:cxnLst>
            <a:rect l="l" t="t" r="r" b="b"/>
            <a:pathLst>
              <a:path w="105758" h="318976">
                <a:moveTo>
                  <a:pt x="0" y="318976"/>
                </a:moveTo>
                <a:cubicBezTo>
                  <a:pt x="39872" y="260497"/>
                  <a:pt x="79744" y="202018"/>
                  <a:pt x="95693" y="148855"/>
                </a:cubicBezTo>
                <a:cubicBezTo>
                  <a:pt x="111642" y="95692"/>
                  <a:pt x="106325" y="70884"/>
                  <a:pt x="95693" y="0"/>
                </a:cubicBezTo>
              </a:path>
            </a:pathLst>
          </a:custGeom>
          <a:noFill/>
          <a:ln>
            <a:solidFill>
              <a:srgbClr val="FF33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3900818" y="3818418"/>
            <a:ext cx="32561" cy="239233"/>
          </a:xfrm>
          <a:custGeom>
            <a:avLst/>
            <a:gdLst>
              <a:gd name="connsiteX0" fmla="*/ 0 w 43415"/>
              <a:gd name="connsiteY0" fmla="*/ 318977 h 318977"/>
              <a:gd name="connsiteX1" fmla="*/ 42530 w 43415"/>
              <a:gd name="connsiteY1" fmla="*/ 170121 h 318977"/>
              <a:gd name="connsiteX2" fmla="*/ 21265 w 43415"/>
              <a:gd name="connsiteY2" fmla="*/ 0 h 318977"/>
            </a:gdLst>
            <a:ahLst/>
            <a:cxnLst>
              <a:cxn ang="0">
                <a:pos x="connsiteX0" y="connsiteY0"/>
              </a:cxn>
              <a:cxn ang="0">
                <a:pos x="connsiteX1" y="connsiteY1"/>
              </a:cxn>
              <a:cxn ang="0">
                <a:pos x="connsiteX2" y="connsiteY2"/>
              </a:cxn>
            </a:cxnLst>
            <a:rect l="l" t="t" r="r" b="b"/>
            <a:pathLst>
              <a:path w="43415" h="318977">
                <a:moveTo>
                  <a:pt x="0" y="318977"/>
                </a:moveTo>
                <a:cubicBezTo>
                  <a:pt x="19493" y="271130"/>
                  <a:pt x="38986" y="223284"/>
                  <a:pt x="42530" y="170121"/>
                </a:cubicBezTo>
                <a:cubicBezTo>
                  <a:pt x="46074" y="116958"/>
                  <a:pt x="38986" y="63795"/>
                  <a:pt x="21265" y="0"/>
                </a:cubicBezTo>
              </a:path>
            </a:pathLst>
          </a:custGeom>
          <a:noFill/>
          <a:ln>
            <a:solidFill>
              <a:srgbClr val="FF33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3725563" y="3857625"/>
            <a:ext cx="66092" cy="239233"/>
          </a:xfrm>
          <a:custGeom>
            <a:avLst/>
            <a:gdLst>
              <a:gd name="connsiteX0" fmla="*/ 0 w 88122"/>
              <a:gd name="connsiteY0" fmla="*/ 318977 h 318977"/>
              <a:gd name="connsiteX1" fmla="*/ 85060 w 88122"/>
              <a:gd name="connsiteY1" fmla="*/ 180753 h 318977"/>
              <a:gd name="connsiteX2" fmla="*/ 63795 w 88122"/>
              <a:gd name="connsiteY2" fmla="*/ 0 h 318977"/>
            </a:gdLst>
            <a:ahLst/>
            <a:cxnLst>
              <a:cxn ang="0">
                <a:pos x="connsiteX0" y="connsiteY0"/>
              </a:cxn>
              <a:cxn ang="0">
                <a:pos x="connsiteX1" y="connsiteY1"/>
              </a:cxn>
              <a:cxn ang="0">
                <a:pos x="connsiteX2" y="connsiteY2"/>
              </a:cxn>
            </a:cxnLst>
            <a:rect l="l" t="t" r="r" b="b"/>
            <a:pathLst>
              <a:path w="88122" h="318977">
                <a:moveTo>
                  <a:pt x="0" y="318977"/>
                </a:moveTo>
                <a:cubicBezTo>
                  <a:pt x="37214" y="276446"/>
                  <a:pt x="74428" y="233916"/>
                  <a:pt x="85060" y="180753"/>
                </a:cubicBezTo>
                <a:cubicBezTo>
                  <a:pt x="95693" y="127590"/>
                  <a:pt x="76200" y="76200"/>
                  <a:pt x="63795" y="0"/>
                </a:cubicBezTo>
              </a:path>
            </a:pathLst>
          </a:custGeom>
          <a:noFill/>
          <a:ln>
            <a:solidFill>
              <a:srgbClr val="FF33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4043031" y="3923415"/>
            <a:ext cx="95693" cy="167462"/>
          </a:xfrm>
          <a:custGeom>
            <a:avLst/>
            <a:gdLst>
              <a:gd name="connsiteX0" fmla="*/ 0 w 127591"/>
              <a:gd name="connsiteY0" fmla="*/ 223283 h 223283"/>
              <a:gd name="connsiteX1" fmla="*/ 106326 w 127591"/>
              <a:gd name="connsiteY1" fmla="*/ 116958 h 223283"/>
              <a:gd name="connsiteX2" fmla="*/ 127591 w 127591"/>
              <a:gd name="connsiteY2" fmla="*/ 0 h 223283"/>
            </a:gdLst>
            <a:ahLst/>
            <a:cxnLst>
              <a:cxn ang="0">
                <a:pos x="connsiteX0" y="connsiteY0"/>
              </a:cxn>
              <a:cxn ang="0">
                <a:pos x="connsiteX1" y="connsiteY1"/>
              </a:cxn>
              <a:cxn ang="0">
                <a:pos x="connsiteX2" y="connsiteY2"/>
              </a:cxn>
            </a:cxnLst>
            <a:rect l="l" t="t" r="r" b="b"/>
            <a:pathLst>
              <a:path w="127591" h="223283">
                <a:moveTo>
                  <a:pt x="0" y="223283"/>
                </a:moveTo>
                <a:cubicBezTo>
                  <a:pt x="42530" y="188727"/>
                  <a:pt x="85061" y="154172"/>
                  <a:pt x="106326" y="116958"/>
                </a:cubicBezTo>
                <a:cubicBezTo>
                  <a:pt x="127591" y="79744"/>
                  <a:pt x="125819" y="65567"/>
                  <a:pt x="127591" y="0"/>
                </a:cubicBezTo>
              </a:path>
            </a:pathLst>
          </a:custGeom>
          <a:noFill/>
          <a:ln>
            <a:solidFill>
              <a:srgbClr val="FF33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4258340" y="3787849"/>
            <a:ext cx="32358" cy="247207"/>
          </a:xfrm>
          <a:custGeom>
            <a:avLst/>
            <a:gdLst>
              <a:gd name="connsiteX0" fmla="*/ 0 w 43144"/>
              <a:gd name="connsiteY0" fmla="*/ 329609 h 329609"/>
              <a:gd name="connsiteX1" fmla="*/ 42530 w 43144"/>
              <a:gd name="connsiteY1" fmla="*/ 170121 h 329609"/>
              <a:gd name="connsiteX2" fmla="*/ 21265 w 43144"/>
              <a:gd name="connsiteY2" fmla="*/ 0 h 329609"/>
            </a:gdLst>
            <a:ahLst/>
            <a:cxnLst>
              <a:cxn ang="0">
                <a:pos x="connsiteX0" y="connsiteY0"/>
              </a:cxn>
              <a:cxn ang="0">
                <a:pos x="connsiteX1" y="connsiteY1"/>
              </a:cxn>
              <a:cxn ang="0">
                <a:pos x="connsiteX2" y="connsiteY2"/>
              </a:cxn>
            </a:cxnLst>
            <a:rect l="l" t="t" r="r" b="b"/>
            <a:pathLst>
              <a:path w="43144" h="329609">
                <a:moveTo>
                  <a:pt x="0" y="329609"/>
                </a:moveTo>
                <a:cubicBezTo>
                  <a:pt x="19493" y="277332"/>
                  <a:pt x="38986" y="225056"/>
                  <a:pt x="42530" y="170121"/>
                </a:cubicBezTo>
                <a:cubicBezTo>
                  <a:pt x="46074" y="115186"/>
                  <a:pt x="33670" y="54935"/>
                  <a:pt x="21265" y="0"/>
                </a:cubicBezTo>
              </a:path>
            </a:pathLst>
          </a:custGeom>
          <a:noFill/>
          <a:ln>
            <a:solidFill>
              <a:srgbClr val="FF33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4972050" y="4016581"/>
            <a:ext cx="509034" cy="276999"/>
          </a:xfrm>
          <a:prstGeom prst="rect">
            <a:avLst/>
          </a:prstGeom>
          <a:noFill/>
        </p:spPr>
        <p:txBody>
          <a:bodyPr wrap="square" rtlCol="0">
            <a:spAutoFit/>
          </a:bodyPr>
          <a:lstStyle/>
          <a:p>
            <a:r>
              <a:rPr lang="en-US" sz="1200" dirty="0"/>
              <a:t>63</a:t>
            </a:r>
            <a:r>
              <a:rPr lang="en-US" sz="1200" dirty="0">
                <a:latin typeface="Calibri"/>
              </a:rPr>
              <a:t>°F</a:t>
            </a:r>
            <a:endParaRPr lang="en-US" sz="1200" dirty="0"/>
          </a:p>
        </p:txBody>
      </p:sp>
      <p:sp>
        <p:nvSpPr>
          <p:cNvPr id="48" name="TextBox 47"/>
          <p:cNvSpPr txBox="1"/>
          <p:nvPr/>
        </p:nvSpPr>
        <p:spPr>
          <a:xfrm>
            <a:off x="4927526" y="2971800"/>
            <a:ext cx="509034" cy="276999"/>
          </a:xfrm>
          <a:prstGeom prst="rect">
            <a:avLst/>
          </a:prstGeom>
          <a:noFill/>
        </p:spPr>
        <p:txBody>
          <a:bodyPr wrap="square" rtlCol="0">
            <a:spAutoFit/>
          </a:bodyPr>
          <a:lstStyle/>
          <a:p>
            <a:r>
              <a:rPr lang="en-US" sz="1200" dirty="0"/>
              <a:t>81</a:t>
            </a:r>
            <a:r>
              <a:rPr lang="en-US" sz="1200" dirty="0">
                <a:latin typeface="Calibri"/>
              </a:rPr>
              <a:t>°F</a:t>
            </a:r>
            <a:endParaRPr lang="en-US" sz="1200" dirty="0"/>
          </a:p>
        </p:txBody>
      </p:sp>
      <p:sp>
        <p:nvSpPr>
          <p:cNvPr id="49" name="TextBox 48"/>
          <p:cNvSpPr txBox="1"/>
          <p:nvPr/>
        </p:nvSpPr>
        <p:spPr>
          <a:xfrm>
            <a:off x="1619803" y="3100901"/>
            <a:ext cx="1009097" cy="461665"/>
          </a:xfrm>
          <a:prstGeom prst="rect">
            <a:avLst/>
          </a:prstGeom>
          <a:noFill/>
        </p:spPr>
        <p:txBody>
          <a:bodyPr wrap="square" rtlCol="0">
            <a:spAutoFit/>
          </a:bodyPr>
          <a:lstStyle/>
          <a:p>
            <a:r>
              <a:rPr lang="en-US" sz="1200" dirty="0"/>
              <a:t>Open </a:t>
            </a:r>
            <a:r>
              <a:rPr lang="en-US" sz="1200" dirty="0">
                <a:latin typeface="Arial" panose="020B0604020202020204" pitchFamily="34" charset="0"/>
              </a:rPr>
              <a:t>dock</a:t>
            </a:r>
            <a:r>
              <a:rPr lang="en-US" sz="1200" dirty="0"/>
              <a:t> Door</a:t>
            </a:r>
          </a:p>
        </p:txBody>
      </p:sp>
      <p:cxnSp>
        <p:nvCxnSpPr>
          <p:cNvPr id="51" name="Straight Arrow Connector 50"/>
          <p:cNvCxnSpPr/>
          <p:nvPr/>
        </p:nvCxnSpPr>
        <p:spPr>
          <a:xfrm>
            <a:off x="2371725" y="3429001"/>
            <a:ext cx="514350" cy="406694"/>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800100" y="3722496"/>
            <a:ext cx="885825" cy="461665"/>
          </a:xfrm>
          <a:prstGeom prst="rect">
            <a:avLst/>
          </a:prstGeom>
          <a:noFill/>
        </p:spPr>
        <p:txBody>
          <a:bodyPr wrap="square" rtlCol="0">
            <a:spAutoFit/>
          </a:bodyPr>
          <a:lstStyle/>
          <a:p>
            <a:r>
              <a:rPr lang="en-US" sz="1200" dirty="0"/>
              <a:t>Cold Air Infiltration</a:t>
            </a:r>
          </a:p>
        </p:txBody>
      </p:sp>
      <p:cxnSp>
        <p:nvCxnSpPr>
          <p:cNvPr id="55" name="Straight Arrow Connector 54"/>
          <p:cNvCxnSpPr/>
          <p:nvPr/>
        </p:nvCxnSpPr>
        <p:spPr>
          <a:xfrm>
            <a:off x="1622462" y="3950457"/>
            <a:ext cx="501890" cy="56688"/>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3205051" y="2256761"/>
            <a:ext cx="1578272" cy="430887"/>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Warm air forced to ceiling</a:t>
            </a:r>
          </a:p>
        </p:txBody>
      </p:sp>
      <p:cxnSp>
        <p:nvCxnSpPr>
          <p:cNvPr id="59" name="Straight Arrow Connector 58"/>
          <p:cNvCxnSpPr/>
          <p:nvPr/>
        </p:nvCxnSpPr>
        <p:spPr>
          <a:xfrm flipH="1">
            <a:off x="3253564" y="2741509"/>
            <a:ext cx="249503" cy="767236"/>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483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500"/>
                                        <p:tgtEl>
                                          <p:spTgt spid="49"/>
                                        </p:tgtEl>
                                      </p:cBhvr>
                                    </p:animEffect>
                                  </p:childTnLst>
                                </p:cTn>
                              </p:par>
                              <p:par>
                                <p:cTn id="28" presetID="10" presetClass="entr" presetSubtype="0" fill="hold" nodeType="withEffect">
                                  <p:stCondLst>
                                    <p:cond delay="0"/>
                                  </p:stCondLst>
                                  <p:childTnLst>
                                    <p:set>
                                      <p:cBhvr>
                                        <p:cTn id="29" dur="1" fill="hold">
                                          <p:stCondLst>
                                            <p:cond delay="0"/>
                                          </p:stCondLst>
                                        </p:cTn>
                                        <p:tgtEl>
                                          <p:spTgt spid="51"/>
                                        </p:tgtEl>
                                        <p:attrNameLst>
                                          <p:attrName>style.visibility</p:attrName>
                                        </p:attrNameLst>
                                      </p:cBhvr>
                                      <p:to>
                                        <p:strVal val="visible"/>
                                      </p:to>
                                    </p:set>
                                    <p:animEffect transition="in" filter="fade">
                                      <p:cBhvr>
                                        <p:cTn id="30" dur="500"/>
                                        <p:tgtEl>
                                          <p:spTgt spid="5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10" presetClass="entr" presetSubtype="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par>
                                <p:cTn id="39" presetID="10" presetClass="entr" presetSubtype="0"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fade">
                                      <p:cBhvr>
                                        <p:cTn id="44" dur="500"/>
                                        <p:tgtEl>
                                          <p:spTgt spid="53"/>
                                        </p:tgtEl>
                                      </p:cBhvr>
                                    </p:animEffect>
                                  </p:childTnLst>
                                </p:cTn>
                              </p:par>
                              <p:par>
                                <p:cTn id="45" presetID="10" presetClass="entr" presetSubtype="0" fill="hold" nodeType="with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fade">
                                      <p:cBhvr>
                                        <p:cTn id="47" dur="500"/>
                                        <p:tgtEl>
                                          <p:spTgt spid="55"/>
                                        </p:tgtEl>
                                      </p:cBhvr>
                                    </p:animEffec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childTnLst>
                          </p:cTn>
                        </p:par>
                        <p:par>
                          <p:cTn id="55" fill="hold">
                            <p:stCondLst>
                              <p:cond delay="1000"/>
                            </p:stCondLst>
                            <p:childTnLst>
                              <p:par>
                                <p:cTn id="56" presetID="10"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par>
                                <p:cTn id="59" presetID="10" presetClass="entr" presetSubtype="0" fill="hold"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500"/>
                                        <p:tgtEl>
                                          <p:spTgt spid="20"/>
                                        </p:tgtEl>
                                      </p:cBhvr>
                                    </p:animEffect>
                                  </p:childTnLst>
                                </p:cTn>
                              </p:par>
                            </p:childTnLst>
                          </p:cTn>
                        </p:par>
                        <p:par>
                          <p:cTn id="62" fill="hold">
                            <p:stCondLst>
                              <p:cond delay="1500"/>
                            </p:stCondLst>
                            <p:childTnLst>
                              <p:par>
                                <p:cTn id="63" presetID="10" presetClass="entr" presetSubtype="0"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500"/>
                                        <p:tgtEl>
                                          <p:spTgt spid="2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500"/>
                                        <p:tgtEl>
                                          <p:spTgt spid="29"/>
                                        </p:tgtEl>
                                      </p:cBhvr>
                                    </p:animEffect>
                                  </p:childTnLst>
                                </p:cTn>
                              </p:par>
                            </p:childTnLst>
                          </p:cTn>
                        </p:par>
                        <p:par>
                          <p:cTn id="69" fill="hold">
                            <p:stCondLst>
                              <p:cond delay="2000"/>
                            </p:stCondLst>
                            <p:childTnLst>
                              <p:par>
                                <p:cTn id="70" presetID="10" presetClass="entr" presetSubtype="0"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500"/>
                                        <p:tgtEl>
                                          <p:spTgt spid="39"/>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500"/>
                                        <p:tgtEl>
                                          <p:spTgt spid="37"/>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500"/>
                                        <p:tgtEl>
                                          <p:spTgt spid="36"/>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fade">
                                      <p:cBhvr>
                                        <p:cTn id="86" dur="500"/>
                                        <p:tgtEl>
                                          <p:spTgt spid="57"/>
                                        </p:tgtEl>
                                      </p:cBhvr>
                                    </p:animEffect>
                                  </p:childTnLst>
                                </p:cTn>
                              </p:par>
                              <p:par>
                                <p:cTn id="87" presetID="10"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500"/>
                                        <p:tgtEl>
                                          <p:spTgt spid="59"/>
                                        </p:tgtEl>
                                      </p:cBhvr>
                                    </p:animEffect>
                                  </p:childTnLst>
                                </p:cTn>
                              </p:par>
                            </p:childTnLst>
                          </p:cTn>
                        </p:par>
                        <p:par>
                          <p:cTn id="90" fill="hold">
                            <p:stCondLst>
                              <p:cond delay="500"/>
                            </p:stCondLst>
                            <p:childTnLst>
                              <p:par>
                                <p:cTn id="91" presetID="10" presetClass="entr" presetSubtype="0" fill="hold" grpId="0" nodeType="afterEffect">
                                  <p:stCondLst>
                                    <p:cond delay="0"/>
                                  </p:stCondLst>
                                  <p:childTnLst>
                                    <p:set>
                                      <p:cBhvr>
                                        <p:cTn id="92" dur="1" fill="hold">
                                          <p:stCondLst>
                                            <p:cond delay="0"/>
                                          </p:stCondLst>
                                        </p:cTn>
                                        <p:tgtEl>
                                          <p:spTgt spid="38"/>
                                        </p:tgtEl>
                                        <p:attrNameLst>
                                          <p:attrName>style.visibility</p:attrName>
                                        </p:attrNameLst>
                                      </p:cBhvr>
                                      <p:to>
                                        <p:strVal val="visible"/>
                                      </p:to>
                                    </p:set>
                                    <p:animEffect transition="in" filter="fade">
                                      <p:cBhvr>
                                        <p:cTn id="93" dur="500"/>
                                        <p:tgtEl>
                                          <p:spTgt spid="38"/>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41"/>
                                        </p:tgtEl>
                                        <p:attrNameLst>
                                          <p:attrName>style.visibility</p:attrName>
                                        </p:attrNameLst>
                                      </p:cBhvr>
                                      <p:to>
                                        <p:strVal val="visible"/>
                                      </p:to>
                                    </p:set>
                                    <p:animEffect transition="in" filter="fade">
                                      <p:cBhvr>
                                        <p:cTn id="96" dur="500"/>
                                        <p:tgtEl>
                                          <p:spTgt spid="41"/>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500"/>
                                        <p:tgtEl>
                                          <p:spTgt spid="44"/>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42"/>
                                        </p:tgtEl>
                                        <p:attrNameLst>
                                          <p:attrName>style.visibility</p:attrName>
                                        </p:attrNameLst>
                                      </p:cBhvr>
                                      <p:to>
                                        <p:strVal val="visible"/>
                                      </p:to>
                                    </p:set>
                                    <p:animEffect transition="in" filter="fade">
                                      <p:cBhvr>
                                        <p:cTn id="102" dur="500"/>
                                        <p:tgtEl>
                                          <p:spTgt spid="42"/>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fade">
                                      <p:cBhvr>
                                        <p:cTn id="105" dur="500"/>
                                        <p:tgtEl>
                                          <p:spTgt spid="45"/>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46"/>
                                        </p:tgtEl>
                                        <p:attrNameLst>
                                          <p:attrName>style.visibility</p:attrName>
                                        </p:attrNameLst>
                                      </p:cBhvr>
                                      <p:to>
                                        <p:strVal val="visible"/>
                                      </p:to>
                                    </p:set>
                                    <p:animEffect transition="in" filter="fade">
                                      <p:cBhvr>
                                        <p:cTn id="108" dur="500"/>
                                        <p:tgtEl>
                                          <p:spTgt spid="46"/>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47"/>
                                        </p:tgtEl>
                                        <p:attrNameLst>
                                          <p:attrName>style.visibility</p:attrName>
                                        </p:attrNameLst>
                                      </p:cBhvr>
                                      <p:to>
                                        <p:strVal val="visible"/>
                                      </p:to>
                                    </p:set>
                                    <p:animEffect transition="in" filter="fade">
                                      <p:cBhvr>
                                        <p:cTn id="113" dur="500"/>
                                        <p:tgtEl>
                                          <p:spTgt spid="47"/>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48"/>
                                        </p:tgtEl>
                                        <p:attrNameLst>
                                          <p:attrName>style.visibility</p:attrName>
                                        </p:attrNameLst>
                                      </p:cBhvr>
                                      <p:to>
                                        <p:strVal val="visible"/>
                                      </p:to>
                                    </p:set>
                                    <p:animEffect transition="in" filter="fade">
                                      <p:cBhvr>
                                        <p:cTn id="116"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 grpId="0" animBg="1"/>
      <p:bldP spid="6" grpId="0" animBg="1"/>
      <p:bldP spid="7" grpId="0" animBg="1"/>
      <p:bldP spid="8" grpId="0" animBg="1"/>
      <p:bldP spid="16" grpId="0" animBg="1"/>
      <p:bldP spid="17" grpId="0" animBg="1"/>
      <p:bldP spid="27" grpId="0" animBg="1"/>
      <p:bldP spid="28" grpId="0" animBg="1"/>
      <p:bldP spid="29" grpId="0" animBg="1"/>
      <p:bldP spid="36" grpId="0" animBg="1"/>
      <p:bldP spid="37" grpId="0" animBg="1"/>
      <p:bldP spid="38" grpId="0" animBg="1"/>
      <p:bldP spid="39" grpId="0" animBg="1"/>
      <p:bldP spid="41" grpId="0" animBg="1"/>
      <p:bldP spid="42" grpId="0" animBg="1"/>
      <p:bldP spid="44" grpId="0" animBg="1"/>
      <p:bldP spid="45" grpId="0" animBg="1"/>
      <p:bldP spid="46" grpId="0" animBg="1"/>
      <p:bldP spid="47" grpId="0"/>
      <p:bldP spid="48" grpId="0"/>
      <p:bldP spid="49" grpId="0"/>
      <p:bldP spid="53" grpId="0"/>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Combating Infiltration</a:t>
            </a:r>
          </a:p>
        </p:txBody>
      </p:sp>
      <p:sp>
        <p:nvSpPr>
          <p:cNvPr id="3" name="Text Placeholder 2"/>
          <p:cNvSpPr>
            <a:spLocks noGrp="1"/>
          </p:cNvSpPr>
          <p:nvPr>
            <p:ph type="body" sz="quarter" idx="11"/>
          </p:nvPr>
        </p:nvSpPr>
        <p:spPr/>
        <p:txBody>
          <a:bodyPr/>
          <a:lstStyle/>
          <a:p>
            <a:r>
              <a:rPr lang="en-US" sz="1800" dirty="0">
                <a:latin typeface="Arial" panose="020B0604020202020204" pitchFamily="34" charset="0"/>
                <a:cs typeface="Arial" panose="020B0604020202020204" pitchFamily="34" charset="0"/>
              </a:rPr>
              <a:t>Combat infiltration by building pressurization</a:t>
            </a:r>
          </a:p>
          <a:p>
            <a:pPr lvl="1"/>
            <a:r>
              <a:rPr lang="en-US" sz="1500" dirty="0">
                <a:latin typeface="Arial" panose="020B0604020202020204" pitchFamily="34" charset="0"/>
                <a:cs typeface="Arial" panose="020B0604020202020204" pitchFamily="34" charset="0"/>
              </a:rPr>
              <a:t>Introducing outside air pressurizes the building to offset infiltration</a:t>
            </a:r>
            <a:endParaRPr lang="en-US" dirty="0">
              <a:latin typeface="Arial" panose="020B0604020202020204" pitchFamily="34" charset="0"/>
              <a:cs typeface="Arial" panose="020B0604020202020204" pitchFamily="34" charset="0"/>
            </a:endParaRPr>
          </a:p>
          <a:p>
            <a:r>
              <a:rPr lang="en-US" sz="1650" dirty="0">
                <a:latin typeface="Arial" panose="020B0604020202020204" pitchFamily="34" charset="0"/>
                <a:cs typeface="Arial" panose="020B0604020202020204" pitchFamily="34" charset="0"/>
              </a:rPr>
              <a:t>Example “blower door” infiltration testing</a:t>
            </a:r>
          </a:p>
          <a:p>
            <a:endParaRPr lang="en-US" sz="1800" dirty="0">
              <a:latin typeface="Arial" panose="020B0604020202020204" pitchFamily="34" charset="0"/>
              <a:cs typeface="Arial" panose="020B0604020202020204" pitchFamily="34" charset="0"/>
            </a:endParaRPr>
          </a:p>
        </p:txBody>
      </p:sp>
      <p:pic>
        <p:nvPicPr>
          <p:cNvPr id="32" name="Picture 31">
            <a:extLst>
              <a:ext uri="{FF2B5EF4-FFF2-40B4-BE49-F238E27FC236}">
                <a16:creationId xmlns:a16="http://schemas.microsoft.com/office/drawing/2014/main" id="{F4673B75-814C-4B5F-81B9-DD9BE4241F54}"/>
              </a:ext>
            </a:extLst>
          </p:cNvPr>
          <p:cNvPicPr>
            <a:picLocks noChangeAspect="1"/>
          </p:cNvPicPr>
          <p:nvPr/>
        </p:nvPicPr>
        <p:blipFill>
          <a:blip r:embed="rId3"/>
          <a:stretch>
            <a:fillRect/>
          </a:stretch>
        </p:blipFill>
        <p:spPr>
          <a:xfrm>
            <a:off x="133350" y="2282721"/>
            <a:ext cx="3124200" cy="1977552"/>
          </a:xfrm>
          <a:prstGeom prst="rect">
            <a:avLst/>
          </a:prstGeom>
        </p:spPr>
      </p:pic>
      <p:graphicFrame>
        <p:nvGraphicFramePr>
          <p:cNvPr id="29" name="Chart 28">
            <a:extLst>
              <a:ext uri="{FF2B5EF4-FFF2-40B4-BE49-F238E27FC236}">
                <a16:creationId xmlns:a16="http://schemas.microsoft.com/office/drawing/2014/main" id="{A37B045F-7A58-44C5-9A36-16D64D2A5EE4}"/>
              </a:ext>
            </a:extLst>
          </p:cNvPr>
          <p:cNvGraphicFramePr/>
          <p:nvPr>
            <p:extLst>
              <p:ext uri="{D42A27DB-BD31-4B8C-83A1-F6EECF244321}">
                <p14:modId xmlns:p14="http://schemas.microsoft.com/office/powerpoint/2010/main" val="3267019459"/>
              </p:ext>
            </p:extLst>
          </p:nvPr>
        </p:nvGraphicFramePr>
        <p:xfrm>
          <a:off x="3276600" y="2038350"/>
          <a:ext cx="3505200" cy="23110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3609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1C5AC-35D4-4BA3-AD66-E641396BD161}"/>
              </a:ext>
            </a:extLst>
          </p:cNvPr>
          <p:cNvSpPr>
            <a:spLocks noGrp="1"/>
          </p:cNvSpPr>
          <p:nvPr>
            <p:ph type="title"/>
          </p:nvPr>
        </p:nvSpPr>
        <p:spPr/>
        <p:txBody>
          <a:bodyPr/>
          <a:lstStyle/>
          <a:p>
            <a:r>
              <a:rPr lang="en-US" dirty="0"/>
              <a:t>Calculating Infiltration</a:t>
            </a:r>
          </a:p>
        </p:txBody>
      </p:sp>
      <p:sp>
        <p:nvSpPr>
          <p:cNvPr id="3" name="Text Placeholder 2">
            <a:extLst>
              <a:ext uri="{FF2B5EF4-FFF2-40B4-BE49-F238E27FC236}">
                <a16:creationId xmlns:a16="http://schemas.microsoft.com/office/drawing/2014/main" id="{6DB8EAD9-EEB8-45C6-800B-C1BA468A36F4}"/>
              </a:ext>
            </a:extLst>
          </p:cNvPr>
          <p:cNvSpPr>
            <a:spLocks noGrp="1"/>
          </p:cNvSpPr>
          <p:nvPr>
            <p:ph type="body" sz="quarter" idx="11"/>
          </p:nvPr>
        </p:nvSpPr>
        <p:spPr/>
        <p:txBody>
          <a:bodyPr/>
          <a:lstStyle/>
          <a:p>
            <a:r>
              <a:rPr lang="en-US" sz="1800" dirty="0"/>
              <a:t>Infiltration is difficult to calculate some methods include</a:t>
            </a:r>
          </a:p>
          <a:p>
            <a:pPr lvl="1"/>
            <a:r>
              <a:rPr lang="en-US" sz="1400" dirty="0"/>
              <a:t>Air changes / hour method (rule of thumb)</a:t>
            </a:r>
          </a:p>
          <a:p>
            <a:pPr lvl="1"/>
            <a:r>
              <a:rPr lang="en-US" sz="1400" dirty="0"/>
              <a:t>Crack method (CFM / linear ft of crack)</a:t>
            </a:r>
          </a:p>
          <a:p>
            <a:r>
              <a:rPr lang="en-US" sz="1800" dirty="0"/>
              <a:t>CAPS estimates infiltration based on</a:t>
            </a:r>
          </a:p>
          <a:p>
            <a:pPr lvl="1"/>
            <a:r>
              <a:rPr lang="en-US" sz="1400" dirty="0"/>
              <a:t>Building size</a:t>
            </a:r>
          </a:p>
          <a:p>
            <a:pPr lvl="1"/>
            <a:r>
              <a:rPr lang="en-US" sz="1400" dirty="0"/>
              <a:t>Number of dock doors and overhead drive in doors</a:t>
            </a:r>
          </a:p>
          <a:p>
            <a:r>
              <a:rPr lang="en-US" sz="1800" dirty="0"/>
              <a:t>Total Load = Skin Load + Infiltration Load</a:t>
            </a:r>
          </a:p>
          <a:p>
            <a:pPr lvl="1"/>
            <a:r>
              <a:rPr lang="en-US" sz="1400" dirty="0"/>
              <a:t>Left over usable heat that haven’t used on the skin load can heat the cold infiltration air</a:t>
            </a:r>
          </a:p>
          <a:p>
            <a:pPr lvl="1"/>
            <a:r>
              <a:rPr lang="en-US" sz="1400" dirty="0"/>
              <a:t>The outside air we heated to space temperature offsets the remainder of the infiltration load</a:t>
            </a:r>
          </a:p>
          <a:p>
            <a:pPr lvl="1"/>
            <a:endParaRPr lang="en-US" sz="1400" dirty="0"/>
          </a:p>
        </p:txBody>
      </p:sp>
      <p:sp>
        <p:nvSpPr>
          <p:cNvPr id="4" name="TextBox 3">
            <a:extLst>
              <a:ext uri="{FF2B5EF4-FFF2-40B4-BE49-F238E27FC236}">
                <a16:creationId xmlns:a16="http://schemas.microsoft.com/office/drawing/2014/main" id="{5CF17620-9F47-4264-AE14-266D7ECD24F4}"/>
              </a:ext>
            </a:extLst>
          </p:cNvPr>
          <p:cNvSpPr txBox="1"/>
          <p:nvPr/>
        </p:nvSpPr>
        <p:spPr>
          <a:xfrm>
            <a:off x="1447800" y="3901710"/>
            <a:ext cx="3800475" cy="369332"/>
          </a:xfrm>
          <a:prstGeom prst="rect">
            <a:avLst/>
          </a:prstGeom>
          <a:solidFill>
            <a:schemeClr val="accent6">
              <a:lumMod val="20000"/>
              <a:lumOff val="80000"/>
            </a:schemeClr>
          </a:solidFill>
          <a:ln>
            <a:solidFill>
              <a:schemeClr val="tx1"/>
            </a:solidFill>
          </a:ln>
        </p:spPr>
        <p:txBody>
          <a:bodyPr wrap="square" rtlCol="0">
            <a:spAutoFit/>
          </a:bodyPr>
          <a:lstStyle/>
          <a:p>
            <a:pPr algn="ctr"/>
            <a:r>
              <a:rPr lang="en-US" b="1" dirty="0">
                <a:latin typeface="Arial" panose="020B0604020202020204" pitchFamily="34" charset="0"/>
              </a:rPr>
              <a:t>Total Heat Output &gt; Total Load</a:t>
            </a:r>
          </a:p>
        </p:txBody>
      </p:sp>
    </p:spTree>
    <p:extLst>
      <p:ext uri="{BB962C8B-B14F-4D97-AF65-F5344CB8AC3E}">
        <p14:creationId xmlns:p14="http://schemas.microsoft.com/office/powerpoint/2010/main" val="409032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Heat Distribution</a:t>
            </a:r>
          </a:p>
        </p:txBody>
      </p:sp>
      <p:sp>
        <p:nvSpPr>
          <p:cNvPr id="3" name="Text Placeholder 2"/>
          <p:cNvSpPr>
            <a:spLocks noGrp="1"/>
          </p:cNvSpPr>
          <p:nvPr>
            <p:ph type="body" sz="quarter" idx="11"/>
          </p:nvPr>
        </p:nvSpPr>
        <p:spPr/>
        <p:txBody>
          <a:bodyPr/>
          <a:lstStyle/>
          <a:p>
            <a:r>
              <a:rPr lang="en-US" dirty="0">
                <a:latin typeface="Arial" panose="020B0604020202020204" pitchFamily="34" charset="0"/>
                <a:cs typeface="Arial" panose="020B0604020202020204" pitchFamily="34" charset="0"/>
              </a:rPr>
              <a:t>How to distribute the heat in a warehouse?</a:t>
            </a:r>
          </a:p>
          <a:p>
            <a:pPr lvl="1"/>
            <a:r>
              <a:rPr lang="en-US" dirty="0">
                <a:latin typeface="Arial" panose="020B0604020202020204" pitchFamily="34" charset="0"/>
                <a:cs typeface="Arial" panose="020B0604020202020204" pitchFamily="34" charset="0"/>
              </a:rPr>
              <a:t>Ductwork?</a:t>
            </a:r>
          </a:p>
          <a:p>
            <a:pPr lvl="1"/>
            <a:r>
              <a:rPr lang="en-US" dirty="0">
                <a:latin typeface="Arial" panose="020B0604020202020204" pitchFamily="34" charset="0"/>
                <a:cs typeface="Arial" panose="020B0604020202020204" pitchFamily="34" charset="0"/>
              </a:rPr>
              <a:t>Large air volumes?</a:t>
            </a:r>
          </a:p>
          <a:p>
            <a:pPr lvl="1"/>
            <a:r>
              <a:rPr lang="en-US" dirty="0">
                <a:latin typeface="Arial" panose="020B0604020202020204" pitchFamily="34" charset="0"/>
                <a:cs typeface="Arial" panose="020B0604020202020204" pitchFamily="34" charset="0"/>
              </a:rPr>
              <a:t>High Volume Low Speed (HVLS) Fans</a:t>
            </a:r>
          </a:p>
          <a:p>
            <a:pPr lvl="1"/>
            <a:r>
              <a:rPr lang="en-US" dirty="0">
                <a:latin typeface="Arial" panose="020B0604020202020204" pitchFamily="34" charset="0"/>
                <a:cs typeface="Arial" panose="020B0604020202020204" pitchFamily="34" charset="0"/>
              </a:rPr>
              <a:t>High Velocity Discharge</a:t>
            </a:r>
          </a:p>
          <a:p>
            <a:pPr lvl="2"/>
            <a:r>
              <a:rPr lang="en-US" dirty="0">
                <a:latin typeface="Arial" panose="020B0604020202020204" pitchFamily="34" charset="0"/>
                <a:cs typeface="Arial" panose="020B0604020202020204" pitchFamily="34" charset="0"/>
              </a:rPr>
              <a:t>“Throws” the heat</a:t>
            </a:r>
          </a:p>
          <a:p>
            <a:pPr lvl="2"/>
            <a:r>
              <a:rPr lang="en-US" dirty="0">
                <a:latin typeface="Arial" panose="020B0604020202020204" pitchFamily="34" charset="0"/>
                <a:cs typeface="Arial" panose="020B0604020202020204" pitchFamily="34" charset="0"/>
              </a:rPr>
              <a:t>Induces airflow</a:t>
            </a:r>
          </a:p>
          <a:p>
            <a:pPr lvl="1"/>
            <a:endParaRPr lang="en-US" sz="1500" dirty="0">
              <a:latin typeface="Arial" panose="020B0604020202020204" pitchFamily="34" charset="0"/>
              <a:cs typeface="Arial" panose="020B0604020202020204" pitchFamily="34" charset="0"/>
            </a:endParaRPr>
          </a:p>
        </p:txBody>
      </p:sp>
      <p:pic>
        <p:nvPicPr>
          <p:cNvPr id="6150" name="Picture 6" descr="https://portal.greenheck.com/irj/go/km/docs/ImageBank/GFC/Renderings/Make-Up-Air/MSU-32-100-op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 y="3200400"/>
            <a:ext cx="5354731" cy="1845212"/>
          </a:xfrm>
          <a:prstGeom prst="rect">
            <a:avLst/>
          </a:prstGeom>
          <a:noFill/>
          <a:extLst>
            <a:ext uri="{909E8E84-426E-40DD-AFC4-6F175D3DCCD1}">
              <a14:hiddenFill xmlns:a14="http://schemas.microsoft.com/office/drawing/2010/main">
                <a:solidFill>
                  <a:srgbClr val="FFFFFF"/>
                </a:solidFill>
              </a14:hiddenFill>
            </a:ext>
          </a:extLst>
        </p:spPr>
      </p:pic>
      <p:pic>
        <p:nvPicPr>
          <p:cNvPr id="38914" name="Picture 2" descr="https://portal.greenheck.com/irj/go/km/docs/ImageBank/GFC/Renderings/Fans/Propeller/DS_Below_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43250" y="2000251"/>
            <a:ext cx="5430203" cy="1377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995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8914"/>
                                        </p:tgtEl>
                                        <p:attrNameLst>
                                          <p:attrName>style.visibility</p:attrName>
                                        </p:attrNameLst>
                                      </p:cBhvr>
                                      <p:to>
                                        <p:strVal val="visible"/>
                                      </p:to>
                                    </p:set>
                                    <p:animEffect transition="in" filter="fade">
                                      <p:cBhvr>
                                        <p:cTn id="25" dur="500"/>
                                        <p:tgtEl>
                                          <p:spTgt spid="3891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6150"/>
                                        </p:tgtEl>
                                        <p:attrNameLst>
                                          <p:attrName>style.visibility</p:attrName>
                                        </p:attrNameLst>
                                      </p:cBhvr>
                                      <p:to>
                                        <p:strVal val="visible"/>
                                      </p:to>
                                    </p:set>
                                    <p:animEffect transition="in" filter="fade">
                                      <p:cBhvr>
                                        <p:cTn id="39"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Greenheck - Widescre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8B8FBB43-3424-4793-8960-81F19B352F89}" vid="{37C7AB8F-0836-4309-BA34-156B0578D5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0C597407405D47A10D7F70BF731CA2" ma:contentTypeVersion="11" ma:contentTypeDescription="Create a new document." ma:contentTypeScope="" ma:versionID="3dba880323dd61df78b05297fb76642f">
  <xsd:schema xmlns:xsd="http://www.w3.org/2001/XMLSchema" xmlns:xs="http://www.w3.org/2001/XMLSchema" xmlns:p="http://schemas.microsoft.com/office/2006/metadata/properties" xmlns:ns2="aab76d22-d422-456b-857f-027ce2bd3dbe" xmlns:ns3="c0152602-48f7-4464-b9b8-13390d8e2c53" targetNamespace="http://schemas.microsoft.com/office/2006/metadata/properties" ma:root="true" ma:fieldsID="48963978528356b0f96751fa3928340b" ns2:_="" ns3:_="">
    <xsd:import namespace="aab76d22-d422-456b-857f-027ce2bd3dbe"/>
    <xsd:import namespace="c0152602-48f7-4464-b9b8-13390d8e2c5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b76d22-d422-456b-857f-027ce2bd3d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0152602-48f7-4464-b9b8-13390d8e2c5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EE403F5-AB87-4F1F-9E58-CC3A871BC007}"/>
</file>

<file path=customXml/itemProps2.xml><?xml version="1.0" encoding="utf-8"?>
<ds:datastoreItem xmlns:ds="http://schemas.openxmlformats.org/officeDocument/2006/customXml" ds:itemID="{449FD5AE-EB2C-4DAF-A080-C756D5F03001}"/>
</file>

<file path=customXml/itemProps3.xml><?xml version="1.0" encoding="utf-8"?>
<ds:datastoreItem xmlns:ds="http://schemas.openxmlformats.org/officeDocument/2006/customXml" ds:itemID="{CE67CBB8-E3E3-48BB-A279-FA11D96DC4E1}"/>
</file>

<file path=docProps/app.xml><?xml version="1.0" encoding="utf-8"?>
<Properties xmlns="http://schemas.openxmlformats.org/officeDocument/2006/extended-properties" xmlns:vt="http://schemas.openxmlformats.org/officeDocument/2006/docPropsVTypes">
  <TotalTime>2386</TotalTime>
  <Words>1528</Words>
  <Application>Microsoft Office PowerPoint</Application>
  <PresentationFormat>Custom</PresentationFormat>
  <Paragraphs>153</Paragraphs>
  <Slides>16</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Tahoma</vt:lpstr>
      <vt:lpstr>Greenheck - Widescreen</vt:lpstr>
      <vt:lpstr>Warehouse Heating Design with Greenheat  Jennifer Butina – Application Engineer II Taylor Dane – Principal Application Engineer</vt:lpstr>
      <vt:lpstr>What is “Greenheat”?</vt:lpstr>
      <vt:lpstr>Space Heating Design</vt:lpstr>
      <vt:lpstr>Skin Load</vt:lpstr>
      <vt:lpstr>Usable Heat</vt:lpstr>
      <vt:lpstr>Infiltration</vt:lpstr>
      <vt:lpstr>Combating Infiltration</vt:lpstr>
      <vt:lpstr>Calculating Infiltration</vt:lpstr>
      <vt:lpstr>Heat Distribution</vt:lpstr>
      <vt:lpstr>High Velocity Discharge</vt:lpstr>
      <vt:lpstr>High Velocity Discharge</vt:lpstr>
      <vt:lpstr>Typical Warehouse Layout</vt:lpstr>
      <vt:lpstr>Typical Layouts</vt:lpstr>
      <vt:lpstr>Typical Layouts</vt:lpstr>
      <vt:lpstr>Warehouse Design Summary</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4.35 Make-Up Air Product Changes</dc:title>
  <dc:creator>Hannon, Jennifer</dc:creator>
  <cp:lastModifiedBy>Dane, Taylor</cp:lastModifiedBy>
  <cp:revision>131</cp:revision>
  <dcterms:created xsi:type="dcterms:W3CDTF">2021-03-10T20:18:13Z</dcterms:created>
  <dcterms:modified xsi:type="dcterms:W3CDTF">2021-08-19T16:44:23Z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0x010100E40C597407405D47A10D7F70BF731CA2</vt:lpwstr>
  </property>
</Properties>
</file>